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79" r:id="rId6"/>
    <p:sldId id="270" r:id="rId7"/>
    <p:sldId id="280" r:id="rId8"/>
    <p:sldId id="259" r:id="rId9"/>
    <p:sldId id="281" r:id="rId10"/>
    <p:sldId id="274" r:id="rId11"/>
    <p:sldId id="283" r:id="rId12"/>
    <p:sldId id="263" r:id="rId13"/>
    <p:sldId id="284" r:id="rId14"/>
    <p:sldId id="273" r:id="rId15"/>
    <p:sldId id="272" r:id="rId16"/>
    <p:sldId id="285" r:id="rId17"/>
    <p:sldId id="271" r:id="rId18"/>
    <p:sldId id="286" r:id="rId19"/>
    <p:sldId id="277" r:id="rId20"/>
    <p:sldId id="264" r:id="rId21"/>
    <p:sldId id="275" r:id="rId22"/>
    <p:sldId id="265" r:id="rId23"/>
    <p:sldId id="266" r:id="rId24"/>
    <p:sldId id="278" r:id="rId25"/>
    <p:sldId id="267"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C2F89-006C-44FD-9FEE-EFFFBC3211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88B37B-C794-4AC1-A073-6C3EDC3895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0F08B6-C1A2-4313-83EE-152988706ABB}"/>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5" name="Footer Placeholder 4">
            <a:extLst>
              <a:ext uri="{FF2B5EF4-FFF2-40B4-BE49-F238E27FC236}">
                <a16:creationId xmlns:a16="http://schemas.microsoft.com/office/drawing/2014/main" id="{6BAF31D7-31FB-44A5-9738-7E6B18850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B6BD65-E847-4F1D-993B-7DF8A566C3C0}"/>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2504308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84EBC-16C3-4E84-B6AE-98A02AFF2D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4FB95A-97AE-4D7A-B534-E2F9E6F973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21BED-3F70-4558-9012-ECDD8C95B567}"/>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5" name="Footer Placeholder 4">
            <a:extLst>
              <a:ext uri="{FF2B5EF4-FFF2-40B4-BE49-F238E27FC236}">
                <a16:creationId xmlns:a16="http://schemas.microsoft.com/office/drawing/2014/main" id="{F7790BD4-5134-4830-BC29-048FCE6249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54D48A-859D-4BB1-8650-5EF569661911}"/>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2956029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0937BF-00BC-4D44-8104-D6D43C3A66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8F5EB3-EE49-4B33-8197-BE1B71F9B4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90E754-B8CD-4BC9-A06D-444998DF6743}"/>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5" name="Footer Placeholder 4">
            <a:extLst>
              <a:ext uri="{FF2B5EF4-FFF2-40B4-BE49-F238E27FC236}">
                <a16:creationId xmlns:a16="http://schemas.microsoft.com/office/drawing/2014/main" id="{094362FC-C401-49A6-A0C0-A67F75EDCA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E65360-FAA2-4BFB-A564-E370F1596EE8}"/>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292111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F57FA-8AD0-434A-8CB9-99E9AD42FE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D104B7-A47E-48C5-B587-C24C6B0AD0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5DEF26-ED91-424C-8FDC-39FF68C4A2FF}"/>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5" name="Footer Placeholder 4">
            <a:extLst>
              <a:ext uri="{FF2B5EF4-FFF2-40B4-BE49-F238E27FC236}">
                <a16:creationId xmlns:a16="http://schemas.microsoft.com/office/drawing/2014/main" id="{C3ED65FE-85E5-492B-BFAC-32D4F4B03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D155B-1BA0-4DCD-95C5-D5FD6AFF242D}"/>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377255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099C5-8D9D-46DC-8825-D09E0E09B5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FEACD2-A1A7-4225-8130-37B63C538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37223C-331D-470E-994D-BC40642D8B75}"/>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5" name="Footer Placeholder 4">
            <a:extLst>
              <a:ext uri="{FF2B5EF4-FFF2-40B4-BE49-F238E27FC236}">
                <a16:creationId xmlns:a16="http://schemas.microsoft.com/office/drawing/2014/main" id="{CBB700F0-4BB7-4308-96FC-1F1C5747F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DD6A3-59B4-4A67-9459-6CFA31CAEA7A}"/>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167530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5E508-8AA3-479F-A028-7E1F60CB0A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01915E-859E-4839-BEF5-ADEA86B293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646057-477A-4898-BBC3-16207AAFD1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EBB09E-D78E-457B-975D-DA0A85AB38EE}"/>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6" name="Footer Placeholder 5">
            <a:extLst>
              <a:ext uri="{FF2B5EF4-FFF2-40B4-BE49-F238E27FC236}">
                <a16:creationId xmlns:a16="http://schemas.microsoft.com/office/drawing/2014/main" id="{5475238F-11B0-4EAD-99A0-7C738E2DE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58FD22-4892-4923-A3B5-3C94B4619496}"/>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3976017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0EC53-C8FC-48CB-8B07-3824A19CCD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6F62BF-CEF8-4C44-9452-64EADEBC35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11DB91-FED1-48F4-B242-F0D4DD1A22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4222E2-B45C-4241-ADAF-0CB4B2C761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BAECA5-F316-4848-A698-47C3DC08DB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6A96C8-816A-4168-A697-44CDEC60FF89}"/>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8" name="Footer Placeholder 7">
            <a:extLst>
              <a:ext uri="{FF2B5EF4-FFF2-40B4-BE49-F238E27FC236}">
                <a16:creationId xmlns:a16="http://schemas.microsoft.com/office/drawing/2014/main" id="{3F892B22-BC7C-4CF4-8234-32C9658402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21329D-D971-4D34-BCC3-93343812AF8B}"/>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3442398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0D0AC-ECE9-4471-BA57-32230B1B3D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80120-B9A8-4D32-9AB9-4FBA01CBD6AA}"/>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4" name="Footer Placeholder 3">
            <a:extLst>
              <a:ext uri="{FF2B5EF4-FFF2-40B4-BE49-F238E27FC236}">
                <a16:creationId xmlns:a16="http://schemas.microsoft.com/office/drawing/2014/main" id="{4CDFBE62-3EAE-404C-8835-2C1A846828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2E4321-C9EF-488F-926F-4234CF15291F}"/>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267270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EDD999-241D-46CE-886E-FEA4212B1963}"/>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3" name="Footer Placeholder 2">
            <a:extLst>
              <a:ext uri="{FF2B5EF4-FFF2-40B4-BE49-F238E27FC236}">
                <a16:creationId xmlns:a16="http://schemas.microsoft.com/office/drawing/2014/main" id="{599E5FF6-1B01-4AF9-8187-3A95676639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964FA3-F27F-4323-AE9A-07E1B1E3BECB}"/>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207496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331B-7FB7-4AE1-9B22-866539DB70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89D3027-56A2-4AF2-814D-4C9AC8183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38A520-8D6E-4DBE-9E97-963020B5D9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E3FB6-A7EB-4502-AEA7-D3D8FBEEF6D8}"/>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6" name="Footer Placeholder 5">
            <a:extLst>
              <a:ext uri="{FF2B5EF4-FFF2-40B4-BE49-F238E27FC236}">
                <a16:creationId xmlns:a16="http://schemas.microsoft.com/office/drawing/2014/main" id="{62BE9FC7-D56E-450B-97C0-C62CF898E2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52D624-7B0A-45CC-9F27-679326E2CC75}"/>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37552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0BDD8-685E-4A88-9C79-7DACA6B297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D63EBF-49F8-47AE-9F99-B9BE72DF3D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FA6DB9F-7AAF-4552-95CC-AB684F2084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8773A0-1312-4A04-B74E-1461AE40D426}"/>
              </a:ext>
            </a:extLst>
          </p:cNvPr>
          <p:cNvSpPr>
            <a:spLocks noGrp="1"/>
          </p:cNvSpPr>
          <p:nvPr>
            <p:ph type="dt" sz="half" idx="10"/>
          </p:nvPr>
        </p:nvSpPr>
        <p:spPr/>
        <p:txBody>
          <a:bodyPr/>
          <a:lstStyle/>
          <a:p>
            <a:fld id="{F75E269A-B3E5-4CDE-9C9A-C37D272E29F5}" type="datetimeFigureOut">
              <a:rPr lang="en-US" smtClean="0"/>
              <a:t>11/5/2020</a:t>
            </a:fld>
            <a:endParaRPr lang="en-US"/>
          </a:p>
        </p:txBody>
      </p:sp>
      <p:sp>
        <p:nvSpPr>
          <p:cNvPr id="6" name="Footer Placeholder 5">
            <a:extLst>
              <a:ext uri="{FF2B5EF4-FFF2-40B4-BE49-F238E27FC236}">
                <a16:creationId xmlns:a16="http://schemas.microsoft.com/office/drawing/2014/main" id="{FD5D1ECF-1FA3-4456-94AE-AECF002155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8B38A7-F498-499B-B820-23FD2A5AE376}"/>
              </a:ext>
            </a:extLst>
          </p:cNvPr>
          <p:cNvSpPr>
            <a:spLocks noGrp="1"/>
          </p:cNvSpPr>
          <p:nvPr>
            <p:ph type="sldNum" sz="quarter" idx="12"/>
          </p:nvPr>
        </p:nvSpPr>
        <p:spPr/>
        <p:txBody>
          <a:bodyPr/>
          <a:lstStyle/>
          <a:p>
            <a:fld id="{B34EB5CD-1C3F-416C-88E0-AAA1E92F80C6}" type="slidenum">
              <a:rPr lang="en-US" smtClean="0"/>
              <a:t>‹#›</a:t>
            </a:fld>
            <a:endParaRPr lang="en-US"/>
          </a:p>
        </p:txBody>
      </p:sp>
    </p:spTree>
    <p:extLst>
      <p:ext uri="{BB962C8B-B14F-4D97-AF65-F5344CB8AC3E}">
        <p14:creationId xmlns:p14="http://schemas.microsoft.com/office/powerpoint/2010/main" val="400865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54E242-0F23-48ED-BE5F-9550BC40B2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E8ED43-92E9-4003-8EBD-1146F84CAC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72C37-A392-4497-BBC5-62412C30B1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E269A-B3E5-4CDE-9C9A-C37D272E29F5}" type="datetimeFigureOut">
              <a:rPr lang="en-US" smtClean="0"/>
              <a:t>11/5/2020</a:t>
            </a:fld>
            <a:endParaRPr lang="en-US"/>
          </a:p>
        </p:txBody>
      </p:sp>
      <p:sp>
        <p:nvSpPr>
          <p:cNvPr id="5" name="Footer Placeholder 4">
            <a:extLst>
              <a:ext uri="{FF2B5EF4-FFF2-40B4-BE49-F238E27FC236}">
                <a16:creationId xmlns:a16="http://schemas.microsoft.com/office/drawing/2014/main" id="{400701A4-42A4-4DFD-A9D2-BA28EEFA2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CED4EC2-A30B-48F2-921F-96F9393BA1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EB5CD-1C3F-416C-88E0-AAA1E92F80C6}" type="slidenum">
              <a:rPr lang="en-US" smtClean="0"/>
              <a:t>‹#›</a:t>
            </a:fld>
            <a:endParaRPr lang="en-US"/>
          </a:p>
        </p:txBody>
      </p:sp>
    </p:spTree>
    <p:extLst>
      <p:ext uri="{BB962C8B-B14F-4D97-AF65-F5344CB8AC3E}">
        <p14:creationId xmlns:p14="http://schemas.microsoft.com/office/powerpoint/2010/main" val="1928872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E4348-18EA-4E28-A7DF-67312A617644}"/>
              </a:ext>
            </a:extLst>
          </p:cNvPr>
          <p:cNvSpPr>
            <a:spLocks noGrp="1"/>
          </p:cNvSpPr>
          <p:nvPr>
            <p:ph type="ctrTitle"/>
          </p:nvPr>
        </p:nvSpPr>
        <p:spPr>
          <a:xfrm>
            <a:off x="1524000" y="927652"/>
            <a:ext cx="9144000" cy="2328309"/>
          </a:xfrm>
        </p:spPr>
        <p:txBody>
          <a:bodyPr>
            <a:normAutofit/>
          </a:bodyPr>
          <a:lstStyle/>
          <a:p>
            <a:r>
              <a:rPr lang="en-US" sz="4400" b="1" dirty="0">
                <a:effectLst/>
                <a:latin typeface="Times New Roman" panose="02020603050405020304" pitchFamily="18" charset="0"/>
                <a:ea typeface="Calibri" panose="020F0502020204030204" pitchFamily="34" charset="0"/>
                <a:cs typeface="Arial" panose="020B0604020202020204" pitchFamily="34" charset="0"/>
              </a:rPr>
              <a:t>Literary Radicalism: </a:t>
            </a: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Layla Al-‘Uthman as the Nawal El-</a:t>
            </a:r>
            <a:r>
              <a:rPr lang="en-US" sz="4400" b="1" dirty="0" err="1">
                <a:effectLst/>
                <a:latin typeface="Times New Roman" panose="02020603050405020304" pitchFamily="18" charset="0"/>
                <a:ea typeface="Calibri" panose="020F0502020204030204" pitchFamily="34" charset="0"/>
                <a:cs typeface="Arial" panose="020B0604020202020204" pitchFamily="34" charset="0"/>
              </a:rPr>
              <a:t>Saadawi</a:t>
            </a:r>
            <a:r>
              <a:rPr lang="en-US" sz="4400" b="1" dirty="0">
                <a:effectLst/>
                <a:latin typeface="Times New Roman" panose="02020603050405020304" pitchFamily="18" charset="0"/>
                <a:ea typeface="Calibri" panose="020F0502020204030204" pitchFamily="34" charset="0"/>
                <a:cs typeface="Arial" panose="020B0604020202020204" pitchFamily="34" charset="0"/>
              </a:rPr>
              <a:t> of Kuwait</a:t>
            </a:r>
            <a:endParaRPr lang="en-US" sz="4400" dirty="0"/>
          </a:p>
        </p:txBody>
      </p:sp>
      <p:sp>
        <p:nvSpPr>
          <p:cNvPr id="3" name="Subtitle 2">
            <a:extLst>
              <a:ext uri="{FF2B5EF4-FFF2-40B4-BE49-F238E27FC236}">
                <a16:creationId xmlns:a16="http://schemas.microsoft.com/office/drawing/2014/main" id="{E544BB30-C75F-4460-8977-899136E1664A}"/>
              </a:ext>
            </a:extLst>
          </p:cNvPr>
          <p:cNvSpPr>
            <a:spLocks noGrp="1"/>
          </p:cNvSpPr>
          <p:nvPr>
            <p:ph type="subTitle" idx="1"/>
          </p:nvPr>
        </p:nvSpPr>
        <p:spPr>
          <a:xfrm>
            <a:off x="1524000" y="3602038"/>
            <a:ext cx="9144000" cy="2666240"/>
          </a:xfrm>
        </p:spPr>
        <p:txBody>
          <a:bodyPr>
            <a:normAutofit fontScale="77500" lnSpcReduction="20000"/>
          </a:bodyPr>
          <a:lstStyle/>
          <a:p>
            <a:pPr marL="0" marR="0" algn="ctr">
              <a:lnSpc>
                <a:spcPct val="115000"/>
              </a:lnSpc>
              <a:spcBef>
                <a:spcPts val="0"/>
              </a:spcBef>
              <a:spcAft>
                <a:spcPts val="1000"/>
              </a:spcAft>
            </a:pPr>
            <a:r>
              <a:rPr lang="en-US" sz="3400" dirty="0">
                <a:effectLst/>
                <a:latin typeface="Times New Roman" panose="02020603050405020304" pitchFamily="18" charset="0"/>
                <a:ea typeface="Calibri" panose="020F0502020204030204" pitchFamily="34" charset="0"/>
                <a:cs typeface="Arial" panose="020B0604020202020204" pitchFamily="34" charset="0"/>
              </a:rPr>
              <a:t> </a:t>
            </a:r>
            <a:endParaRPr lang="en-US" sz="34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1000"/>
              </a:spcAft>
            </a:pPr>
            <a:r>
              <a:rPr lang="en-US" sz="3400" b="1" i="1" dirty="0" err="1">
                <a:effectLst/>
                <a:latin typeface="Times New Roman" panose="02020603050405020304" pitchFamily="18" charset="0"/>
                <a:ea typeface="Calibri" panose="020F0502020204030204" pitchFamily="34" charset="0"/>
                <a:cs typeface="Arial" panose="020B0604020202020204" pitchFamily="34" charset="0"/>
              </a:rPr>
              <a:t>Ishaq</a:t>
            </a:r>
            <a:r>
              <a:rPr lang="en-US" sz="3400" b="1" i="1" dirty="0">
                <a:effectLst/>
                <a:latin typeface="Times New Roman" panose="02020603050405020304" pitchFamily="18" charset="0"/>
                <a:ea typeface="Calibri" panose="020F0502020204030204" pitchFamily="34" charset="0"/>
                <a:cs typeface="Arial" panose="020B0604020202020204" pitchFamily="34" charset="0"/>
              </a:rPr>
              <a:t> Tijani</a:t>
            </a:r>
            <a:r>
              <a:rPr lang="en-US" sz="3400" dirty="0">
                <a:effectLst/>
                <a:latin typeface="Times New Roman" panose="02020603050405020304" pitchFamily="18" charset="0"/>
                <a:ea typeface="Calibri" panose="020F0502020204030204" pitchFamily="34" charset="0"/>
                <a:cs typeface="Arial" panose="020B0604020202020204" pitchFamily="34" charset="0"/>
              </a:rPr>
              <a:t>, University of Dubai, UAE; Email: itijani@ud.ac.ae </a:t>
            </a:r>
            <a:endParaRPr lang="en-US" sz="34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1000"/>
              </a:spcAft>
            </a:pPr>
            <a:r>
              <a:rPr lang="en-US" sz="3400" dirty="0">
                <a:effectLst/>
                <a:latin typeface="Times New Roman" panose="02020603050405020304" pitchFamily="18" charset="0"/>
                <a:ea typeface="Calibri" panose="020F0502020204030204" pitchFamily="34" charset="0"/>
                <a:cs typeface="Arial" panose="020B0604020202020204" pitchFamily="34" charset="0"/>
              </a:rPr>
              <a:t>and </a:t>
            </a:r>
            <a:endParaRPr lang="en-US" sz="34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1000"/>
              </a:spcAft>
            </a:pPr>
            <a:r>
              <a:rPr lang="en-US" sz="3400" b="1" i="1" dirty="0" err="1">
                <a:effectLst/>
                <a:latin typeface="Times New Roman" panose="02020603050405020304" pitchFamily="18" charset="0"/>
                <a:ea typeface="Calibri" panose="020F0502020204030204" pitchFamily="34" charset="0"/>
                <a:cs typeface="Arial" panose="020B0604020202020204" pitchFamily="34" charset="0"/>
              </a:rPr>
              <a:t>Imed</a:t>
            </a:r>
            <a:r>
              <a:rPr lang="en-US" sz="3400" b="1" i="1" dirty="0">
                <a:effectLst/>
                <a:latin typeface="Times New Roman" panose="02020603050405020304" pitchFamily="18" charset="0"/>
                <a:ea typeface="Calibri" panose="020F0502020204030204" pitchFamily="34" charset="0"/>
                <a:cs typeface="Arial" panose="020B0604020202020204" pitchFamily="34" charset="0"/>
              </a:rPr>
              <a:t> </a:t>
            </a:r>
            <a:r>
              <a:rPr lang="en-US" sz="3400" b="1" i="1" dirty="0" err="1">
                <a:effectLst/>
                <a:latin typeface="Times New Roman" panose="02020603050405020304" pitchFamily="18" charset="0"/>
                <a:ea typeface="Calibri" panose="020F0502020204030204" pitchFamily="34" charset="0"/>
                <a:cs typeface="Arial" panose="020B0604020202020204" pitchFamily="34" charset="0"/>
              </a:rPr>
              <a:t>Nsiri</a:t>
            </a:r>
            <a:r>
              <a:rPr lang="en-US" sz="3400" dirty="0">
                <a:effectLst/>
                <a:latin typeface="Times New Roman" panose="02020603050405020304" pitchFamily="18" charset="0"/>
                <a:ea typeface="Calibri" panose="020F0502020204030204" pitchFamily="34" charset="0"/>
                <a:cs typeface="Arial" panose="020B0604020202020204" pitchFamily="34" charset="0"/>
              </a:rPr>
              <a:t>, American University of Sharjah, UAE; Email: insiri@aus.edu</a:t>
            </a:r>
            <a:endParaRPr lang="en-US" sz="3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637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83380-E7C9-49B8-81C9-1ECCAAFA34ED}"/>
              </a:ext>
            </a:extLst>
          </p:cNvPr>
          <p:cNvSpPr>
            <a:spLocks noGrp="1"/>
          </p:cNvSpPr>
          <p:nvPr>
            <p:ph type="title"/>
          </p:nvPr>
        </p:nvSpPr>
        <p:spPr>
          <a:xfrm>
            <a:off x="838200" y="365126"/>
            <a:ext cx="10515600" cy="456510"/>
          </a:xfrm>
        </p:spPr>
        <p:txBody>
          <a:bodyPr>
            <a:normAutofit fontScale="90000"/>
          </a:bodyPr>
          <a:lstStyle/>
          <a:p>
            <a:r>
              <a:rPr lang="en-US" sz="3200" b="1" dirty="0">
                <a:latin typeface="Times New Roman" panose="02020603050405020304" pitchFamily="18" charset="0"/>
                <a:cs typeface="Times New Roman" panose="02020603050405020304" pitchFamily="18" charset="0"/>
              </a:rPr>
              <a:t>Why El-</a:t>
            </a:r>
            <a:r>
              <a:rPr lang="en-US" sz="3200" b="1" dirty="0" err="1">
                <a:latin typeface="Times New Roman" panose="02020603050405020304" pitchFamily="18" charset="0"/>
                <a:cs typeface="Times New Roman" panose="02020603050405020304" pitchFamily="18" charset="0"/>
              </a:rPr>
              <a:t>Saadawi</a:t>
            </a:r>
            <a:r>
              <a:rPr lang="en-US" sz="3200" b="1" dirty="0">
                <a:latin typeface="Times New Roman" panose="02020603050405020304" pitchFamily="18" charset="0"/>
                <a:cs typeface="Times New Roman" panose="02020603050405020304" pitchFamily="18" charset="0"/>
              </a:rPr>
              <a:t> is more popular</a:t>
            </a:r>
          </a:p>
        </p:txBody>
      </p:sp>
      <p:sp>
        <p:nvSpPr>
          <p:cNvPr id="3" name="Content Placeholder 2">
            <a:extLst>
              <a:ext uri="{FF2B5EF4-FFF2-40B4-BE49-F238E27FC236}">
                <a16:creationId xmlns:a16="http://schemas.microsoft.com/office/drawing/2014/main" id="{3F788772-EC09-4FB2-8904-76A1AC0AA518}"/>
              </a:ext>
            </a:extLst>
          </p:cNvPr>
          <p:cNvSpPr>
            <a:spLocks noGrp="1"/>
          </p:cNvSpPr>
          <p:nvPr>
            <p:ph idx="1"/>
          </p:nvPr>
        </p:nvSpPr>
        <p:spPr>
          <a:xfrm>
            <a:off x="838200" y="821636"/>
            <a:ext cx="10515600" cy="5671238"/>
          </a:xfrm>
        </p:spPr>
        <p:txBody>
          <a:bodyPr>
            <a:noAutofit/>
          </a:bodyPr>
          <a:lstStyle/>
          <a:p>
            <a:pPr marL="0" marR="0" algn="just">
              <a:lnSpc>
                <a:spcPct val="115000"/>
              </a:lnSpc>
              <a:spcBef>
                <a:spcPts val="0"/>
              </a:spcBef>
              <a:spcAft>
                <a:spcPts val="1000"/>
              </a:spcAft>
            </a:pP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Amireh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has examined the several reasons why El-</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has been more popular than most Arab women writers (215–221). These reasons are summarized below. In comparison with Layla Al-‘Uthman, El-</a:t>
            </a:r>
            <a:r>
              <a:rPr lang="en-US" sz="2600"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is more popular because of:</a:t>
            </a:r>
          </a:p>
          <a:p>
            <a:pPr marL="0" marR="0" indent="0" algn="just">
              <a:lnSpc>
                <a:spcPct val="115000"/>
              </a:lnSpc>
              <a:spcBef>
                <a:spcPts val="0"/>
              </a:spcBef>
              <a:spcAft>
                <a:spcPts val="1000"/>
              </a:spcAft>
              <a:buNone/>
            </a:pPr>
            <a:r>
              <a:rPr lang="en-US" sz="2600" b="1" dirty="0" err="1">
                <a:latin typeface="Times New Roman" panose="02020603050405020304" pitchFamily="18" charset="0"/>
                <a:ea typeface="Calibri" panose="020F0502020204030204" pitchFamily="34" charset="0"/>
                <a:cs typeface="Times New Roman" panose="02020603050405020304" pitchFamily="18" charset="0"/>
              </a:rPr>
              <a:t>i</a:t>
            </a:r>
            <a:r>
              <a:rPr lang="en-US" sz="2600" b="1" dirty="0">
                <a:latin typeface="Times New Roman" panose="02020603050405020304" pitchFamily="18" charset="0"/>
                <a:ea typeface="Calibri" panose="020F0502020204030204" pitchFamily="34" charset="0"/>
                <a:cs typeface="Times New Roman" panose="02020603050405020304" pitchFamily="18" charset="0"/>
              </a:rPr>
              <a:t>. </a:t>
            </a:r>
            <a:r>
              <a:rPr lang="en-US" sz="2600" b="1" dirty="0">
                <a:effectLst/>
                <a:latin typeface="Times New Roman" panose="02020603050405020304" pitchFamily="18" charset="0"/>
                <a:ea typeface="Calibri" panose="020F0502020204030204" pitchFamily="34" charset="0"/>
                <a:cs typeface="Times New Roman" panose="02020603050405020304" pitchFamily="18" charset="0"/>
              </a:rPr>
              <a:t>Location</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Egypt vs Kuwait. Since the early 19</a:t>
            </a:r>
            <a:r>
              <a:rPr lang="en-US" sz="26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2600" dirty="0">
                <a:effectLst/>
                <a:latin typeface="Times New Roman" panose="02020603050405020304" pitchFamily="18" charset="0"/>
                <a:ea typeface="Calibri" panose="020F0502020204030204" pitchFamily="34" charset="0"/>
                <a:cs typeface="Times New Roman" panose="02020603050405020304" pitchFamily="18" charset="0"/>
              </a:rPr>
              <a:t> century Egypt has occupied a much more central position with regard to modern Arab literary and cultural productions. By contrast, Kuwait and other Gulf countries are considered the peripheries, and so the works produced by writers from these countries have always attracted much less global attention and scrutiny. </a:t>
            </a:r>
          </a:p>
          <a:p>
            <a:pPr marL="0" marR="0" indent="0" algn="just">
              <a:lnSpc>
                <a:spcPct val="115000"/>
              </a:lnSpc>
              <a:spcBef>
                <a:spcPts val="0"/>
              </a:spcBef>
              <a:spcAft>
                <a:spcPts val="1000"/>
              </a:spcAft>
              <a:buNone/>
            </a:pPr>
            <a:r>
              <a:rPr lang="en-US" sz="2600" b="1" dirty="0">
                <a:latin typeface="Times New Roman" panose="02020603050405020304" pitchFamily="18" charset="0"/>
                <a:ea typeface="Calibri" panose="020F0502020204030204" pitchFamily="34" charset="0"/>
                <a:cs typeface="Times New Roman" panose="02020603050405020304" pitchFamily="18" charset="0"/>
              </a:rPr>
              <a:t>ii. Translation</a:t>
            </a:r>
            <a:r>
              <a:rPr lang="en-US" sz="2600" dirty="0">
                <a:latin typeface="Times New Roman" panose="02020603050405020304" pitchFamily="18" charset="0"/>
                <a:ea typeface="Calibri" panose="020F0502020204030204" pitchFamily="34" charset="0"/>
                <a:cs typeface="Times New Roman" panose="02020603050405020304" pitchFamily="18" charset="0"/>
              </a:rPr>
              <a:t>: Although some of Al-‘Uthman’s fictional writings have been translated into English and several other European languages, her works have not been globally popular and widely studied like El-</a:t>
            </a:r>
            <a:r>
              <a:rPr lang="en-US" sz="2600" dirty="0" err="1">
                <a:latin typeface="Times New Roman" panose="02020603050405020304" pitchFamily="18" charset="0"/>
                <a:ea typeface="Calibri" panose="020F0502020204030204" pitchFamily="34" charset="0"/>
                <a:cs typeface="Times New Roman" panose="02020603050405020304" pitchFamily="18" charset="0"/>
              </a:rPr>
              <a:t>Saadawi’s</a:t>
            </a:r>
            <a:r>
              <a:rPr lang="en-US" sz="2600" dirty="0">
                <a:latin typeface="Times New Roman" panose="02020603050405020304" pitchFamily="18" charset="0"/>
                <a:ea typeface="Calibri" panose="020F0502020204030204" pitchFamily="34" charset="0"/>
                <a:cs typeface="Times New Roman" panose="02020603050405020304" pitchFamily="18" charset="0"/>
              </a:rPr>
              <a:t>. </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366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B1918-B40D-4957-B492-6749DB0AEB34}"/>
              </a:ext>
            </a:extLst>
          </p:cNvPr>
          <p:cNvSpPr>
            <a:spLocks noGrp="1"/>
          </p:cNvSpPr>
          <p:nvPr>
            <p:ph type="title"/>
          </p:nvPr>
        </p:nvSpPr>
        <p:spPr>
          <a:xfrm>
            <a:off x="838200" y="365126"/>
            <a:ext cx="10515600" cy="615536"/>
          </a:xfrm>
        </p:spPr>
        <p:txBody>
          <a:bodyPr>
            <a:normAutofit/>
          </a:bodyPr>
          <a:lstStyle/>
          <a:p>
            <a:r>
              <a:rPr lang="en-US" sz="3200" b="1" dirty="0">
                <a:latin typeface="Times New Roman" panose="02020603050405020304" pitchFamily="18" charset="0"/>
                <a:cs typeface="Times New Roman" panose="02020603050405020304" pitchFamily="18" charset="0"/>
              </a:rPr>
              <a:t>Why El-</a:t>
            </a:r>
            <a:r>
              <a:rPr lang="en-US" sz="3200" b="1" dirty="0" err="1">
                <a:latin typeface="Times New Roman" panose="02020603050405020304" pitchFamily="18" charset="0"/>
                <a:cs typeface="Times New Roman" panose="02020603050405020304" pitchFamily="18" charset="0"/>
              </a:rPr>
              <a:t>Saadawi</a:t>
            </a:r>
            <a:r>
              <a:rPr lang="en-US" sz="3200" b="1" dirty="0">
                <a:latin typeface="Times New Roman" panose="02020603050405020304" pitchFamily="18" charset="0"/>
                <a:cs typeface="Times New Roman" panose="02020603050405020304" pitchFamily="18" charset="0"/>
              </a:rPr>
              <a:t> is more popular</a:t>
            </a:r>
          </a:p>
        </p:txBody>
      </p:sp>
      <p:sp>
        <p:nvSpPr>
          <p:cNvPr id="3" name="Content Placeholder 2">
            <a:extLst>
              <a:ext uri="{FF2B5EF4-FFF2-40B4-BE49-F238E27FC236}">
                <a16:creationId xmlns:a16="http://schemas.microsoft.com/office/drawing/2014/main" id="{A36C1874-88C0-4209-9A0E-691F1E7A38C0}"/>
              </a:ext>
            </a:extLst>
          </p:cNvPr>
          <p:cNvSpPr>
            <a:spLocks noGrp="1"/>
          </p:cNvSpPr>
          <p:nvPr>
            <p:ph idx="1"/>
          </p:nvPr>
        </p:nvSpPr>
        <p:spPr>
          <a:xfrm>
            <a:off x="838200" y="1099930"/>
            <a:ext cx="10515600" cy="5077033"/>
          </a:xfrm>
        </p:spPr>
        <p:txBody>
          <a:bodyPr>
            <a:normAutofit fontScale="92500" lnSpcReduction="10000"/>
          </a:bodyPr>
          <a:lstStyle/>
          <a:p>
            <a:pPr marL="0" marR="0" algn="just">
              <a:lnSpc>
                <a:spcPct val="115000"/>
              </a:lnSpc>
              <a:spcBef>
                <a:spcPts val="0"/>
              </a:spcBef>
              <a:spcAft>
                <a:spcPts val="10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In fact, some of El-</a:t>
            </a:r>
            <a:r>
              <a:rPr lang="en-US" sz="2800" dirty="0" err="1">
                <a:latin typeface="Times New Roman" panose="02020603050405020304" pitchFamily="18" charset="0"/>
                <a:ea typeface="Calibri" panose="020F0502020204030204" pitchFamily="34" charset="0"/>
                <a:cs typeface="Times New Roman" panose="02020603050405020304" pitchFamily="18" charset="0"/>
              </a:rPr>
              <a:t>Saadawi’s</a:t>
            </a:r>
            <a:r>
              <a:rPr lang="en-US" sz="2800" dirty="0">
                <a:latin typeface="Times New Roman" panose="02020603050405020304" pitchFamily="18" charset="0"/>
                <a:ea typeface="Calibri" panose="020F0502020204030204" pitchFamily="34" charset="0"/>
                <a:cs typeface="Times New Roman" panose="02020603050405020304" pitchFamily="18" charset="0"/>
              </a:rPr>
              <a:t> translated works have been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cannonized</a:t>
            </a:r>
            <a:r>
              <a:rPr lang="en-US" sz="2800" dirty="0">
                <a:latin typeface="Times New Roman" panose="02020603050405020304" pitchFamily="18" charset="0"/>
                <a:ea typeface="Calibri" panose="020F0502020204030204" pitchFamily="34" charset="0"/>
                <a:cs typeface="Times New Roman" panose="02020603050405020304" pitchFamily="18" charset="0"/>
              </a:rPr>
              <a:t> in Anglo-American academia. </a:t>
            </a:r>
          </a:p>
          <a:p>
            <a:pPr marL="0" marR="0" algn="just">
              <a:lnSpc>
                <a:spcPct val="115000"/>
              </a:lnSpc>
              <a:spcBef>
                <a:spcPts val="0"/>
              </a:spcBef>
              <a:spcAft>
                <a:spcPts val="10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These works are always included, in one form or another, in the list of books as well as in anthologies in the fields of postcolonial studies, North African and Middle Eastern literature, and women’s, gender and feminist studies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Amireh</a:t>
            </a:r>
            <a:r>
              <a:rPr lang="en-US" sz="2800" dirty="0">
                <a:latin typeface="Times New Roman" panose="02020603050405020304" pitchFamily="18" charset="0"/>
                <a:ea typeface="Calibri" panose="020F0502020204030204" pitchFamily="34" charset="0"/>
                <a:cs typeface="Times New Roman" panose="02020603050405020304" pitchFamily="18" charset="0"/>
              </a:rPr>
              <a:t> 2000).</a:t>
            </a:r>
          </a:p>
          <a:p>
            <a:pPr marL="0" marR="0" algn="just">
              <a:lnSpc>
                <a:spcPct val="115000"/>
              </a:lnSpc>
              <a:spcBef>
                <a:spcPts val="0"/>
              </a:spcBef>
              <a:spcAft>
                <a:spcPts val="100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Controversial polemical works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El-</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Saadawi’s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polemical nonfictional works such as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The Hidden Face of Eve: Women in the Arab World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(1982, trans.), and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Women at Point Zero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(1983, trans.), have also made her </a:t>
            </a:r>
            <a:r>
              <a:rPr lang="en-US" sz="2800" dirty="0">
                <a:latin typeface="Times New Roman" panose="02020603050405020304" pitchFamily="18" charset="0"/>
                <a:ea typeface="Calibri" panose="020F0502020204030204" pitchFamily="34" charset="0"/>
                <a:cs typeface="Times New Roman" panose="02020603050405020304" pitchFamily="18" charset="0"/>
              </a:rPr>
              <a:t>more popular across the globe, whereas Al-‘Uthman does not write these types of work.</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24296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2D539-EAA2-4566-B01E-97CD40416796}"/>
              </a:ext>
            </a:extLst>
          </p:cNvPr>
          <p:cNvSpPr>
            <a:spLocks noGrp="1"/>
          </p:cNvSpPr>
          <p:nvPr>
            <p:ph type="title"/>
          </p:nvPr>
        </p:nvSpPr>
        <p:spPr>
          <a:xfrm>
            <a:off x="1027043" y="313634"/>
            <a:ext cx="10515600" cy="561009"/>
          </a:xfrm>
        </p:spPr>
        <p:txBody>
          <a:bodyPr>
            <a:normAutofit fontScale="90000"/>
          </a:bodyPr>
          <a:lstStyle/>
          <a:p>
            <a:pPr algn="just"/>
            <a:r>
              <a:rPr lang="en-US" sz="1800" dirty="0">
                <a:effectLst/>
                <a:latin typeface="Times New Roman" panose="02020603050405020304" pitchFamily="18" charset="0"/>
                <a:ea typeface="Times New Roman" panose="02020603050405020304" pitchFamily="18" charset="0"/>
              </a:rPr>
              <a:t/>
            </a:r>
            <a:br>
              <a:rPr lang="en-US" sz="1800" dirty="0">
                <a:effectLst/>
                <a:latin typeface="Times New Roman" panose="02020603050405020304" pitchFamily="18" charset="0"/>
                <a:ea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El-</a:t>
            </a:r>
            <a:r>
              <a:rPr lang="en-US" sz="3600" b="1" dirty="0" err="1">
                <a:latin typeface="Times New Roman" panose="02020603050405020304" pitchFamily="18" charset="0"/>
                <a:cs typeface="Times New Roman" panose="02020603050405020304" pitchFamily="18" charset="0"/>
              </a:rPr>
              <a:t>Saadawi’s</a:t>
            </a:r>
            <a:r>
              <a:rPr lang="en-US" sz="3600" b="1" dirty="0">
                <a:latin typeface="Times New Roman" panose="02020603050405020304" pitchFamily="18" charset="0"/>
                <a:cs typeface="Times New Roman" panose="02020603050405020304" pitchFamily="18" charset="0"/>
              </a:rPr>
              <a:t> and Al-‘Uthman’s </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style and diction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6E2A68E-6E17-4E2B-B556-901297FC897C}"/>
              </a:ext>
            </a:extLst>
          </p:cNvPr>
          <p:cNvSpPr>
            <a:spLocks noGrp="1"/>
          </p:cNvSpPr>
          <p:nvPr>
            <p:ph idx="1"/>
          </p:nvPr>
        </p:nvSpPr>
        <p:spPr>
          <a:xfrm>
            <a:off x="838200" y="1139687"/>
            <a:ext cx="10515600" cy="5037276"/>
          </a:xfrm>
        </p:spPr>
        <p:txBody>
          <a:bodyPr>
            <a:normAutofit fontScale="92500"/>
          </a:bodyPr>
          <a:lstStyle/>
          <a:p>
            <a:pPr marL="0" marR="0">
              <a:spcBef>
                <a:spcPts val="0"/>
              </a:spcBef>
              <a:spcAft>
                <a:spcPts val="94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While El-</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Saadawi</a:t>
            </a:r>
            <a:r>
              <a:rPr lang="en-US" dirty="0">
                <a:latin typeface="Times New Roman" panose="02020603050405020304" pitchFamily="18" charset="0"/>
                <a:ea typeface="Times New Roman" panose="02020603050405020304" pitchFamily="18" charset="0"/>
                <a:cs typeface="Times New Roman" panose="02020603050405020304" pitchFamily="18" charset="0"/>
              </a:rPr>
              <a:t> is not considered by some critics as a </a:t>
            </a:r>
            <a:r>
              <a:rPr lang="en-US" b="1" dirty="0">
                <a:latin typeface="Times New Roman" panose="02020603050405020304" pitchFamily="18" charset="0"/>
                <a:ea typeface="Times New Roman" panose="02020603050405020304" pitchFamily="18" charset="0"/>
                <a:cs typeface="Times New Roman" panose="02020603050405020304" pitchFamily="18" charset="0"/>
              </a:rPr>
              <a:t>fine (or refined)</a:t>
            </a:r>
            <a:r>
              <a:rPr lang="en-US" dirty="0">
                <a:latin typeface="Times New Roman" panose="02020603050405020304" pitchFamily="18" charset="0"/>
                <a:ea typeface="Times New Roman" panose="02020603050405020304" pitchFamily="18" charset="0"/>
                <a:cs typeface="Times New Roman" panose="02020603050405020304" pitchFamily="18" charset="0"/>
              </a:rPr>
              <a:t> fiction writer, Al-‘Uthman is considered an excellent fictionist, at least within the context of modern Arabian Gulf literature.</a:t>
            </a:r>
          </a:p>
          <a:p>
            <a:pPr marL="0" marR="0">
              <a:spcBef>
                <a:spcPts val="0"/>
              </a:spcBef>
              <a:spcAft>
                <a:spcPts val="940"/>
              </a:spcAf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 fact remains that El-</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aadawi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is always evaluated in comparison with her contemporaries among the great Egyptian literary icons such as </a:t>
            </a:r>
            <a:r>
              <a:rPr lang="en-US" dirty="0">
                <a:latin typeface="Times New Roman" panose="02020603050405020304" pitchFamily="18" charset="0"/>
                <a:ea typeface="Times New Roman" panose="02020603050405020304" pitchFamily="18" charset="0"/>
                <a:cs typeface="Times New Roman" panose="02020603050405020304" pitchFamily="18" charset="0"/>
              </a:rPr>
              <a:t>N</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aguib Mahfouz, Yusuf Idris, Yahya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Haqqi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Salah Abd Al-</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Sabur</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Sonuallah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Ibrahim a</a:t>
            </a:r>
            <a:r>
              <a:rPr lang="en-US" dirty="0">
                <a:latin typeface="Times New Roman" panose="02020603050405020304" pitchFamily="18" charset="0"/>
                <a:ea typeface="Times New Roman" panose="02020603050405020304" pitchFamily="18" charset="0"/>
                <a:cs typeface="Times New Roman" panose="02020603050405020304" pitchFamily="18" charset="0"/>
              </a:rPr>
              <a:t>nd so 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Abdelmessih</a:t>
            </a:r>
            <a:r>
              <a:rPr lang="en-US" dirty="0">
                <a:latin typeface="Times New Roman" panose="02020603050405020304" pitchFamily="18" charset="0"/>
                <a:ea typeface="Times New Roman" panose="02020603050405020304" pitchFamily="18" charset="0"/>
                <a:cs typeface="Times New Roman" panose="02020603050405020304" pitchFamily="18" charset="0"/>
              </a:rPr>
              <a:t> 2017; Allen 1995;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Amireh</a:t>
            </a:r>
            <a:r>
              <a:rPr lang="en-US" dirty="0">
                <a:latin typeface="Times New Roman" panose="02020603050405020304" pitchFamily="18" charset="0"/>
                <a:ea typeface="Times New Roman" panose="02020603050405020304" pitchFamily="18" charset="0"/>
                <a:cs typeface="Times New Roman" panose="02020603050405020304" pitchFamily="18" charset="0"/>
              </a:rPr>
              <a:t> 234–235)</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spcBef>
                <a:spcPts val="0"/>
              </a:spcBef>
              <a:spcAft>
                <a:spcPts val="940"/>
              </a:spcAf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Most of El-</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Saadawi</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a:t>
            </a:r>
            <a:r>
              <a:rPr lang="en-US" dirty="0">
                <a:latin typeface="Times New Roman" panose="02020603050405020304" pitchFamily="18" charset="0"/>
                <a:ea typeface="Times New Roman" panose="02020603050405020304" pitchFamily="18" charset="0"/>
                <a:cs typeface="Times New Roman" panose="02020603050405020304" pitchFamily="18" charset="0"/>
              </a:rPr>
              <a:t> fictional and nonfictional works depict</a:t>
            </a:r>
            <a:r>
              <a:rPr lang="en-US"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explicit or semi-explicit sexual contents (e.g.,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Women and Sex</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Memoirs of a Woman </a:t>
            </a:r>
            <a:r>
              <a:rPr lang="en-US" i="1" dirty="0">
                <a:latin typeface="Times New Roman" panose="02020603050405020304" pitchFamily="18" charset="0"/>
                <a:ea typeface="Times New Roman" panose="02020603050405020304" pitchFamily="18" charset="0"/>
                <a:cs typeface="Times New Roman" panose="02020603050405020304" pitchFamily="18" charset="0"/>
              </a:rPr>
              <a:t>D</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octor</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The Hidden Face of Eve,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i="1" dirty="0">
                <a:effectLst/>
                <a:latin typeface="Times New Roman" panose="02020603050405020304" pitchFamily="18" charset="0"/>
                <a:ea typeface="Times New Roman" panose="02020603050405020304" pitchFamily="18" charset="0"/>
                <a:cs typeface="Times New Roman" panose="02020603050405020304" pitchFamily="18" charset="0"/>
              </a:rPr>
              <a:t>The Fall of the Imam</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120175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84504-C25F-4B20-B445-0A1AD65D5EB8}"/>
              </a:ext>
            </a:extLst>
          </p:cNvPr>
          <p:cNvSpPr>
            <a:spLocks noGrp="1"/>
          </p:cNvSpPr>
          <p:nvPr>
            <p:ph type="title"/>
          </p:nvPr>
        </p:nvSpPr>
        <p:spPr>
          <a:xfrm>
            <a:off x="838200" y="365126"/>
            <a:ext cx="10515600" cy="628788"/>
          </a:xfrm>
        </p:spPr>
        <p:txBody>
          <a:bodyPr>
            <a:normAutofit/>
          </a:bodyPr>
          <a:lstStyle/>
          <a:p>
            <a:r>
              <a:rPr lang="en-US" sz="3200" b="1" dirty="0">
                <a:latin typeface="Times New Roman" panose="02020603050405020304" pitchFamily="18" charset="0"/>
                <a:cs typeface="Times New Roman" panose="02020603050405020304" pitchFamily="18" charset="0"/>
              </a:rPr>
              <a:t>El-</a:t>
            </a:r>
            <a:r>
              <a:rPr lang="en-US" sz="3200" b="1" dirty="0" err="1">
                <a:latin typeface="Times New Roman" panose="02020603050405020304" pitchFamily="18" charset="0"/>
                <a:cs typeface="Times New Roman" panose="02020603050405020304" pitchFamily="18" charset="0"/>
              </a:rPr>
              <a:t>Saadawi’s</a:t>
            </a:r>
            <a:r>
              <a:rPr lang="en-US" sz="3200" b="1" dirty="0">
                <a:latin typeface="Times New Roman" panose="02020603050405020304" pitchFamily="18" charset="0"/>
                <a:cs typeface="Times New Roman" panose="02020603050405020304" pitchFamily="18" charset="0"/>
              </a:rPr>
              <a:t> and Al-‘Uthman’s </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style and diction</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A87D90A-764C-4DB7-BA23-81E319015B45}"/>
              </a:ext>
            </a:extLst>
          </p:cNvPr>
          <p:cNvSpPr>
            <a:spLocks noGrp="1"/>
          </p:cNvSpPr>
          <p:nvPr>
            <p:ph idx="1"/>
          </p:nvPr>
        </p:nvSpPr>
        <p:spPr>
          <a:xfrm>
            <a:off x="838200" y="1152939"/>
            <a:ext cx="10515600" cy="5024024"/>
          </a:xfrm>
        </p:spPr>
        <p:txBody>
          <a:bodyPr/>
          <a:lstStyle/>
          <a:p>
            <a:pPr marL="0" marR="0">
              <a:spcBef>
                <a:spcPts val="0"/>
              </a:spcBef>
              <a:spcAft>
                <a:spcPts val="94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By contrast, </a:t>
            </a:r>
            <a:r>
              <a:rPr lang="en-US" dirty="0">
                <a:latin typeface="Times New Roman" panose="02020603050405020304" pitchFamily="18" charset="0"/>
                <a:ea typeface="Times New Roman" panose="02020603050405020304" pitchFamily="18" charset="0"/>
                <a:cs typeface="Times New Roman" panose="02020603050405020304" pitchFamily="18" charset="0"/>
              </a:rPr>
              <a:t>Al-‘Uthman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 depiction of sexual matters is often semi-explicit, mostly using allegorical approaches. </a:t>
            </a:r>
          </a:p>
          <a:p>
            <a:pPr marL="0" marR="0">
              <a:spcBef>
                <a:spcPts val="0"/>
              </a:spcBef>
              <a:spcAft>
                <a:spcPts val="94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Examples of her semi-explicit depiction of sexual activity can be found in her short stories “Al-</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Af</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ā</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(1979, The Snake) and </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“Min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milaff</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imraʾa</a:t>
            </a:r>
            <a:r>
              <a:rPr lang="en-US"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(1979, From a Women’s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File). </a:t>
            </a:r>
          </a:p>
          <a:p>
            <a:pPr marL="0" marR="0">
              <a:spcBef>
                <a:spcPts val="0"/>
              </a:spcBef>
              <a:spcAft>
                <a:spcPts val="940"/>
              </a:spcAft>
            </a:pPr>
            <a:endParaRPr lang="en-US" sz="2800" dirty="0">
              <a:solidFill>
                <a:srgbClr val="00B05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Rape is depicted in a similar manner in her war narrative “</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Wajh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al-</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dhi’b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(1994, The Wolf’s Face).</a:t>
            </a:r>
          </a:p>
          <a:p>
            <a:endParaRPr lang="en-US" dirty="0"/>
          </a:p>
        </p:txBody>
      </p:sp>
    </p:spTree>
    <p:extLst>
      <p:ext uri="{BB962C8B-B14F-4D97-AF65-F5344CB8AC3E}">
        <p14:creationId xmlns:p14="http://schemas.microsoft.com/office/powerpoint/2010/main" val="1783088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B4DB8-31BD-4B03-9AF7-601EF299032A}"/>
              </a:ext>
            </a:extLst>
          </p:cNvPr>
          <p:cNvSpPr>
            <a:spLocks noGrp="1"/>
          </p:cNvSpPr>
          <p:nvPr>
            <p:ph type="title"/>
          </p:nvPr>
        </p:nvSpPr>
        <p:spPr>
          <a:xfrm>
            <a:off x="838200" y="365125"/>
            <a:ext cx="10515600" cy="549275"/>
          </a:xfrm>
        </p:spPr>
        <p:txBody>
          <a:bodyPr>
            <a:normAutofit fontScale="90000"/>
          </a:bodyPr>
          <a:lstStyle/>
          <a:p>
            <a:r>
              <a:rPr lang="en-GB" sz="3600" b="1" dirty="0">
                <a:effectLst/>
                <a:latin typeface="Times New Roman" panose="02020603050405020304" pitchFamily="18" charset="0"/>
                <a:ea typeface="Calibri" panose="020F0502020204030204" pitchFamily="34" charset="0"/>
                <a:cs typeface="Times New Roman" panose="02020603050405020304" pitchFamily="18" charset="0"/>
              </a:rPr>
              <a:t>Al-</a:t>
            </a:r>
            <a:r>
              <a:rPr lang="en-GB" sz="3600" b="1" dirty="0" err="1">
                <a:effectLst/>
                <a:latin typeface="Times New Roman" panose="02020603050405020304" pitchFamily="18" charset="0"/>
                <a:ea typeface="Calibri" panose="020F0502020204030204" pitchFamily="34" charset="0"/>
                <a:cs typeface="Times New Roman" panose="02020603050405020304" pitchFamily="18" charset="0"/>
              </a:rPr>
              <a:t>ʿUthman’s</a:t>
            </a:r>
            <a:r>
              <a:rPr lang="en-GB" sz="3600" b="1" dirty="0">
                <a:effectLst/>
                <a:latin typeface="Times New Roman" panose="02020603050405020304" pitchFamily="18" charset="0"/>
                <a:ea typeface="Calibri" panose="020F0502020204030204" pitchFamily="34" charset="0"/>
                <a:cs typeface="Times New Roman" panose="02020603050405020304" pitchFamily="18" charset="0"/>
              </a:rPr>
              <a:t> Classic Works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0AFDE61-5B52-4345-956B-13AE9FC4AA7D}"/>
              </a:ext>
            </a:extLst>
          </p:cNvPr>
          <p:cNvSpPr>
            <a:spLocks noGrp="1"/>
          </p:cNvSpPr>
          <p:nvPr>
            <p:ph idx="1"/>
          </p:nvPr>
        </p:nvSpPr>
        <p:spPr>
          <a:xfrm>
            <a:off x="838200" y="1219200"/>
            <a:ext cx="10515600" cy="4957763"/>
          </a:xfrm>
        </p:spPr>
        <p:txBody>
          <a:bodyPr>
            <a:normAutofit fontScale="92500"/>
          </a:bodyPr>
          <a:lstStyle/>
          <a:p>
            <a:r>
              <a:rPr lang="en-GB" sz="2800" dirty="0">
                <a:effectLst/>
                <a:latin typeface="Times New Roman" panose="02020603050405020304" pitchFamily="18" charset="0"/>
                <a:ea typeface="Calibri" panose="020F0502020204030204" pitchFamily="34" charset="0"/>
                <a:cs typeface="Times New Roman" panose="02020603050405020304" pitchFamily="18" charset="0"/>
              </a:rPr>
              <a:t>Al-</a:t>
            </a:r>
            <a:r>
              <a:rPr lang="en-GB" sz="2800" dirty="0" err="1">
                <a:effectLst/>
                <a:latin typeface="Times New Roman" panose="02020603050405020304" pitchFamily="18" charset="0"/>
                <a:ea typeface="Calibri" panose="020F0502020204030204" pitchFamily="34" charset="0"/>
                <a:cs typeface="Times New Roman" panose="02020603050405020304" pitchFamily="18" charset="0"/>
              </a:rPr>
              <a:t>ʿUthmān’s</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most famous works include short-stories collections such as:</a:t>
            </a:r>
          </a:p>
          <a:p>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Imraʾa</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fī</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ināʾ</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(1977, A Woman in an Urn); </a:t>
            </a:r>
          </a:p>
          <a:p>
            <a:r>
              <a:rPr lang="en-GB" i="1" dirty="0" err="1">
                <a:latin typeface="Times New Roman" panose="02020603050405020304" pitchFamily="18" charset="0"/>
                <a:ea typeface="Calibri" panose="020F0502020204030204" pitchFamily="34" charset="0"/>
                <a:cs typeface="Times New Roman" panose="02020603050405020304" pitchFamily="18" charset="0"/>
              </a:rPr>
              <a:t>A</a:t>
            </a:r>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l-Raḥīl</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 (1979, The Departure), and </a:t>
            </a:r>
          </a:p>
          <a:p>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Fī</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layl</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taʾtī</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2800" i="1" dirty="0" err="1">
                <a:effectLst/>
                <a:latin typeface="Times New Roman" panose="02020603050405020304" pitchFamily="18" charset="0"/>
                <a:ea typeface="Calibri" panose="020F0502020204030204" pitchFamily="34" charset="0"/>
                <a:cs typeface="Times New Roman" panose="02020603050405020304" pitchFamily="18" charset="0"/>
              </a:rPr>
              <a:t>ʿuyūn</a:t>
            </a:r>
            <a:r>
              <a:rPr lang="en-GB" sz="28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(1980, The Evil Spirits Come at Night).</a:t>
            </a:r>
          </a:p>
          <a:p>
            <a:r>
              <a:rPr lang="en-GB" sz="2800" dirty="0">
                <a:effectLst/>
                <a:latin typeface="Times New Roman" panose="02020603050405020304" pitchFamily="18" charset="0"/>
                <a:ea typeface="Calibri" panose="020F0502020204030204" pitchFamily="34" charset="0"/>
                <a:cs typeface="Times New Roman" panose="02020603050405020304" pitchFamily="18" charset="0"/>
              </a:rPr>
              <a:t>Her post-war (1990-91 Iraq-Kuwait conflict) collections are not as highly refined as the above-listed classics. And only a few of her works altogether have been translated into English and some European languages. </a:t>
            </a:r>
          </a:p>
          <a:p>
            <a:r>
              <a:rPr lang="en-US" sz="2800" dirty="0">
                <a:latin typeface="Times New Roman" panose="02020603050405020304" pitchFamily="18" charset="0"/>
                <a:cs typeface="Times New Roman" panose="02020603050405020304" pitchFamily="18" charset="0"/>
              </a:rPr>
              <a:t>Al-‘Uthman’s first two novels—also considered classic, at least within the context of the Arabian Gulf novelistic tradition—are:</a:t>
            </a:r>
          </a:p>
          <a:p>
            <a:pPr marL="0" indent="0">
              <a:buNone/>
            </a:pPr>
            <a:r>
              <a:rPr lang="en-US" sz="2800" dirty="0" err="1">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Al-</a:t>
            </a:r>
            <a:r>
              <a:rPr lang="en-US" sz="2800" i="1" dirty="0" err="1">
                <a:latin typeface="Times New Roman" panose="02020603050405020304" pitchFamily="18" charset="0"/>
                <a:cs typeface="Times New Roman" panose="02020603050405020304" pitchFamily="18" charset="0"/>
              </a:rPr>
              <a:t>Mar’a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wa</a:t>
            </a:r>
            <a:r>
              <a:rPr lang="en-US" sz="2800" i="1" dirty="0">
                <a:latin typeface="Times New Roman" panose="02020603050405020304" pitchFamily="18" charset="0"/>
                <a:cs typeface="Times New Roman" panose="02020603050405020304" pitchFamily="18" charset="0"/>
              </a:rPr>
              <a:t>-l-</a:t>
            </a:r>
            <a:r>
              <a:rPr lang="en-US" sz="2800" i="1" dirty="0" err="1">
                <a:latin typeface="Times New Roman" panose="02020603050405020304" pitchFamily="18" charset="0"/>
                <a:cs typeface="Times New Roman" panose="02020603050405020304" pitchFamily="18" charset="0"/>
              </a:rPr>
              <a:t>qiṭṭa</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(1985, The Woman and the Cat), and </a:t>
            </a:r>
          </a:p>
          <a:p>
            <a:pPr marL="0" indent="0">
              <a:buNone/>
            </a:pPr>
            <a:r>
              <a:rPr lang="en-US" sz="2800" dirty="0">
                <a:latin typeface="Times New Roman" panose="02020603050405020304" pitchFamily="18" charset="0"/>
                <a:cs typeface="Times New Roman" panose="02020603050405020304" pitchFamily="18" charset="0"/>
              </a:rPr>
              <a:t>ii. </a:t>
            </a:r>
            <a:r>
              <a:rPr lang="en-US" sz="2800" i="1" dirty="0" err="1">
                <a:latin typeface="Times New Roman" panose="02020603050405020304" pitchFamily="18" charset="0"/>
                <a:cs typeface="Times New Roman" panose="02020603050405020304" pitchFamily="18" charset="0"/>
              </a:rPr>
              <a:t>Wasmiyya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takhruj</a:t>
            </a:r>
            <a:r>
              <a:rPr lang="en-US" sz="2800" i="1" dirty="0">
                <a:latin typeface="Times New Roman" panose="02020603050405020304" pitchFamily="18" charset="0"/>
                <a:cs typeface="Times New Roman" panose="02020603050405020304" pitchFamily="18" charset="0"/>
              </a:rPr>
              <a:t> min al-</a:t>
            </a:r>
            <a:r>
              <a:rPr lang="en-US" sz="2800" i="1" dirty="0" err="1">
                <a:latin typeface="Times New Roman" panose="02020603050405020304" pitchFamily="18" charset="0"/>
                <a:cs typeface="Times New Roman" panose="02020603050405020304" pitchFamily="18" charset="0"/>
              </a:rPr>
              <a:t>baḥr</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(1986, </a:t>
            </a:r>
            <a:r>
              <a:rPr lang="en-US" sz="2800" dirty="0" err="1">
                <a:latin typeface="Times New Roman" panose="02020603050405020304" pitchFamily="18" charset="0"/>
                <a:cs typeface="Times New Roman" panose="02020603050405020304" pitchFamily="18" charset="0"/>
              </a:rPr>
              <a:t>Wasmiyya</a:t>
            </a:r>
            <a:r>
              <a:rPr lang="en-US" sz="2800" dirty="0">
                <a:latin typeface="Times New Roman" panose="02020603050405020304" pitchFamily="18" charset="0"/>
                <a:cs typeface="Times New Roman" panose="02020603050405020304" pitchFamily="18" charset="0"/>
              </a:rPr>
              <a:t> Emerges from the Sea).</a:t>
            </a:r>
          </a:p>
          <a:p>
            <a:endParaRPr lang="en-US" dirty="0"/>
          </a:p>
        </p:txBody>
      </p:sp>
    </p:spTree>
    <p:extLst>
      <p:ext uri="{BB962C8B-B14F-4D97-AF65-F5344CB8AC3E}">
        <p14:creationId xmlns:p14="http://schemas.microsoft.com/office/powerpoint/2010/main" val="1869274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0F944-F89D-4810-8685-623DB3BAD0BC}"/>
              </a:ext>
            </a:extLst>
          </p:cNvPr>
          <p:cNvSpPr>
            <a:spLocks noGrp="1"/>
          </p:cNvSpPr>
          <p:nvPr>
            <p:ph type="title"/>
          </p:nvPr>
        </p:nvSpPr>
        <p:spPr>
          <a:xfrm>
            <a:off x="838200" y="365126"/>
            <a:ext cx="10515600" cy="655292"/>
          </a:xfrm>
        </p:spPr>
        <p:txBody>
          <a:bodyPr>
            <a:normAutofit/>
          </a:bodyPr>
          <a:lstStyle/>
          <a:p>
            <a:r>
              <a:rPr lang="en-US" sz="3200" b="1" dirty="0">
                <a:latin typeface="Times New Roman" panose="02020603050405020304" pitchFamily="18" charset="0"/>
                <a:cs typeface="Times New Roman" panose="02020603050405020304" pitchFamily="18" charset="0"/>
              </a:rPr>
              <a:t>Al-‘Uthman’s first 2 (classic) Novels</a:t>
            </a:r>
          </a:p>
        </p:txBody>
      </p:sp>
      <p:sp>
        <p:nvSpPr>
          <p:cNvPr id="3" name="Content Placeholder 2">
            <a:extLst>
              <a:ext uri="{FF2B5EF4-FFF2-40B4-BE49-F238E27FC236}">
                <a16:creationId xmlns:a16="http://schemas.microsoft.com/office/drawing/2014/main" id="{A919AD6B-42FA-478C-B2AE-555965DAD323}"/>
              </a:ext>
            </a:extLst>
          </p:cNvPr>
          <p:cNvSpPr>
            <a:spLocks noGrp="1"/>
          </p:cNvSpPr>
          <p:nvPr>
            <p:ph idx="1"/>
          </p:nvPr>
        </p:nvSpPr>
        <p:spPr>
          <a:xfrm>
            <a:off x="838200" y="1020418"/>
            <a:ext cx="10515600" cy="5472457"/>
          </a:xfrm>
        </p:spPr>
        <p:txBody>
          <a:bodyPr>
            <a:noAutofit/>
          </a:bodyPr>
          <a:lstStyle/>
          <a:p>
            <a:r>
              <a:rPr lang="en-US" dirty="0">
                <a:latin typeface="Times New Roman" panose="02020603050405020304" pitchFamily="18" charset="0"/>
                <a:cs typeface="Times New Roman" panose="02020603050405020304" pitchFamily="18" charset="0"/>
              </a:rPr>
              <a:t>The first novel is largely </a:t>
            </a:r>
            <a:r>
              <a:rPr lang="en-US" b="1" dirty="0">
                <a:latin typeface="Times New Roman" panose="02020603050405020304" pitchFamily="18" charset="0"/>
                <a:cs typeface="Times New Roman" panose="02020603050405020304" pitchFamily="18" charset="0"/>
              </a:rPr>
              <a:t>psychological</a:t>
            </a:r>
            <a:r>
              <a:rPr lang="en-US" dirty="0">
                <a:latin typeface="Times New Roman" panose="02020603050405020304" pitchFamily="18" charset="0"/>
                <a:cs typeface="Times New Roman" panose="02020603050405020304" pitchFamily="18" charset="0"/>
              </a:rPr>
              <a:t>: the heroine suffers from a mental disorder caused by her husband’s abandoning her to marry another woman. The second novel, on the other hand, is largely </a:t>
            </a:r>
            <a:r>
              <a:rPr lang="en-US" b="1" dirty="0">
                <a:latin typeface="Times New Roman" panose="02020603050405020304" pitchFamily="18" charset="0"/>
                <a:cs typeface="Times New Roman" panose="02020603050405020304" pitchFamily="18" charset="0"/>
              </a:rPr>
              <a:t>sociological</a:t>
            </a:r>
            <a:r>
              <a:rPr lang="en-US" dirty="0">
                <a:latin typeface="Times New Roman" panose="02020603050405020304" pitchFamily="18" charset="0"/>
                <a:cs typeface="Times New Roman" panose="02020603050405020304" pitchFamily="18" charset="0"/>
              </a:rPr>
              <a:t>, as will be explained shortly.</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Representing the gender struggle in Kuwaiti society in the pre-oil (</a:t>
            </a:r>
            <a:r>
              <a:rPr lang="en-US" i="1" dirty="0" err="1">
                <a:latin typeface="Times New Roman" panose="02020603050405020304" pitchFamily="18" charset="0"/>
                <a:cs typeface="Times New Roman" panose="02020603050405020304" pitchFamily="18" charset="0"/>
              </a:rPr>
              <a:t>Wasmiyya</a:t>
            </a:r>
            <a:r>
              <a:rPr lang="en-US" dirty="0">
                <a:latin typeface="Times New Roman" panose="02020603050405020304" pitchFamily="18" charset="0"/>
                <a:cs typeface="Times New Roman" panose="02020603050405020304" pitchFamily="18" charset="0"/>
              </a:rPr>
              <a:t>) and the post-oil </a:t>
            </a:r>
            <a:r>
              <a:rPr lang="en-US" i="1" dirty="0">
                <a:latin typeface="Times New Roman" panose="02020603050405020304" pitchFamily="18" charset="0"/>
                <a:cs typeface="Times New Roman" panose="02020603050405020304" pitchFamily="18" charset="0"/>
              </a:rPr>
              <a:t>(Al-</a:t>
            </a:r>
            <a:r>
              <a:rPr lang="en-US" i="1" dirty="0" err="1">
                <a:latin typeface="Times New Roman" panose="02020603050405020304" pitchFamily="18" charset="0"/>
                <a:cs typeface="Times New Roman" panose="02020603050405020304" pitchFamily="18" charset="0"/>
              </a:rPr>
              <a:t>Mar’a</a:t>
            </a:r>
            <a:r>
              <a:rPr lang="en-US" i="1" dirty="0">
                <a:latin typeface="Times New Roman" panose="02020603050405020304" pitchFamily="18" charset="0"/>
                <a:cs typeface="Times New Roman" panose="02020603050405020304" pitchFamily="18" charset="0"/>
              </a:rPr>
              <a:t> </a:t>
            </a:r>
            <a:r>
              <a:rPr lang="en-US" i="1" dirty="0" err="1">
                <a:latin typeface="Times New Roman" panose="02020603050405020304" pitchFamily="18" charset="0"/>
                <a:cs typeface="Times New Roman" panose="02020603050405020304" pitchFamily="18" charset="0"/>
              </a:rPr>
              <a:t>wa</a:t>
            </a:r>
            <a:r>
              <a:rPr lang="en-US" i="1" dirty="0">
                <a:latin typeface="Times New Roman" panose="02020603050405020304" pitchFamily="18" charset="0"/>
                <a:cs typeface="Times New Roman" panose="02020603050405020304" pitchFamily="18" charset="0"/>
              </a:rPr>
              <a:t>-l-</a:t>
            </a:r>
            <a:r>
              <a:rPr lang="en-US" i="1" dirty="0" err="1">
                <a:latin typeface="Times New Roman" panose="02020603050405020304" pitchFamily="18" charset="0"/>
                <a:cs typeface="Times New Roman" panose="02020603050405020304" pitchFamily="18" charset="0"/>
              </a:rPr>
              <a:t>qiṭṭa</a:t>
            </a:r>
            <a:r>
              <a:rPr lang="en-US" dirty="0">
                <a:latin typeface="Times New Roman" panose="02020603050405020304" pitchFamily="18" charset="0"/>
                <a:cs typeface="Times New Roman" panose="02020603050405020304" pitchFamily="18" charset="0"/>
              </a:rPr>
              <a:t>) eras, both novels have attracted some critical attention and reviews both at home and abroad and in different languages (Hafez; Michalak-</a:t>
            </a:r>
            <a:r>
              <a:rPr lang="en-US" dirty="0" err="1">
                <a:latin typeface="Times New Roman" panose="02020603050405020304" pitchFamily="18" charset="0"/>
                <a:cs typeface="Times New Roman" panose="02020603050405020304" pitchFamily="18" charset="0"/>
              </a:rPr>
              <a:t>Pikulska</a:t>
            </a:r>
            <a:r>
              <a:rPr lang="en-US" dirty="0">
                <a:latin typeface="Times New Roman" panose="02020603050405020304" pitchFamily="18" charset="0"/>
                <a:cs typeface="Times New Roman" panose="02020603050405020304" pitchFamily="18" charset="0"/>
              </a:rPr>
              <a:t> 1997a/1997b; Tijani 2009 and 2017). </a:t>
            </a:r>
          </a:p>
        </p:txBody>
      </p:sp>
    </p:spTree>
    <p:extLst>
      <p:ext uri="{BB962C8B-B14F-4D97-AF65-F5344CB8AC3E}">
        <p14:creationId xmlns:p14="http://schemas.microsoft.com/office/powerpoint/2010/main" val="3132622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C49A-E57B-417A-B7C8-805320D55E53}"/>
              </a:ext>
            </a:extLst>
          </p:cNvPr>
          <p:cNvSpPr>
            <a:spLocks noGrp="1"/>
          </p:cNvSpPr>
          <p:nvPr>
            <p:ph type="title"/>
          </p:nvPr>
        </p:nvSpPr>
        <p:spPr>
          <a:xfrm>
            <a:off x="838200" y="365126"/>
            <a:ext cx="10515600" cy="628788"/>
          </a:xfrm>
        </p:spPr>
        <p:txBody>
          <a:bodyPr>
            <a:normAutofit/>
          </a:bodyPr>
          <a:lstStyle/>
          <a:p>
            <a:r>
              <a:rPr lang="en-US" sz="3200" b="1" dirty="0">
                <a:latin typeface="Times New Roman" panose="02020603050405020304" pitchFamily="18" charset="0"/>
                <a:cs typeface="Times New Roman" panose="02020603050405020304" pitchFamily="18" charset="0"/>
              </a:rPr>
              <a:t>Al-‘Uthman’s first 2 (classic) Novels</a:t>
            </a:r>
            <a:endParaRPr lang="en-US" sz="3200" dirty="0"/>
          </a:p>
        </p:txBody>
      </p:sp>
      <p:sp>
        <p:nvSpPr>
          <p:cNvPr id="3" name="Content Placeholder 2">
            <a:extLst>
              <a:ext uri="{FF2B5EF4-FFF2-40B4-BE49-F238E27FC236}">
                <a16:creationId xmlns:a16="http://schemas.microsoft.com/office/drawing/2014/main" id="{C7A5612E-8843-4CBF-9939-8FEF67A0568D}"/>
              </a:ext>
            </a:extLst>
          </p:cNvPr>
          <p:cNvSpPr>
            <a:spLocks noGrp="1"/>
          </p:cNvSpPr>
          <p:nvPr>
            <p:ph idx="1"/>
          </p:nvPr>
        </p:nvSpPr>
        <p:spPr>
          <a:xfrm>
            <a:off x="838200" y="1152939"/>
            <a:ext cx="10515600" cy="5024024"/>
          </a:xfrm>
        </p:spPr>
        <p:txBody>
          <a:bodyPr/>
          <a:lstStyle/>
          <a:p>
            <a:r>
              <a:rPr lang="en-US" sz="2800" dirty="0">
                <a:latin typeface="Times New Roman" panose="02020603050405020304" pitchFamily="18" charset="0"/>
                <a:cs typeface="Times New Roman" panose="02020603050405020304" pitchFamily="18" charset="0"/>
              </a:rPr>
              <a:t>As a reader, one may find the story in </a:t>
            </a:r>
            <a:r>
              <a:rPr lang="en-US" sz="2800" i="1" dirty="0" err="1">
                <a:latin typeface="Times New Roman" panose="02020603050405020304" pitchFamily="18" charset="0"/>
                <a:cs typeface="Times New Roman" panose="02020603050405020304" pitchFamily="18" charset="0"/>
              </a:rPr>
              <a:t>Wasmiyya</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much more pathetic in that both the heroine and the male protagonist are victims of patriarchal societal norms and values. The novel tells the story of a boy (Abdullah) and a girl (</a:t>
            </a:r>
            <a:r>
              <a:rPr lang="en-US" sz="2800" dirty="0" err="1">
                <a:latin typeface="Times New Roman" panose="02020603050405020304" pitchFamily="18" charset="0"/>
                <a:cs typeface="Times New Roman" panose="02020603050405020304" pitchFamily="18" charset="0"/>
              </a:rPr>
              <a:t>Wasmiyya</a:t>
            </a:r>
            <a:r>
              <a:rPr lang="en-US" sz="2800" dirty="0">
                <a:latin typeface="Times New Roman" panose="02020603050405020304" pitchFamily="18" charset="0"/>
                <a:cs typeface="Times New Roman" panose="02020603050405020304" pitchFamily="18" charset="0"/>
              </a:rPr>
              <a:t>) who love each other.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One night they secretly setting out on a date at a section of the Kuwaiti beach. The girl eventually drowns as she tries to hide in the sea in order to avoid the scandal of being caught by an approaching male coastguard. Many years later, Abdullah—who has become an unhappily married, middle-aged man—commits suicide by drowning at the same spot where his beloved </a:t>
            </a:r>
            <a:r>
              <a:rPr lang="en-US" sz="2800" dirty="0" err="1">
                <a:latin typeface="Times New Roman" panose="02020603050405020304" pitchFamily="18" charset="0"/>
                <a:cs typeface="Times New Roman" panose="02020603050405020304" pitchFamily="18" charset="0"/>
              </a:rPr>
              <a:t>Wasmiyya</a:t>
            </a:r>
            <a:r>
              <a:rPr lang="en-US" sz="2800" dirty="0">
                <a:latin typeface="Times New Roman" panose="02020603050405020304" pitchFamily="18" charset="0"/>
                <a:cs typeface="Times New Roman" panose="02020603050405020304" pitchFamily="18" charset="0"/>
              </a:rPr>
              <a:t> had died.</a:t>
            </a:r>
          </a:p>
          <a:p>
            <a:endParaRPr lang="en-US" dirty="0"/>
          </a:p>
        </p:txBody>
      </p:sp>
    </p:spTree>
    <p:extLst>
      <p:ext uri="{BB962C8B-B14F-4D97-AF65-F5344CB8AC3E}">
        <p14:creationId xmlns:p14="http://schemas.microsoft.com/office/powerpoint/2010/main" val="743326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AC0F2-8B86-4BA9-8AC2-CC0D397DDCBE}"/>
              </a:ext>
            </a:extLst>
          </p:cNvPr>
          <p:cNvSpPr>
            <a:spLocks noGrp="1"/>
          </p:cNvSpPr>
          <p:nvPr>
            <p:ph type="title"/>
          </p:nvPr>
        </p:nvSpPr>
        <p:spPr>
          <a:xfrm>
            <a:off x="838200" y="365126"/>
            <a:ext cx="10515600" cy="1119117"/>
          </a:xfrm>
        </p:spPr>
        <p:txBody>
          <a:bodyPr>
            <a:normAutofit fontScale="90000"/>
          </a:bodyPr>
          <a:lstStyle/>
          <a:p>
            <a:pPr algn="ctr"/>
            <a:r>
              <a:rPr lang="en-US" sz="4400" b="1" dirty="0">
                <a:solidFill>
                  <a:srgbClr val="FF0000"/>
                </a:solidFill>
                <a:effectLst/>
                <a:latin typeface="Times New Roman" panose="02020603050405020304" pitchFamily="18" charset="0"/>
                <a:ea typeface="Times New Roman" panose="02020603050405020304" pitchFamily="18" charset="0"/>
              </a:rPr>
              <a:t/>
            </a:r>
            <a:br>
              <a:rPr lang="en-US" sz="4400" b="1" dirty="0">
                <a:solidFill>
                  <a:srgbClr val="FF0000"/>
                </a:solidFill>
                <a:effectLst/>
                <a:latin typeface="Times New Roman" panose="02020603050405020304" pitchFamily="18" charset="0"/>
                <a:ea typeface="Times New Roman" panose="02020603050405020304" pitchFamily="18" charset="0"/>
              </a:rPr>
            </a:br>
            <a: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t>The Female Double-Voiced Discourse: </a:t>
            </a:r>
            <a:br>
              <a:rPr lang="en-US" sz="3600" b="1"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Narrative Voices in Al-‘Uthman and El-</a:t>
            </a:r>
            <a:r>
              <a:rPr lang="en-US" sz="3600" b="1" dirty="0" err="1">
                <a:latin typeface="Times New Roman" panose="02020603050405020304" pitchFamily="18" charset="0"/>
                <a:ea typeface="Times New Roman" panose="02020603050405020304" pitchFamily="18" charset="0"/>
                <a:cs typeface="Times New Roman" panose="02020603050405020304" pitchFamily="18" charset="0"/>
              </a:rPr>
              <a:t>Saadawi’s</a:t>
            </a: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fictions</a:t>
            </a:r>
            <a:r>
              <a:rPr lang="en-US" sz="4400" dirty="0">
                <a:effectLst/>
                <a:latin typeface="Times New Roman" panose="02020603050405020304" pitchFamily="18" charset="0"/>
                <a:ea typeface="Times New Roman" panose="02020603050405020304" pitchFamily="18" charset="0"/>
              </a:rPr>
              <a:t/>
            </a:r>
            <a:br>
              <a:rPr lang="en-US" sz="44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67D8D187-E880-4548-BBF9-C4B79D922461}"/>
              </a:ext>
            </a:extLst>
          </p:cNvPr>
          <p:cNvSpPr>
            <a:spLocks noGrp="1"/>
          </p:cNvSpPr>
          <p:nvPr>
            <p:ph idx="1"/>
          </p:nvPr>
        </p:nvSpPr>
        <p:spPr>
          <a:xfrm>
            <a:off x="838200" y="1484243"/>
            <a:ext cx="10515600" cy="5008631"/>
          </a:xfrm>
        </p:spPr>
        <p:txBody>
          <a:bodyPr>
            <a:noAutofit/>
          </a:bodyPr>
          <a:lstStyle/>
          <a:p>
            <a:pPr marL="0" marR="0">
              <a:spcBef>
                <a:spcPts val="0"/>
              </a:spcBef>
              <a:spcAft>
                <a:spcPts val="94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It is interesting to note that Layla Al-‘Uthman is the most anthologized and most studied Kuwaiti writer, male and female alike. Her works—short stories and novels—have always been included in anthologies and readers on especially Arabic and Arabian Gulf literature in general and women’s writing in particular. </a:t>
            </a:r>
          </a:p>
          <a:p>
            <a:pPr marL="0" marR="0">
              <a:spcBef>
                <a:spcPts val="0"/>
              </a:spcBef>
              <a:spcAft>
                <a:spcPts val="940"/>
              </a:spcAft>
            </a:pPr>
            <a:endPar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Sabry Hafez is one of the prominent Western-trained Arab scholars who have “typologized,” that is, studied Al-‘Uthman’s novels alongside and in comparison with El-</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Saadawi’s</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other classic Arab women writers of the 20</a:t>
            </a:r>
            <a:r>
              <a:rPr lang="en-US"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century. </a:t>
            </a:r>
          </a:p>
        </p:txBody>
      </p:sp>
    </p:spTree>
    <p:extLst>
      <p:ext uri="{BB962C8B-B14F-4D97-AF65-F5344CB8AC3E}">
        <p14:creationId xmlns:p14="http://schemas.microsoft.com/office/powerpoint/2010/main" val="1296129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214A0-D505-4A6A-9D45-0E0BA11D3E44}"/>
              </a:ext>
            </a:extLst>
          </p:cNvPr>
          <p:cNvSpPr>
            <a:spLocks noGrp="1"/>
          </p:cNvSpPr>
          <p:nvPr>
            <p:ph type="title"/>
          </p:nvPr>
        </p:nvSpPr>
        <p:spPr>
          <a:xfrm>
            <a:off x="838200" y="365126"/>
            <a:ext cx="10515600" cy="589032"/>
          </a:xfrm>
        </p:spPr>
        <p:txBody>
          <a:bodyPr>
            <a:normAutofit/>
          </a:bodyPr>
          <a:lstStyle/>
          <a:p>
            <a:r>
              <a:rPr lang="en-US" sz="3200" b="1" dirty="0">
                <a:latin typeface="Times New Roman" panose="02020603050405020304" pitchFamily="18" charset="0"/>
                <a:cs typeface="Times New Roman" panose="02020603050405020304" pitchFamily="18" charset="0"/>
              </a:rPr>
              <a:t>Feminist Narrative Discourse</a:t>
            </a:r>
          </a:p>
        </p:txBody>
      </p:sp>
      <p:sp>
        <p:nvSpPr>
          <p:cNvPr id="3" name="Content Placeholder 2">
            <a:extLst>
              <a:ext uri="{FF2B5EF4-FFF2-40B4-BE49-F238E27FC236}">
                <a16:creationId xmlns:a16="http://schemas.microsoft.com/office/drawing/2014/main" id="{D08147CA-9A96-44C8-A1B0-BD3040949BDB}"/>
              </a:ext>
            </a:extLst>
          </p:cNvPr>
          <p:cNvSpPr>
            <a:spLocks noGrp="1"/>
          </p:cNvSpPr>
          <p:nvPr>
            <p:ph idx="1"/>
          </p:nvPr>
        </p:nvSpPr>
        <p:spPr>
          <a:xfrm>
            <a:off x="838200" y="1113182"/>
            <a:ext cx="10515600" cy="5379691"/>
          </a:xfrm>
        </p:spPr>
        <p:txBody>
          <a:bodyPr>
            <a:normAutofit fontScale="92500" lnSpcReduction="20000"/>
          </a:bodyPr>
          <a:lstStyle/>
          <a:p>
            <a:pPr marL="0" marR="0">
              <a:lnSpc>
                <a:spcPct val="120000"/>
              </a:lnSpc>
              <a:spcBef>
                <a:spcPts val="0"/>
              </a:spcBef>
              <a:spcAft>
                <a:spcPts val="94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In his essay </a:t>
            </a:r>
            <a:r>
              <a:rPr lang="en-GB" sz="2800" dirty="0">
                <a:effectLst/>
                <a:latin typeface="Times New Roman" panose="02020603050405020304" pitchFamily="18" charset="0"/>
                <a:ea typeface="Calibri" panose="020F0502020204030204" pitchFamily="34" charset="0"/>
                <a:cs typeface="Times New Roman" panose="02020603050405020304" pitchFamily="18" charset="0"/>
              </a:rPr>
              <a:t>“Women’s Narrative in Modern Arabic Literature: A Typology” (1995) Hafez examines alongside</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a:t>
            </a:r>
            <a:r>
              <a:rPr lang="en-US" sz="2800" dirty="0">
                <a:latin typeface="Times New Roman" panose="02020603050405020304" pitchFamily="18" charset="0"/>
                <a:cs typeface="Times New Roman" panose="02020603050405020304" pitchFamily="18" charset="0"/>
              </a:rPr>
              <a:t>ther Arab women’s novels several of El-</a:t>
            </a:r>
            <a:r>
              <a:rPr lang="en-US" dirty="0" err="1">
                <a:latin typeface="Times New Roman" panose="02020603050405020304" pitchFamily="18" charset="0"/>
                <a:cs typeface="Times New Roman" panose="02020603050405020304" pitchFamily="18" charset="0"/>
              </a:rPr>
              <a:t>S</a:t>
            </a:r>
            <a:r>
              <a:rPr lang="en-US" sz="2800" dirty="0" err="1">
                <a:latin typeface="Times New Roman" panose="02020603050405020304" pitchFamily="18" charset="0"/>
                <a:cs typeface="Times New Roman" panose="02020603050405020304" pitchFamily="18" charset="0"/>
              </a:rPr>
              <a:t>aadawi’s</a:t>
            </a:r>
            <a:r>
              <a:rPr lang="en-US" sz="2800" dirty="0">
                <a:latin typeface="Times New Roman" panose="02020603050405020304" pitchFamily="18" charset="0"/>
                <a:cs typeface="Times New Roman" panose="02020603050405020304" pitchFamily="18" charset="0"/>
              </a:rPr>
              <a:t> as well as Al-‘Uthman’s </a:t>
            </a:r>
            <a:r>
              <a:rPr lang="en-US" sz="2800" i="1" dirty="0">
                <a:latin typeface="Times New Roman" panose="02020603050405020304" pitchFamily="18" charset="0"/>
                <a:cs typeface="Times New Roman" panose="02020603050405020304" pitchFamily="18" charset="0"/>
              </a:rPr>
              <a:t>al-</a:t>
            </a:r>
            <a:r>
              <a:rPr lang="en-US" sz="2800" i="1" dirty="0" err="1">
                <a:latin typeface="Times New Roman" panose="02020603050405020304" pitchFamily="18" charset="0"/>
                <a:cs typeface="Times New Roman" panose="02020603050405020304" pitchFamily="18" charset="0"/>
              </a:rPr>
              <a:t>Mar’a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wa</a:t>
            </a:r>
            <a:r>
              <a:rPr lang="en-US" sz="2800" i="1" dirty="0">
                <a:latin typeface="Times New Roman" panose="02020603050405020304" pitchFamily="18" charset="0"/>
                <a:cs typeface="Times New Roman" panose="02020603050405020304" pitchFamily="18" charset="0"/>
              </a:rPr>
              <a:t>-l-</a:t>
            </a:r>
            <a:r>
              <a:rPr lang="en-US" sz="2800" i="1" dirty="0" err="1">
                <a:latin typeface="Times New Roman" panose="02020603050405020304" pitchFamily="18" charset="0"/>
                <a:cs typeface="Times New Roman" panose="02020603050405020304" pitchFamily="18" charset="0"/>
              </a:rPr>
              <a:t>qitta</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i="1" dirty="0" err="1">
                <a:latin typeface="Times New Roman" panose="02020603050405020304" pitchFamily="18" charset="0"/>
                <a:cs typeface="Times New Roman" panose="02020603050405020304" pitchFamily="18" charset="0"/>
              </a:rPr>
              <a:t>Wasmiyya</a:t>
            </a:r>
            <a:r>
              <a:rPr lang="en-US" sz="2800" dirty="0">
                <a:latin typeface="Times New Roman" panose="02020603050405020304" pitchFamily="18" charset="0"/>
                <a:cs typeface="Times New Roman" panose="02020603050405020304" pitchFamily="18" charset="0"/>
              </a:rPr>
              <a:t>.</a:t>
            </a:r>
          </a:p>
          <a:p>
            <a:pPr marL="0" marR="0">
              <a:lnSpc>
                <a:spcPct val="120000"/>
              </a:lnSpc>
              <a:spcBef>
                <a:spcPts val="0"/>
              </a:spcBef>
              <a:spcAft>
                <a:spcPts val="94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Like Hafez, other literary critics-male and female, Arabs and non-Arabs—have critiqued El-</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Saadawi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and Al-'Uthman’s narrative discourse and strategy. And their positions have been countered by some other scholars. </a:t>
            </a:r>
          </a:p>
          <a:p>
            <a:pPr marL="0" marR="0">
              <a:lnSpc>
                <a:spcPct val="110000"/>
              </a:lnSpc>
              <a:spcBef>
                <a:spcPts val="0"/>
              </a:spcBef>
              <a:spcAft>
                <a:spcPts val="94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For instance, relying on Elaine Showalter’s concept of the “feminist, feminine, and female” in </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Literature of Their Own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1977),</a:t>
            </a:r>
            <a:r>
              <a:rPr lang="en-US" sz="2800" dirty="0">
                <a:latin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Hafez contends that El-</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Saadawi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Al-‘Uthman, and most other Arab women writers of the 20</a:t>
            </a:r>
            <a:r>
              <a:rPr lang="en-US" sz="28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century </a:t>
            </a:r>
            <a:r>
              <a:rPr lang="en-US" sz="2800" dirty="0">
                <a:latin typeface="Times New Roman" panose="02020603050405020304" pitchFamily="18" charset="0"/>
                <a:cs typeface="Times New Roman" panose="02020603050405020304" pitchFamily="18" charset="0"/>
              </a:rPr>
              <a:t>merely have reproduced the dominant patriarchal, or male-oriented, literary tradition (154–174).</a:t>
            </a:r>
          </a:p>
          <a:p>
            <a:pPr marL="0" marR="0">
              <a:spcBef>
                <a:spcPts val="0"/>
              </a:spcBef>
              <a:spcAft>
                <a:spcPts val="940"/>
              </a:spcAft>
            </a:pPr>
            <a:endPar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7480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C0AB5-7305-4938-8CE3-E2D220D8B529}"/>
              </a:ext>
            </a:extLst>
          </p:cNvPr>
          <p:cNvSpPr>
            <a:spLocks noGrp="1"/>
          </p:cNvSpPr>
          <p:nvPr>
            <p:ph type="title"/>
          </p:nvPr>
        </p:nvSpPr>
        <p:spPr>
          <a:xfrm>
            <a:off x="838200" y="365125"/>
            <a:ext cx="10515600" cy="628788"/>
          </a:xfrm>
        </p:spPr>
        <p:txBody>
          <a:bodyPr>
            <a:normAutofit/>
          </a:bodyPr>
          <a:lstStyle/>
          <a:p>
            <a:r>
              <a:rPr lang="en-US" sz="3200" b="1" dirty="0">
                <a:latin typeface="Times New Roman" panose="02020603050405020304" pitchFamily="18" charset="0"/>
                <a:cs typeface="Times New Roman" panose="02020603050405020304" pitchFamily="18" charset="0"/>
              </a:rPr>
              <a:t>Feminist Narrative Discourse</a:t>
            </a:r>
          </a:p>
        </p:txBody>
      </p:sp>
      <p:sp>
        <p:nvSpPr>
          <p:cNvPr id="3" name="Content Placeholder 2">
            <a:extLst>
              <a:ext uri="{FF2B5EF4-FFF2-40B4-BE49-F238E27FC236}">
                <a16:creationId xmlns:a16="http://schemas.microsoft.com/office/drawing/2014/main" id="{2717345F-80DF-4088-9A89-AC3259C6640F}"/>
              </a:ext>
            </a:extLst>
          </p:cNvPr>
          <p:cNvSpPr>
            <a:spLocks noGrp="1"/>
          </p:cNvSpPr>
          <p:nvPr>
            <p:ph idx="1"/>
          </p:nvPr>
        </p:nvSpPr>
        <p:spPr>
          <a:xfrm>
            <a:off x="838200" y="993913"/>
            <a:ext cx="10515600" cy="5498962"/>
          </a:xfrm>
        </p:spPr>
        <p:txBody>
          <a:bodyPr>
            <a:normAutofit fontScale="77500" lnSpcReduction="20000"/>
          </a:bodyPr>
          <a:lstStyle/>
          <a:p>
            <a:pPr marL="0" marR="0">
              <a:lnSpc>
                <a:spcPct val="120000"/>
              </a:lnSpc>
              <a:spcBef>
                <a:spcPts val="0"/>
              </a:spcBef>
              <a:spcAft>
                <a:spcPts val="940"/>
              </a:spcAft>
            </a:pP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ome of the defenders (mostly women critics) of the perceived weakness in the feminist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narrative </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discourse have argued that: </a:t>
            </a:r>
          </a:p>
          <a:p>
            <a:pPr marL="0" marR="0" indent="0">
              <a:lnSpc>
                <a:spcPct val="120000"/>
              </a:lnSpc>
              <a:spcBef>
                <a:spcPts val="0"/>
              </a:spcBef>
              <a:spcAft>
                <a:spcPts val="940"/>
              </a:spcAft>
              <a:buNone/>
            </a:pPr>
            <a:endPar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20000"/>
              </a:lnSpc>
              <a:spcBef>
                <a:spcPts val="0"/>
              </a:spcBef>
              <a:spcAft>
                <a:spcPts val="940"/>
              </a:spcAft>
              <a:buNone/>
            </a:pP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“it is immaterial whether a literary work represents women’s resistance against male domination in an explicit or implicit manner;”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and whether</a:t>
            </a:r>
          </a:p>
          <a:p>
            <a:pPr marL="0" marR="0" indent="0">
              <a:lnSpc>
                <a:spcPct val="120000"/>
              </a:lnSpc>
              <a:spcBef>
                <a:spcPts val="0"/>
              </a:spcBef>
              <a:spcAft>
                <a:spcPts val="940"/>
              </a:spcAft>
              <a:buNone/>
            </a:pP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women’s resistance against their oppression is confrontationally expressed, or undertaken silently in a non-aggressive manner.” </a:t>
            </a:r>
          </a:p>
          <a:p>
            <a:pPr marL="0" marR="0" indent="0">
              <a:lnSpc>
                <a:spcPct val="120000"/>
              </a:lnSpc>
              <a:spcBef>
                <a:spcPts val="0"/>
              </a:spcBef>
              <a:spcAft>
                <a:spcPts val="940"/>
              </a:spcAft>
              <a:buNone/>
            </a:pPr>
            <a:endPar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nSpc>
                <a:spcPct val="120000"/>
              </a:lnSpc>
              <a:spcBef>
                <a:spcPts val="0"/>
              </a:spcBef>
              <a:spcAft>
                <a:spcPts val="940"/>
              </a:spcAft>
              <a:buNone/>
            </a:pP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Rather, what is significant for the feminist struggle is the representation of women’s exhibition of any form of resistance to male domination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Mohanty et al. 1991,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34</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–38</a:t>
            </a:r>
            <a:r>
              <a:rPr lang="en-US" sz="3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marL="0" marR="0">
              <a:spcBef>
                <a:spcPts val="0"/>
              </a:spcBef>
              <a:spcAft>
                <a:spcPts val="940"/>
              </a:spcAft>
            </a:pPr>
            <a:endParaRPr lang="en-US" sz="2800" dirty="0">
              <a:solidFill>
                <a:srgbClr val="FF0000"/>
              </a:solidFill>
              <a:latin typeface="Helvetica" panose="020B0604020202020204" pitchFamily="34" charset="0"/>
              <a:ea typeface="Times New Roman" panose="02020603050405020304" pitchFamily="18" charset="0"/>
              <a:cs typeface="Helvetica" panose="020B0604020202020204" pitchFamily="34" charset="0"/>
            </a:endParaRPr>
          </a:p>
          <a:p>
            <a:endParaRPr lang="en-US" dirty="0"/>
          </a:p>
        </p:txBody>
      </p:sp>
    </p:spTree>
    <p:extLst>
      <p:ext uri="{BB962C8B-B14F-4D97-AF65-F5344CB8AC3E}">
        <p14:creationId xmlns:p14="http://schemas.microsoft.com/office/powerpoint/2010/main" val="157216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75DC8-FB7B-452F-8821-1AC92813B3B0}"/>
              </a:ext>
            </a:extLst>
          </p:cNvPr>
          <p:cNvSpPr>
            <a:spLocks noGrp="1"/>
          </p:cNvSpPr>
          <p:nvPr>
            <p:ph type="title"/>
          </p:nvPr>
        </p:nvSpPr>
        <p:spPr>
          <a:xfrm>
            <a:off x="838200" y="365126"/>
            <a:ext cx="10515600" cy="522770"/>
          </a:xfrm>
        </p:spPr>
        <p:txBody>
          <a:bodyPr>
            <a:normAutofit fontScale="90000"/>
          </a:bodyPr>
          <a:lstStyle/>
          <a:p>
            <a:r>
              <a:rPr lang="en-US" sz="4400" b="1" dirty="0">
                <a:effectLst/>
                <a:latin typeface="Times New Roman" panose="02020603050405020304" pitchFamily="18" charset="0"/>
                <a:ea typeface="Calibri" panose="020F0502020204030204" pitchFamily="34" charset="0"/>
                <a:cs typeface="Arial" panose="020B0604020202020204" pitchFamily="34" charset="0"/>
              </a:rPr>
              <a:t/>
            </a:r>
            <a:br>
              <a:rPr lang="en-US" sz="4400" b="1" dirty="0">
                <a:effectLst/>
                <a:latin typeface="Times New Roman" panose="02020603050405020304" pitchFamily="18" charset="0"/>
                <a:ea typeface="Calibri" panose="020F0502020204030204" pitchFamily="34" charset="0"/>
                <a:cs typeface="Arial" panose="020B0604020202020204" pitchFamily="34" charset="0"/>
              </a:rPr>
            </a:br>
            <a:r>
              <a:rPr lang="en-US" sz="4400" b="1" dirty="0">
                <a:effectLst/>
                <a:latin typeface="Times New Roman" panose="02020603050405020304" pitchFamily="18" charset="0"/>
                <a:ea typeface="Calibri" panose="020F0502020204030204" pitchFamily="34" charset="0"/>
                <a:cs typeface="Arial" panose="020B0604020202020204" pitchFamily="34" charset="0"/>
              </a:rPr>
              <a:t>Abstract</a:t>
            </a:r>
            <a:r>
              <a:rPr lang="en-US" sz="4400" dirty="0">
                <a:effectLst/>
                <a:latin typeface="Calibri" panose="020F0502020204030204" pitchFamily="34" charset="0"/>
                <a:ea typeface="Calibri" panose="020F0502020204030204" pitchFamily="34" charset="0"/>
                <a:cs typeface="Arial" panose="020B0604020202020204" pitchFamily="34" charset="0"/>
              </a:rPr>
              <a:t/>
            </a:r>
            <a:br>
              <a:rPr lang="en-US" sz="44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568E63C0-4C01-4F9F-A884-927674D0B841}"/>
              </a:ext>
            </a:extLst>
          </p:cNvPr>
          <p:cNvSpPr>
            <a:spLocks noGrp="1"/>
          </p:cNvSpPr>
          <p:nvPr>
            <p:ph idx="1"/>
          </p:nvPr>
        </p:nvSpPr>
        <p:spPr>
          <a:xfrm>
            <a:off x="838200" y="887896"/>
            <a:ext cx="10515600" cy="5698434"/>
          </a:xfrm>
        </p:spPr>
        <p:txBody>
          <a:bodyPr>
            <a:normAutofit fontScale="85000" lnSpcReduction="20000"/>
          </a:bodyPr>
          <a:lstStyle/>
          <a:p>
            <a:pPr marL="0" marR="0" indent="0" algn="just">
              <a:lnSpc>
                <a:spcPct val="115000"/>
              </a:lnSpc>
              <a:spcBef>
                <a:spcPts val="0"/>
              </a:spcBef>
              <a:spcAft>
                <a:spcPts val="1000"/>
              </a:spcAft>
              <a:buNone/>
            </a:pPr>
            <a:r>
              <a:rPr lang="en-US" dirty="0">
                <a:effectLst/>
                <a:latin typeface="Times New Roman" panose="02020603050405020304" pitchFamily="18" charset="0"/>
                <a:ea typeface="Calibri" panose="020F0502020204030204" pitchFamily="34" charset="0"/>
                <a:cs typeface="Times New Roman" panose="02020603050405020304" pitchFamily="18" charset="0"/>
              </a:rPr>
              <a:t>On the global scene, the Kuwaiti Layla Al-‘Uthman (b. 1943) is by no means comparable to the Egyptian Nawal El-</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dirty="0">
                <a:effectLst/>
                <a:latin typeface="Times New Roman" panose="02020603050405020304" pitchFamily="18" charset="0"/>
                <a:ea typeface="Calibri" panose="020F0502020204030204" pitchFamily="34" charset="0"/>
                <a:cs typeface="Times New Roman" panose="02020603050405020304" pitchFamily="18" charset="0"/>
              </a:rPr>
              <a:t> (b. 1931). Still there is room for comparison between the duo in terms of their literary activities and the modern/contemporary Arab feminist struggle. Just as El-</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dirty="0">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has been</a:t>
            </a:r>
            <a:r>
              <a:rPr lang="en-US" dirty="0">
                <a:effectLst/>
                <a:latin typeface="Times New Roman" panose="02020603050405020304" pitchFamily="18" charset="0"/>
                <a:ea typeface="Calibri" panose="020F0502020204030204" pitchFamily="34" charset="0"/>
                <a:cs typeface="Times New Roman" panose="02020603050405020304" pitchFamily="18" charset="0"/>
              </a:rPr>
              <a:t> the acclaimed leading feminist writer in Egypt, so also Layla Al-‘Uthman has been the most famous feminist writer from not just Kuwait but the entire Arab Gulf region. In addition to examining selected fictional and non-fictional texts by Al-‘Uthman, this paper will investigate the extent to which Nawal El-</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dirty="0">
                <a:effectLst/>
                <a:latin typeface="Times New Roman" panose="02020603050405020304" pitchFamily="18" charset="0"/>
                <a:ea typeface="Calibri" panose="020F0502020204030204" pitchFamily="34" charset="0"/>
                <a:cs typeface="Times New Roman" panose="02020603050405020304" pitchFamily="18" charset="0"/>
              </a:rPr>
              <a:t> has been a source of influence not only on Layla Al-‘Uthman, but also, on other Kuwaiti and Arab Gulf women writers. Have the Gulf women writers ever openly acknowledged El-</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Saadawi’s</a:t>
            </a:r>
            <a:r>
              <a:rPr lang="en-US" dirty="0">
                <a:effectLst/>
                <a:latin typeface="Times New Roman" panose="02020603050405020304" pitchFamily="18" charset="0"/>
                <a:ea typeface="Calibri" panose="020F0502020204030204" pitchFamily="34" charset="0"/>
                <a:cs typeface="Times New Roman" panose="02020603050405020304" pitchFamily="18" charset="0"/>
              </a:rPr>
              <a:t> influence on their own psyche and work as Arab-Muslim women?     </a:t>
            </a:r>
          </a:p>
          <a:p>
            <a:pPr marL="0" marR="0" indent="0" algn="just">
              <a:lnSpc>
                <a:spcPct val="115000"/>
              </a:lnSpc>
              <a:spcBef>
                <a:spcPts val="0"/>
              </a:spcBef>
              <a:spcAft>
                <a:spcPts val="1000"/>
              </a:spcAft>
              <a:buNone/>
            </a:pPr>
            <a:endParaRPr lang="en-US"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b="1" dirty="0">
                <a:effectLst/>
                <a:latin typeface="Times New Roman" panose="02020603050405020304" pitchFamily="18" charset="0"/>
                <a:ea typeface="Calibri" panose="020F0502020204030204" pitchFamily="34" charset="0"/>
                <a:cs typeface="Times New Roman" panose="02020603050405020304" pitchFamily="18" charset="0"/>
              </a:rPr>
              <a:t>Keywords</a:t>
            </a:r>
            <a:r>
              <a:rPr lang="en-US" dirty="0">
                <a:effectLst/>
                <a:latin typeface="Times New Roman" panose="02020603050405020304" pitchFamily="18" charset="0"/>
                <a:ea typeface="Calibri" panose="020F0502020204030204" pitchFamily="34" charset="0"/>
                <a:cs typeface="Times New Roman" panose="02020603050405020304" pitchFamily="18" charset="0"/>
              </a:rPr>
              <a:t>: Literary radicalism, Arab feminism, Nawal El-</a:t>
            </a:r>
            <a:r>
              <a:rPr lang="en-US"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dirty="0">
                <a:effectLst/>
                <a:latin typeface="Times New Roman" panose="02020603050405020304" pitchFamily="18" charset="0"/>
                <a:ea typeface="Calibri" panose="020F0502020204030204" pitchFamily="34" charset="0"/>
                <a:cs typeface="Times New Roman" panose="02020603050405020304" pitchFamily="18" charset="0"/>
              </a:rPr>
              <a:t>, Layla Al-‘Uthman, Kuwait</a:t>
            </a:r>
          </a:p>
          <a:p>
            <a:endParaRPr lang="en-US" dirty="0"/>
          </a:p>
        </p:txBody>
      </p:sp>
    </p:spTree>
    <p:extLst>
      <p:ext uri="{BB962C8B-B14F-4D97-AF65-F5344CB8AC3E}">
        <p14:creationId xmlns:p14="http://schemas.microsoft.com/office/powerpoint/2010/main" val="737566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13997-ED81-4E75-B665-7443CC8A5B48}"/>
              </a:ext>
            </a:extLst>
          </p:cNvPr>
          <p:cNvSpPr>
            <a:spLocks noGrp="1"/>
          </p:cNvSpPr>
          <p:nvPr>
            <p:ph type="title"/>
          </p:nvPr>
        </p:nvSpPr>
        <p:spPr>
          <a:xfrm>
            <a:off x="838200" y="365126"/>
            <a:ext cx="10515600" cy="416752"/>
          </a:xfrm>
        </p:spPr>
        <p:txBody>
          <a:bodyPr>
            <a:noAutofit/>
          </a:bodyPr>
          <a:lstStyle/>
          <a:p>
            <a:r>
              <a:rPr lang="en-US" sz="3200" b="1" dirty="0">
                <a:latin typeface="Times New Roman" panose="02020603050405020304" pitchFamily="18" charset="0"/>
                <a:cs typeface="Times New Roman" panose="02020603050405020304" pitchFamily="18" charset="0"/>
              </a:rPr>
              <a:t>Feminist Narrative Discourse</a:t>
            </a:r>
            <a:endParaRPr lang="en-US" sz="3200" dirty="0"/>
          </a:p>
        </p:txBody>
      </p:sp>
      <p:sp>
        <p:nvSpPr>
          <p:cNvPr id="3" name="Content Placeholder 2">
            <a:extLst>
              <a:ext uri="{FF2B5EF4-FFF2-40B4-BE49-F238E27FC236}">
                <a16:creationId xmlns:a16="http://schemas.microsoft.com/office/drawing/2014/main" id="{B8F5721E-84FA-4DB0-AD6B-762F87A8B8AA}"/>
              </a:ext>
            </a:extLst>
          </p:cNvPr>
          <p:cNvSpPr>
            <a:spLocks noGrp="1"/>
          </p:cNvSpPr>
          <p:nvPr>
            <p:ph idx="1"/>
          </p:nvPr>
        </p:nvSpPr>
        <p:spPr>
          <a:xfrm>
            <a:off x="838200" y="967409"/>
            <a:ext cx="10515600" cy="5645426"/>
          </a:xfrm>
        </p:spPr>
        <p:txBody>
          <a:bodyPr>
            <a:noAutofit/>
          </a:bodyPr>
          <a:lstStyle/>
          <a:p>
            <a:pPr marL="0">
              <a:spcBef>
                <a:spcPts val="0"/>
              </a:spcBef>
              <a:spcAft>
                <a:spcPts val="94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In aligning with many other feminist critics </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see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Amireh</a:t>
            </a:r>
            <a:r>
              <a:rPr lang="en-US" dirty="0">
                <a:latin typeface="Times New Roman" panose="02020603050405020304" pitchFamily="18" charset="0"/>
                <a:ea typeface="Times New Roman" panose="02020603050405020304" pitchFamily="18" charset="0"/>
                <a:cs typeface="Times New Roman" panose="02020603050405020304" pitchFamily="18" charset="0"/>
              </a:rPr>
              <a:t> 234–235</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we maintain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that Al-‘Uthman and some other 20th-century Arab women fictionists have adopted the dominant male narrative voice in their fiction not just to reinforce the patriarchal narrative discourse, but to use the same discourse for their own feminist cause.</a:t>
            </a:r>
          </a:p>
          <a:p>
            <a:pPr marL="0">
              <a:spcBef>
                <a:spcPts val="0"/>
              </a:spcBef>
              <a:spcAft>
                <a:spcPts val="940"/>
              </a:spcAft>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Like El-</a:t>
            </a:r>
            <a:r>
              <a:rPr lang="en-US"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Saadawi</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in several of her novels, Al-</a:t>
            </a:r>
            <a:r>
              <a:rPr lang="en-US"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ʿUthman</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presents in </a:t>
            </a:r>
            <a:r>
              <a:rPr lang="en-US"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Wasmiyya</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for example, an instance of what Elaine Showalter has called “the female double voice.” </a:t>
            </a:r>
            <a:r>
              <a:rPr lang="en-US"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Wasmiyya’s</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voice in the novel is double in that “she represents both the apparently conformist as well as the defiant and </a:t>
            </a:r>
            <a:r>
              <a:rPr lang="en-US"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trangressive</a:t>
            </a:r>
            <a:r>
              <a:rPr lang="en-US"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female” (Tijani 2009, 71-72).</a:t>
            </a:r>
          </a:p>
        </p:txBody>
      </p:sp>
    </p:spTree>
    <p:extLst>
      <p:ext uri="{BB962C8B-B14F-4D97-AF65-F5344CB8AC3E}">
        <p14:creationId xmlns:p14="http://schemas.microsoft.com/office/powerpoint/2010/main" val="3022966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865C6-6FB8-4CA4-86F7-E4A91B2366A9}"/>
              </a:ext>
            </a:extLst>
          </p:cNvPr>
          <p:cNvSpPr>
            <a:spLocks noGrp="1"/>
          </p:cNvSpPr>
          <p:nvPr>
            <p:ph type="title"/>
          </p:nvPr>
        </p:nvSpPr>
        <p:spPr>
          <a:xfrm>
            <a:off x="838200" y="365125"/>
            <a:ext cx="10515600" cy="416753"/>
          </a:xfrm>
        </p:spPr>
        <p:txBody>
          <a:bodyPr>
            <a:normAutofit fontScale="90000"/>
          </a:bodyPr>
          <a:lstStyle/>
          <a:p>
            <a:r>
              <a:rPr lang="en-US" sz="3200" b="1" dirty="0">
                <a:latin typeface="Times New Roman" panose="02020603050405020304" pitchFamily="18" charset="0"/>
                <a:cs typeface="Times New Roman" panose="02020603050405020304" pitchFamily="18" charset="0"/>
              </a:rPr>
              <a:t>Feminist Narrative Discourse</a:t>
            </a:r>
            <a:endParaRPr lang="en-US" sz="3200" dirty="0"/>
          </a:p>
        </p:txBody>
      </p:sp>
      <p:sp>
        <p:nvSpPr>
          <p:cNvPr id="3" name="Content Placeholder 2">
            <a:extLst>
              <a:ext uri="{FF2B5EF4-FFF2-40B4-BE49-F238E27FC236}">
                <a16:creationId xmlns:a16="http://schemas.microsoft.com/office/drawing/2014/main" id="{4E42F3EC-4895-4F2D-8E64-6BA05F53BC1B}"/>
              </a:ext>
            </a:extLst>
          </p:cNvPr>
          <p:cNvSpPr>
            <a:spLocks noGrp="1"/>
          </p:cNvSpPr>
          <p:nvPr>
            <p:ph idx="1"/>
          </p:nvPr>
        </p:nvSpPr>
        <p:spPr>
          <a:xfrm>
            <a:off x="838200" y="940904"/>
            <a:ext cx="10515600" cy="5551971"/>
          </a:xfrm>
        </p:spPr>
        <p:txBody>
          <a:bodyPr>
            <a:normAutofit fontScale="92500" lnSpcReduction="20000"/>
          </a:bodyPr>
          <a:lstStyle/>
          <a:p>
            <a:pPr marL="0">
              <a:spcBef>
                <a:spcPts val="0"/>
              </a:spcBef>
              <a:spcAft>
                <a:spcPts val="94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most of Al-</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ʿUthman’s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texts, the dominant narrative voices are either authorial or those of the heroines, which also make hers very similar to El-</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Saadawi’s</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narrative style. </a:t>
            </a:r>
          </a:p>
          <a:p>
            <a:pPr marL="0" marR="0">
              <a:spcBef>
                <a:spcPts val="0"/>
              </a:spcBef>
              <a:spcAft>
                <a:spcPts val="940"/>
              </a:spcAft>
            </a:pPr>
            <a:endPar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Nevertheless, in her first two novels Al-</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ʿUthman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does not </a:t>
            </a:r>
            <a:r>
              <a:rPr lang="en-US" sz="32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estrict the narrative ‘point of view’ to that of the female. Instead, she employs a dominant male narrative point of view, which is strategically intentional. Shedding some light on this, she declared in an interview:</a:t>
            </a:r>
          </a:p>
          <a:p>
            <a:pPr marL="0" marR="0" indent="0">
              <a:spcBef>
                <a:spcPts val="0"/>
              </a:spcBef>
              <a:spcAft>
                <a:spcPts val="940"/>
              </a:spcAft>
              <a:buNone/>
            </a:pPr>
            <a:endPar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spcBef>
                <a:spcPts val="0"/>
              </a:spcBef>
              <a:spcAft>
                <a:spcPts val="940"/>
              </a:spcAft>
              <a:buNone/>
            </a:pP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“What I have been able to achieve in [</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Marʾa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wa-l-qitṭa</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32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Wasmiyya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is a detachment from ‘myself’; in them, I dropped the female skin and I took on the character of the male narrator and protagonist of each of [them]”</a:t>
            </a:r>
            <a:r>
              <a:rPr lang="en-US" sz="3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Qabas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1998).</a:t>
            </a:r>
          </a:p>
          <a:p>
            <a:pPr marL="0" marR="0" indent="0">
              <a:spcBef>
                <a:spcPts val="0"/>
              </a:spcBef>
              <a:spcAft>
                <a:spcPts val="940"/>
              </a:spcAft>
              <a:buNone/>
            </a:pPr>
            <a:endPar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56480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462D7-5DD6-49FB-8085-F7A26629A2BC}"/>
              </a:ext>
            </a:extLst>
          </p:cNvPr>
          <p:cNvSpPr>
            <a:spLocks noGrp="1"/>
          </p:cNvSpPr>
          <p:nvPr>
            <p:ph type="title"/>
          </p:nvPr>
        </p:nvSpPr>
        <p:spPr>
          <a:xfrm>
            <a:off x="838200" y="365126"/>
            <a:ext cx="10515600" cy="443258"/>
          </a:xfrm>
        </p:spPr>
        <p:txBody>
          <a:bodyPr>
            <a:normAutofit fontScale="90000"/>
          </a:bodyPr>
          <a:lstStyle/>
          <a:p>
            <a:r>
              <a:rPr lang="en-US" sz="3200" b="1" dirty="0">
                <a:latin typeface="Times New Roman" panose="02020603050405020304" pitchFamily="18" charset="0"/>
                <a:cs typeface="Times New Roman" panose="02020603050405020304" pitchFamily="18" charset="0"/>
              </a:rPr>
              <a:t>Any Traces of El-</a:t>
            </a:r>
            <a:r>
              <a:rPr lang="en-US" sz="3200" b="1" dirty="0" err="1">
                <a:latin typeface="Times New Roman" panose="02020603050405020304" pitchFamily="18" charset="0"/>
                <a:cs typeface="Times New Roman" panose="02020603050405020304" pitchFamily="18" charset="0"/>
              </a:rPr>
              <a:t>Saadawi’s</a:t>
            </a:r>
            <a:r>
              <a:rPr lang="en-US" sz="3200" b="1" dirty="0">
                <a:latin typeface="Times New Roman" panose="02020603050405020304" pitchFamily="18" charset="0"/>
                <a:cs typeface="Times New Roman" panose="02020603050405020304" pitchFamily="18" charset="0"/>
              </a:rPr>
              <a:t> Influence of Al-‘Uthman?</a:t>
            </a:r>
          </a:p>
        </p:txBody>
      </p:sp>
      <p:sp>
        <p:nvSpPr>
          <p:cNvPr id="3" name="Content Placeholder 2">
            <a:extLst>
              <a:ext uri="{FF2B5EF4-FFF2-40B4-BE49-F238E27FC236}">
                <a16:creationId xmlns:a16="http://schemas.microsoft.com/office/drawing/2014/main" id="{20E99401-955B-4968-9558-9F78EF4C8929}"/>
              </a:ext>
            </a:extLst>
          </p:cNvPr>
          <p:cNvSpPr>
            <a:spLocks noGrp="1"/>
          </p:cNvSpPr>
          <p:nvPr>
            <p:ph idx="1"/>
          </p:nvPr>
        </p:nvSpPr>
        <p:spPr>
          <a:xfrm>
            <a:off x="838200" y="927652"/>
            <a:ext cx="10515600" cy="5565222"/>
          </a:xfrm>
        </p:spPr>
        <p:txBody>
          <a:bodyPr>
            <a:normAutofit fontScale="92500" lnSpcReduction="10000"/>
          </a:bodyPr>
          <a:lstStyle/>
          <a:p>
            <a:pPr marL="0" marR="0">
              <a:spcBef>
                <a:spcPts val="0"/>
              </a:spcBef>
              <a:spcAft>
                <a:spcPts val="94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It is a fact that most Arabian Gulf women writers see El-</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Saadawi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as too controversial, exceedingly feminist, and so they do not always like to associate with her. </a:t>
            </a:r>
          </a:p>
          <a:p>
            <a:pPr marL="0" marR="0">
              <a:spcBef>
                <a:spcPts val="0"/>
              </a:spcBef>
              <a:spcAft>
                <a:spcPts val="940"/>
              </a:spcAft>
            </a:pP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They rarely acknowledge El-</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Saadawi’s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direct or indirect influence on them, neither in their fiction nor in media and academic interviews. </a:t>
            </a:r>
          </a:p>
          <a:p>
            <a:pPr marL="0" marR="0">
              <a:spcBef>
                <a:spcPts val="0"/>
              </a:spcBef>
              <a:spcAft>
                <a:spcPts val="940"/>
              </a:spcAft>
            </a:pP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94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Whether directly or indirectly however, it is obvious that some of the more prominent women writers especially from Egypt, Lebanon, Syria, and Palestine have had some influence on Layla Al-‘Uthman and other 20</a:t>
            </a:r>
            <a:r>
              <a:rPr lang="en-US"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-century Kuwaiti and Gulf women writers (</a:t>
            </a:r>
            <a:r>
              <a:rPr lang="en-US" sz="3200" dirty="0" err="1">
                <a:latin typeface="Times New Roman" panose="02020603050405020304" pitchFamily="18" charset="0"/>
                <a:ea typeface="Times New Roman" panose="02020603050405020304" pitchFamily="18" charset="0"/>
                <a:cs typeface="Times New Roman" panose="02020603050405020304" pitchFamily="18" charset="0"/>
              </a:rPr>
              <a:t>B</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adran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cooke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xxix</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indent="0">
              <a:spcBef>
                <a:spcPts val="0"/>
              </a:spcBef>
              <a:spcAft>
                <a:spcPts val="940"/>
              </a:spcAft>
              <a:buNone/>
            </a:pP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6313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7B38A-00EC-4F84-BB3C-20AAFA088E4F}"/>
              </a:ext>
            </a:extLst>
          </p:cNvPr>
          <p:cNvSpPr>
            <a:spLocks noGrp="1"/>
          </p:cNvSpPr>
          <p:nvPr>
            <p:ph type="title"/>
          </p:nvPr>
        </p:nvSpPr>
        <p:spPr>
          <a:xfrm>
            <a:off x="838200" y="365126"/>
            <a:ext cx="10515600" cy="456510"/>
          </a:xfrm>
        </p:spPr>
        <p:txBody>
          <a:bodyPr>
            <a:normAutofit fontScale="90000"/>
          </a:bodyPr>
          <a:lstStyle/>
          <a:p>
            <a:r>
              <a:rPr lang="en-US" sz="3200" b="1" dirty="0">
                <a:latin typeface="Times New Roman" panose="02020603050405020304" pitchFamily="18" charset="0"/>
                <a:cs typeface="Times New Roman" panose="02020603050405020304" pitchFamily="18" charset="0"/>
              </a:rPr>
              <a:t>Concluding Notes</a:t>
            </a:r>
          </a:p>
        </p:txBody>
      </p:sp>
      <p:sp>
        <p:nvSpPr>
          <p:cNvPr id="3" name="Content Placeholder 2">
            <a:extLst>
              <a:ext uri="{FF2B5EF4-FFF2-40B4-BE49-F238E27FC236}">
                <a16:creationId xmlns:a16="http://schemas.microsoft.com/office/drawing/2014/main" id="{884D55B7-6DB4-4E21-84F7-9C208A321E5F}"/>
              </a:ext>
            </a:extLst>
          </p:cNvPr>
          <p:cNvSpPr>
            <a:spLocks noGrp="1"/>
          </p:cNvSpPr>
          <p:nvPr>
            <p:ph idx="1"/>
          </p:nvPr>
        </p:nvSpPr>
        <p:spPr>
          <a:xfrm>
            <a:off x="838200" y="967408"/>
            <a:ext cx="10515600" cy="5525465"/>
          </a:xfrm>
        </p:spPr>
        <p:txBody>
          <a:bodyPr>
            <a:normAutofit fontScale="92500" lnSpcReduction="10000"/>
          </a:bodyPr>
          <a:lstStyle/>
          <a:p>
            <a:pPr marL="0" marR="0">
              <a:spcBef>
                <a:spcPts val="0"/>
              </a:spcBef>
              <a:spcAft>
                <a:spcPts val="940"/>
              </a:spcAf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er low level of formal education (she was a high school dropout) may be the main reason why Al-‘Uthman does not usually write discursive scholarly and non-fictional works. </a:t>
            </a:r>
          </a:p>
          <a:p>
            <a:pPr marL="0" marR="0">
              <a:spcBef>
                <a:spcPts val="0"/>
              </a:spcBef>
              <a:spcAft>
                <a:spcPts val="94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94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This is where lies the huge difference between her and El-</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who has been a university professor, with globally renowned polemical works on women’s issues and the feminist struggle. </a:t>
            </a:r>
          </a:p>
          <a:p>
            <a:pPr marL="0" marR="0">
              <a:spcBef>
                <a:spcPts val="0"/>
              </a:spcBef>
              <a:spcAft>
                <a:spcPts val="94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94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This wide gap between their levels of education is also often reflected in El-</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Saadawi’s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and Al-‘Uthman’s respective responses to media interviews, both in print and electronic channels. </a:t>
            </a:r>
          </a:p>
          <a:p>
            <a:pPr marL="0" marR="0">
              <a:spcBef>
                <a:spcPts val="0"/>
              </a:spcBef>
              <a:spcAft>
                <a:spcPts val="94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82225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3708-76FB-4A97-A09D-CF72B003AC58}"/>
              </a:ext>
            </a:extLst>
          </p:cNvPr>
          <p:cNvSpPr>
            <a:spLocks noGrp="1"/>
          </p:cNvSpPr>
          <p:nvPr>
            <p:ph type="title"/>
          </p:nvPr>
        </p:nvSpPr>
        <p:spPr>
          <a:xfrm>
            <a:off x="838200" y="225288"/>
            <a:ext cx="10515600" cy="455750"/>
          </a:xfrm>
        </p:spPr>
        <p:txBody>
          <a:bodyPr>
            <a:normAutofit fontScale="90000"/>
          </a:bodyPr>
          <a:lstStyle/>
          <a:p>
            <a:r>
              <a:rPr lang="en-US" sz="3200" b="1" dirty="0">
                <a:latin typeface="Times New Roman" panose="02020603050405020304" pitchFamily="18" charset="0"/>
                <a:cs typeface="Times New Roman" panose="02020603050405020304" pitchFamily="18" charset="0"/>
              </a:rPr>
              <a:t>Concluding Notes</a:t>
            </a:r>
          </a:p>
        </p:txBody>
      </p:sp>
      <p:sp>
        <p:nvSpPr>
          <p:cNvPr id="3" name="Content Placeholder 2">
            <a:extLst>
              <a:ext uri="{FF2B5EF4-FFF2-40B4-BE49-F238E27FC236}">
                <a16:creationId xmlns:a16="http://schemas.microsoft.com/office/drawing/2014/main" id="{E9C89FAA-CB74-4837-9791-03E1DF647CBC}"/>
              </a:ext>
            </a:extLst>
          </p:cNvPr>
          <p:cNvSpPr>
            <a:spLocks noGrp="1"/>
          </p:cNvSpPr>
          <p:nvPr>
            <p:ph idx="1"/>
          </p:nvPr>
        </p:nvSpPr>
        <p:spPr>
          <a:xfrm>
            <a:off x="838200" y="681037"/>
            <a:ext cx="10515600" cy="5811837"/>
          </a:xfrm>
        </p:spPr>
        <p:txBody>
          <a:bodyPr>
            <a:normAutofit fontScale="70000" lnSpcReduction="20000"/>
          </a:bodyPr>
          <a:lstStyle/>
          <a:p>
            <a:pPr marL="0">
              <a:spcBef>
                <a:spcPts val="0"/>
              </a:spcBef>
              <a:spcAft>
                <a:spcPts val="940"/>
              </a:spcAft>
            </a:pPr>
            <a:r>
              <a:rPr lang="en-US" sz="4000" dirty="0">
                <a:latin typeface="Times New Roman" panose="02020603050405020304" pitchFamily="18" charset="0"/>
                <a:cs typeface="Times New Roman" panose="02020603050405020304" pitchFamily="18" charset="0"/>
              </a:rPr>
              <a:t>Layla Al-‘Uthman is no longer the most prolific and most profound Kuwaiti woman fiction writer.</a:t>
            </a:r>
          </a:p>
          <a:p>
            <a:pPr marL="0">
              <a:spcBef>
                <a:spcPts val="0"/>
              </a:spcBef>
              <a:spcAft>
                <a:spcPts val="940"/>
              </a:spcAft>
            </a:pPr>
            <a:endParaRPr lang="en-US" sz="4000" dirty="0">
              <a:latin typeface="Times New Roman" panose="02020603050405020304" pitchFamily="18" charset="0"/>
              <a:cs typeface="Times New Roman" panose="02020603050405020304" pitchFamily="18" charset="0"/>
            </a:endParaRPr>
          </a:p>
          <a:p>
            <a:pPr marL="0">
              <a:spcBef>
                <a:spcPts val="0"/>
              </a:spcBef>
              <a:spcAft>
                <a:spcPts val="940"/>
              </a:spcAft>
            </a:pPr>
            <a:r>
              <a:rPr lang="en-US" sz="4000" dirty="0">
                <a:latin typeface="Times New Roman" panose="02020603050405020304" pitchFamily="18" charset="0"/>
                <a:cs typeface="Times New Roman" panose="02020603050405020304" pitchFamily="18" charset="0"/>
              </a:rPr>
              <a:t>She has been surpassed in this regard by women such as </a:t>
            </a:r>
            <a:r>
              <a:rPr lang="en-US" sz="4000" dirty="0" err="1">
                <a:latin typeface="Times New Roman" panose="02020603050405020304" pitchFamily="18" charset="0"/>
                <a:cs typeface="Times New Roman" panose="02020603050405020304" pitchFamily="18" charset="0"/>
              </a:rPr>
              <a:t>Fawziyya</a:t>
            </a:r>
            <a:r>
              <a:rPr lang="en-US" sz="4000" dirty="0">
                <a:latin typeface="Times New Roman" panose="02020603050405020304" pitchFamily="18" charset="0"/>
                <a:cs typeface="Times New Roman" panose="02020603050405020304" pitchFamily="18" charset="0"/>
              </a:rPr>
              <a:t> al-Salim (b. 1949) and </a:t>
            </a:r>
            <a:r>
              <a:rPr lang="en-US" sz="4000" dirty="0" err="1">
                <a:latin typeface="Times New Roman" panose="02020603050405020304" pitchFamily="18" charset="0"/>
                <a:cs typeface="Times New Roman" panose="02020603050405020304" pitchFamily="18" charset="0"/>
              </a:rPr>
              <a:t>Tayyiba</a:t>
            </a:r>
            <a:r>
              <a:rPr lang="en-US" sz="4000" dirty="0">
                <a:latin typeface="Times New Roman" panose="02020603050405020304" pitchFamily="18" charset="0"/>
                <a:cs typeface="Times New Roman" panose="02020603050405020304" pitchFamily="18" charset="0"/>
              </a:rPr>
              <a:t> al-Ibrahim (1952-2011). </a:t>
            </a:r>
          </a:p>
          <a:p>
            <a:pPr marL="0">
              <a:spcBef>
                <a:spcPts val="0"/>
              </a:spcBef>
              <a:spcAft>
                <a:spcPts val="940"/>
              </a:spcAft>
            </a:pPr>
            <a:endParaRPr lang="en-US" sz="4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spcBef>
                <a:spcPts val="0"/>
              </a:spcBef>
              <a:spcAft>
                <a:spcPts val="940"/>
              </a:spcAft>
            </a:pPr>
            <a:r>
              <a:rPr lang="en-US" sz="4000" dirty="0">
                <a:latin typeface="Times New Roman" panose="02020603050405020304" pitchFamily="18" charset="0"/>
                <a:cs typeface="Times New Roman" panose="02020603050405020304" pitchFamily="18" charset="0"/>
              </a:rPr>
              <a:t>Nevertheless Al-‘Uthman’s outspokenness—she is always in the news, granting media interviews—on women and gender matters in Kuwait and the region, coupled with the often semi-explicit portrayal of sex and sexuality in her pre- and post-war writings—all have made her the most famous Kuwaiti woman writer to date. </a:t>
            </a:r>
          </a:p>
          <a:p>
            <a:pPr marL="0">
              <a:spcBef>
                <a:spcPts val="0"/>
              </a:spcBef>
              <a:spcAft>
                <a:spcPts val="940"/>
              </a:spcAft>
            </a:pPr>
            <a:endParaRPr lang="en-US" sz="4000" dirty="0">
              <a:latin typeface="Times New Roman" panose="02020603050405020304" pitchFamily="18" charset="0"/>
              <a:cs typeface="Times New Roman" panose="02020603050405020304" pitchFamily="18" charset="0"/>
            </a:endParaRPr>
          </a:p>
          <a:p>
            <a:pPr marL="0">
              <a:spcBef>
                <a:spcPts val="0"/>
              </a:spcBef>
              <a:spcAft>
                <a:spcPts val="940"/>
              </a:spcAft>
            </a:pPr>
            <a:r>
              <a:rPr lang="en-US" sz="4000" dirty="0">
                <a:latin typeface="Times New Roman" panose="02020603050405020304" pitchFamily="18" charset="0"/>
                <a:cs typeface="Times New Roman" panose="02020603050405020304" pitchFamily="18" charset="0"/>
              </a:rPr>
              <a:t>Many Kuwaiti writers of her generation (male and female alike) mostly avoid treating sexual matters. Instead, they focus on discussing issues related to gender inequality and social injustice with woman as the victimized other. </a:t>
            </a:r>
          </a:p>
          <a:p>
            <a:endParaRPr lang="en-US" dirty="0"/>
          </a:p>
        </p:txBody>
      </p:sp>
    </p:spTree>
    <p:extLst>
      <p:ext uri="{BB962C8B-B14F-4D97-AF65-F5344CB8AC3E}">
        <p14:creationId xmlns:p14="http://schemas.microsoft.com/office/powerpoint/2010/main" val="701528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FF348-6CE8-4976-BD4F-69F162A854BC}"/>
              </a:ext>
            </a:extLst>
          </p:cNvPr>
          <p:cNvSpPr>
            <a:spLocks noGrp="1"/>
          </p:cNvSpPr>
          <p:nvPr>
            <p:ph type="title"/>
          </p:nvPr>
        </p:nvSpPr>
        <p:spPr>
          <a:xfrm>
            <a:off x="838200" y="172278"/>
            <a:ext cx="10515600" cy="384314"/>
          </a:xfrm>
        </p:spPr>
        <p:txBody>
          <a:bodyPr>
            <a:noAutofit/>
          </a:bodyPr>
          <a:lstStyle/>
          <a:p>
            <a:r>
              <a:rPr lang="en-US" sz="3200" b="1" dirty="0">
                <a:effectLst/>
                <a:latin typeface="Times New Roman" panose="02020603050405020304" pitchFamily="18" charset="0"/>
                <a:ea typeface="Calibri" panose="020F0502020204030204" pitchFamily="34" charset="0"/>
                <a:cs typeface="Arial" panose="020B0604020202020204" pitchFamily="34" charset="0"/>
              </a:rPr>
              <a:t>References:</a:t>
            </a:r>
            <a:endParaRPr lang="en-US" sz="3200" b="1" dirty="0"/>
          </a:p>
        </p:txBody>
      </p:sp>
      <p:sp>
        <p:nvSpPr>
          <p:cNvPr id="3" name="Content Placeholder 2">
            <a:extLst>
              <a:ext uri="{FF2B5EF4-FFF2-40B4-BE49-F238E27FC236}">
                <a16:creationId xmlns:a16="http://schemas.microsoft.com/office/drawing/2014/main" id="{B426BF48-3319-4254-9626-F1199E9A6248}"/>
              </a:ext>
            </a:extLst>
          </p:cNvPr>
          <p:cNvSpPr>
            <a:spLocks noGrp="1"/>
          </p:cNvSpPr>
          <p:nvPr>
            <p:ph idx="1"/>
          </p:nvPr>
        </p:nvSpPr>
        <p:spPr>
          <a:xfrm>
            <a:off x="838200" y="556592"/>
            <a:ext cx="10515600" cy="5936283"/>
          </a:xfrm>
        </p:spPr>
        <p:txBody>
          <a:bodyPr>
            <a:noAutofit/>
          </a:bodyPr>
          <a:lstStyle/>
          <a:p>
            <a:pPr>
              <a:lnSpc>
                <a:spcPct val="100000"/>
              </a:lnSpc>
            </a:pPr>
            <a:r>
              <a:rPr lang="en-US" sz="2200" dirty="0" err="1">
                <a:latin typeface="Times New Roman" panose="02020603050405020304" pitchFamily="18" charset="0"/>
                <a:ea typeface="Times New Roman" panose="02020603050405020304" pitchFamily="18" charset="0"/>
                <a:cs typeface="Times New Roman" panose="02020603050405020304" pitchFamily="18" charset="0"/>
              </a:rPr>
              <a:t>Abdelmessih</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Marie T., “Egypt Since 1960,” in </a:t>
            </a:r>
            <a:r>
              <a:rPr lang="en-US" sz="2200" i="1" dirty="0">
                <a:latin typeface="Times New Roman" panose="02020603050405020304" pitchFamily="18" charset="0"/>
                <a:cs typeface="Times New Roman" panose="02020603050405020304" pitchFamily="18" charset="0"/>
              </a:rPr>
              <a:t>The Oxford Handbook of Arab Novelistic Traditions</a:t>
            </a:r>
            <a:r>
              <a:rPr lang="en-US" sz="2200" dirty="0">
                <a:latin typeface="Times New Roman" panose="02020603050405020304" pitchFamily="18" charset="0"/>
                <a:cs typeface="Times New Roman" panose="02020603050405020304" pitchFamily="18" charset="0"/>
              </a:rPr>
              <a:t>, edited by </a:t>
            </a:r>
            <a:r>
              <a:rPr lang="en-US" sz="2200" dirty="0" err="1">
                <a:latin typeface="Times New Roman" panose="02020603050405020304" pitchFamily="18" charset="0"/>
                <a:cs typeface="Times New Roman" panose="02020603050405020304" pitchFamily="18" charset="0"/>
              </a:rPr>
              <a:t>Waïl</a:t>
            </a:r>
            <a:r>
              <a:rPr lang="en-US" sz="2200" dirty="0">
                <a:latin typeface="Times New Roman" panose="02020603050405020304" pitchFamily="18" charset="0"/>
                <a:cs typeface="Times New Roman" panose="02020603050405020304" pitchFamily="18" charset="0"/>
              </a:rPr>
              <a:t> S. Hassan (Oxford University Press, 2017), 205</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235</a:t>
            </a:r>
            <a:r>
              <a:rPr lang="en-US" sz="2200" dirty="0">
                <a:latin typeface="Times New Roman" panose="02020603050405020304" pitchFamily="18" charset="0"/>
                <a:cs typeface="Times New Roman" panose="02020603050405020304" pitchFamily="18" charset="0"/>
              </a:rPr>
              <a:t>.</a:t>
            </a:r>
            <a:endParaRPr lang="en-US" sz="2200" b="1" dirty="0">
              <a:latin typeface="Times New Roman" panose="02020603050405020304" pitchFamily="18" charset="0"/>
              <a:cs typeface="Times New Roman" panose="02020603050405020304" pitchFamily="18" charset="0"/>
            </a:endParaRPr>
          </a:p>
          <a:p>
            <a:pPr>
              <a:lnSpc>
                <a:spcPct val="100000"/>
              </a:lnSpc>
            </a:pPr>
            <a:r>
              <a:rPr lang="en-US" sz="2200" dirty="0">
                <a:latin typeface="Times New Roman" panose="02020603050405020304" pitchFamily="18" charset="0"/>
                <a:ea typeface="Times New Roman" panose="02020603050405020304" pitchFamily="18" charset="0"/>
                <a:cs typeface="Times New Roman" panose="02020603050405020304" pitchFamily="18" charset="0"/>
              </a:rPr>
              <a:t>Allen, Roger, The Arabic Novel: An Historical and Critical Introduction (Syracuse, NY: Syracuse University Press [1982], 2</a:t>
            </a:r>
            <a:r>
              <a:rPr lang="en-US" sz="2200" baseline="30000" dirty="0">
                <a:latin typeface="Times New Roman" panose="02020603050405020304" pitchFamily="18" charset="0"/>
                <a:ea typeface="Times New Roman" panose="02020603050405020304" pitchFamily="18" charset="0"/>
                <a:cs typeface="Times New Roman" panose="02020603050405020304" pitchFamily="18" charset="0"/>
              </a:rPr>
              <a:t>nd</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 ed. 1995).</a:t>
            </a:r>
            <a:endParaRPr lang="en-US" sz="2200" dirty="0">
              <a:latin typeface="Times New Roman" panose="02020603050405020304" pitchFamily="18" charset="0"/>
              <a:cs typeface="Times New Roman" panose="02020603050405020304" pitchFamily="18" charset="0"/>
            </a:endParaRPr>
          </a:p>
          <a:p>
            <a:pPr>
              <a:lnSpc>
                <a:spcPct val="100000"/>
              </a:lnSpc>
            </a:pPr>
            <a:r>
              <a:rPr lang="en-US" sz="2200" dirty="0" err="1">
                <a:latin typeface="Times New Roman" panose="02020603050405020304" pitchFamily="18" charset="0"/>
                <a:cs typeface="Times New Roman" panose="02020603050405020304" pitchFamily="18" charset="0"/>
              </a:rPr>
              <a:t>Amireh</a:t>
            </a:r>
            <a:r>
              <a:rPr lang="en-US" sz="2200" dirty="0">
                <a:latin typeface="Times New Roman" panose="02020603050405020304" pitchFamily="18" charset="0"/>
                <a:cs typeface="Times New Roman" panose="02020603050405020304" pitchFamily="18" charset="0"/>
              </a:rPr>
              <a:t>, Amal, “Framing Nawal El-</a:t>
            </a:r>
            <a:r>
              <a:rPr lang="en-US" sz="2200" dirty="0" err="1">
                <a:latin typeface="Times New Roman" panose="02020603050405020304" pitchFamily="18" charset="0"/>
                <a:cs typeface="Times New Roman" panose="02020603050405020304" pitchFamily="18" charset="0"/>
              </a:rPr>
              <a:t>Saadawi</a:t>
            </a:r>
            <a:r>
              <a:rPr lang="en-US" sz="2200" dirty="0">
                <a:latin typeface="Times New Roman" panose="02020603050405020304" pitchFamily="18" charset="0"/>
                <a:cs typeface="Times New Roman" panose="02020603050405020304" pitchFamily="18" charset="0"/>
              </a:rPr>
              <a:t>: Arab Feminism in a Transnational World,” </a:t>
            </a:r>
            <a:r>
              <a:rPr lang="en-US" sz="2200" i="1" dirty="0">
                <a:latin typeface="Times New Roman" panose="02020603050405020304" pitchFamily="18" charset="0"/>
                <a:cs typeface="Times New Roman" panose="02020603050405020304" pitchFamily="18" charset="0"/>
              </a:rPr>
              <a:t>Sign: Journal of Women in Culture and Society</a:t>
            </a:r>
            <a:r>
              <a:rPr lang="en-US" sz="2200" dirty="0">
                <a:latin typeface="Times New Roman" panose="02020603050405020304" pitchFamily="18" charset="0"/>
                <a:cs typeface="Times New Roman" panose="02020603050405020304" pitchFamily="18" charset="0"/>
              </a:rPr>
              <a:t>, vol. 26, no. 1 (2000), 215</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249.</a:t>
            </a:r>
          </a:p>
          <a:p>
            <a:pPr marL="0" marR="0" algn="just">
              <a:lnSpc>
                <a:spcPct val="100000"/>
              </a:lnSpc>
              <a:spcBef>
                <a:spcPts val="0"/>
              </a:spcBef>
              <a:spcAft>
                <a:spcPts val="10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Al-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ʿUthmān</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Laylā</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“Min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milaff</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imraʾa</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GB" sz="2200" i="1" dirty="0" err="1">
                <a:effectLst/>
                <a:latin typeface="Times New Roman" panose="02020603050405020304" pitchFamily="18" charset="0"/>
                <a:ea typeface="Calibri" panose="020F0502020204030204" pitchFamily="34" charset="0"/>
                <a:cs typeface="Times New Roman" panose="02020603050405020304" pitchFamily="18" charset="0"/>
              </a:rPr>
              <a:t>al-Raḥīl</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(Kuwait: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Matābiʿ</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watan</a:t>
            </a:r>
            <a:r>
              <a:rPr lang="en-GB" sz="2200" dirty="0">
                <a:latin typeface="Times New Roman" panose="02020603050405020304" pitchFamily="18" charset="0"/>
                <a:ea typeface="Calibri" panose="020F0502020204030204" pitchFamily="34" charset="0"/>
                <a:cs typeface="Times New Roman" panose="02020603050405020304" pitchFamily="18" charset="0"/>
              </a:rPr>
              <a:t>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1979], 2nd edition 1984), 31–35.</a:t>
            </a:r>
            <a:endParaRPr lang="en-US" sz="2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0000"/>
              </a:lnSpc>
              <a:spcBef>
                <a:spcPts val="0"/>
              </a:spcBef>
              <a:spcAft>
                <a:spcPts val="10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i="1" dirty="0" err="1">
                <a:effectLst/>
                <a:latin typeface="Times New Roman" panose="02020603050405020304" pitchFamily="18" charset="0"/>
                <a:ea typeface="Calibri" panose="020F0502020204030204" pitchFamily="34" charset="0"/>
                <a:cs typeface="Times New Roman" panose="02020603050405020304" pitchFamily="18" charset="0"/>
              </a:rPr>
              <a:t>Wasmiyya</a:t>
            </a:r>
            <a:r>
              <a:rPr lang="en-GB"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i="1" dirty="0" err="1">
                <a:effectLst/>
                <a:latin typeface="Times New Roman" panose="02020603050405020304" pitchFamily="18" charset="0"/>
                <a:ea typeface="Calibri" panose="020F0502020204030204" pitchFamily="34" charset="0"/>
                <a:cs typeface="Times New Roman" panose="02020603050405020304" pitchFamily="18" charset="0"/>
              </a:rPr>
              <a:t>takhruj</a:t>
            </a:r>
            <a:r>
              <a:rPr lang="en-GB" sz="2200" i="1" dirty="0">
                <a:effectLst/>
                <a:latin typeface="Times New Roman" panose="02020603050405020304" pitchFamily="18" charset="0"/>
                <a:ea typeface="Calibri" panose="020F0502020204030204" pitchFamily="34" charset="0"/>
                <a:cs typeface="Times New Roman" panose="02020603050405020304" pitchFamily="18" charset="0"/>
              </a:rPr>
              <a:t> min </a:t>
            </a:r>
            <a:r>
              <a:rPr lang="en-GB" sz="2200" i="1" dirty="0" err="1">
                <a:effectLst/>
                <a:latin typeface="Times New Roman" panose="02020603050405020304" pitchFamily="18" charset="0"/>
                <a:ea typeface="Calibri" panose="020F0502020204030204" pitchFamily="34" charset="0"/>
                <a:cs typeface="Times New Roman" panose="02020603050405020304" pitchFamily="18" charset="0"/>
              </a:rPr>
              <a:t>al-baḥr</a:t>
            </a:r>
            <a:r>
              <a:rPr lang="en-GB" sz="22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(Kuwait: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Sharikat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Rubayʿān</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li-l-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nashr</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wa</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tawzīʿ</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1986). </a:t>
            </a:r>
          </a:p>
          <a:p>
            <a:pPr marL="0" marR="0" algn="just">
              <a:lnSpc>
                <a:spcPct val="100000"/>
              </a:lnSpc>
              <a:spcBef>
                <a:spcPts val="0"/>
              </a:spcBef>
              <a:spcAft>
                <a:spcPts val="10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2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“Al-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Khurūj</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min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baḥr</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kitāba</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[Exiting the Sea of Fictional Writing] in </a:t>
            </a:r>
            <a:r>
              <a:rPr lang="en-GB" sz="2200" i="1" dirty="0">
                <a:effectLst/>
                <a:latin typeface="Times New Roman" panose="02020603050405020304" pitchFamily="18" charset="0"/>
                <a:ea typeface="Calibri" panose="020F0502020204030204" pitchFamily="34" charset="0"/>
                <a:cs typeface="Times New Roman" panose="02020603050405020304" pitchFamily="18" charset="0"/>
              </a:rPr>
              <a:t>Al-</a:t>
            </a:r>
            <a:r>
              <a:rPr lang="en-GB" sz="2200" i="1" dirty="0" err="1">
                <a:effectLst/>
                <a:latin typeface="Times New Roman" panose="02020603050405020304" pitchFamily="18" charset="0"/>
                <a:ea typeface="Calibri" panose="020F0502020204030204" pitchFamily="34" charset="0"/>
                <a:cs typeface="Times New Roman" panose="02020603050405020304" pitchFamily="18" charset="0"/>
              </a:rPr>
              <a:t>Qabas</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no. 8968 (9/6/1998).</a:t>
            </a:r>
          </a:p>
          <a:p>
            <a:pPr marL="0" marR="0" algn="just">
              <a:lnSpc>
                <a:spcPct val="100000"/>
              </a:lnSpc>
              <a:spcBef>
                <a:spcPts val="0"/>
              </a:spcBef>
              <a:spcAft>
                <a:spcPts val="10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Af</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ā</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GB" sz="2200" i="1" dirty="0" err="1">
                <a:effectLst/>
                <a:latin typeface="Times New Roman" panose="02020603050405020304" pitchFamily="18" charset="0"/>
                <a:ea typeface="Calibri" panose="020F0502020204030204" pitchFamily="34" charset="0"/>
                <a:cs typeface="Times New Roman" panose="02020603050405020304" pitchFamily="18" charset="0"/>
              </a:rPr>
              <a:t>al-Raḥīl</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(Kuwait: </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Matābiʿ</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2200" dirty="0" err="1">
                <a:effectLst/>
                <a:latin typeface="Times New Roman" panose="02020603050405020304" pitchFamily="18" charset="0"/>
                <a:ea typeface="Calibri" panose="020F0502020204030204" pitchFamily="34" charset="0"/>
                <a:cs typeface="Times New Roman" panose="02020603050405020304" pitchFamily="18" charset="0"/>
              </a:rPr>
              <a:t>watan</a:t>
            </a:r>
            <a:r>
              <a:rPr lang="en-GB" sz="2200" dirty="0">
                <a:latin typeface="Times New Roman" panose="02020603050405020304" pitchFamily="18" charset="0"/>
                <a:ea typeface="Calibri" panose="020F0502020204030204" pitchFamily="34" charset="0"/>
                <a:cs typeface="Times New Roman" panose="02020603050405020304" pitchFamily="18" charset="0"/>
              </a:rPr>
              <a:t> [</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1979], 2nd edition 1984), 71–79.</a:t>
            </a:r>
            <a:endParaRPr lang="en-US" sz="22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Wajh</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al-</a:t>
            </a:r>
            <a:r>
              <a:rPr lang="en-US" sz="2200" dirty="0" err="1">
                <a:effectLst/>
                <a:latin typeface="Times New Roman" panose="02020603050405020304" pitchFamily="18" charset="0"/>
                <a:ea typeface="Times New Roman" panose="02020603050405020304" pitchFamily="18" charset="0"/>
                <a:cs typeface="Times New Roman" panose="02020603050405020304" pitchFamily="18" charset="0"/>
              </a:rPr>
              <a:t>dhi’b</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a:t>
            </a:r>
            <a:r>
              <a:rPr lang="en-US" sz="2200" i="1" dirty="0" err="1">
                <a:latin typeface="Times New Roman" panose="02020603050405020304" pitchFamily="18" charset="0"/>
                <a:cs typeface="Times New Roman" panose="02020603050405020304" pitchFamily="18" charset="0"/>
              </a:rPr>
              <a:t>Al-Ḥawājiz</a:t>
            </a:r>
            <a:r>
              <a:rPr lang="en-US" sz="2200" i="1" dirty="0">
                <a:latin typeface="Times New Roman" panose="02020603050405020304" pitchFamily="18" charset="0"/>
                <a:cs typeface="Times New Roman" panose="02020603050405020304" pitchFamily="18" charset="0"/>
              </a:rPr>
              <a:t> al-</a:t>
            </a:r>
            <a:r>
              <a:rPr lang="en-US" sz="2200" i="1" dirty="0" err="1">
                <a:latin typeface="Times New Roman" panose="02020603050405020304" pitchFamily="18" charset="0"/>
                <a:cs typeface="Times New Roman" panose="02020603050405020304" pitchFamily="18" charset="0"/>
              </a:rPr>
              <a:t>sawdāʾ</a:t>
            </a:r>
            <a:r>
              <a:rPr lang="en-US" sz="2200"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[The Black Barricades] (Damascus: al-</a:t>
            </a:r>
            <a:r>
              <a:rPr lang="en-US" sz="2200" dirty="0" err="1">
                <a:latin typeface="Times New Roman" panose="02020603050405020304" pitchFamily="18" charset="0"/>
                <a:cs typeface="Times New Roman" panose="02020603050405020304" pitchFamily="18" charset="0"/>
              </a:rPr>
              <a:t>Madā</a:t>
            </a:r>
            <a:r>
              <a:rPr lang="en-US" sz="2200" dirty="0">
                <a:latin typeface="Times New Roman" panose="02020603050405020304" pitchFamily="18" charset="0"/>
                <a:cs typeface="Times New Roman" panose="02020603050405020304" pitchFamily="18" charset="0"/>
              </a:rPr>
              <a:t> [1994], 3rd edition 2000), 53</a:t>
            </a:r>
            <a:r>
              <a:rPr lang="en-GB" sz="2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61.</a:t>
            </a:r>
            <a:endParaRPr lang="en-GB" sz="2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3781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0A647-3CF2-4F83-A2AC-E2CD3A2D77F4}"/>
              </a:ext>
            </a:extLst>
          </p:cNvPr>
          <p:cNvSpPr>
            <a:spLocks noGrp="1"/>
          </p:cNvSpPr>
          <p:nvPr>
            <p:ph type="title"/>
          </p:nvPr>
        </p:nvSpPr>
        <p:spPr>
          <a:xfrm>
            <a:off x="838200" y="365126"/>
            <a:ext cx="10515600" cy="315911"/>
          </a:xfrm>
        </p:spPr>
        <p:txBody>
          <a:bodyPr>
            <a:normAutofit fontScale="90000"/>
          </a:bodyPr>
          <a:lstStyle/>
          <a:p>
            <a:r>
              <a:rPr lang="en-US" sz="3200" b="1" dirty="0">
                <a:effectLst/>
                <a:latin typeface="Times New Roman" panose="02020603050405020304" pitchFamily="18" charset="0"/>
                <a:ea typeface="Calibri" panose="020F0502020204030204" pitchFamily="34" charset="0"/>
                <a:cs typeface="Arial" panose="020B0604020202020204" pitchFamily="34" charset="0"/>
              </a:rPr>
              <a:t>References:</a:t>
            </a:r>
            <a:endParaRPr lang="en-US" sz="3200" dirty="0"/>
          </a:p>
        </p:txBody>
      </p:sp>
      <p:sp>
        <p:nvSpPr>
          <p:cNvPr id="3" name="Content Placeholder 2">
            <a:extLst>
              <a:ext uri="{FF2B5EF4-FFF2-40B4-BE49-F238E27FC236}">
                <a16:creationId xmlns:a16="http://schemas.microsoft.com/office/drawing/2014/main" id="{4EDDB02D-33D0-4550-BD97-718400D4DDB6}"/>
              </a:ext>
            </a:extLst>
          </p:cNvPr>
          <p:cNvSpPr>
            <a:spLocks noGrp="1"/>
          </p:cNvSpPr>
          <p:nvPr>
            <p:ph idx="1"/>
          </p:nvPr>
        </p:nvSpPr>
        <p:spPr>
          <a:xfrm>
            <a:off x="838200" y="681037"/>
            <a:ext cx="10515600" cy="5984806"/>
          </a:xfrm>
        </p:spPr>
        <p:txBody>
          <a:bodyPr>
            <a:normAutofit fontScale="25000" lnSpcReduction="20000"/>
          </a:bodyPr>
          <a:lstStyle/>
          <a:p>
            <a:pPr marL="0" algn="just">
              <a:lnSpc>
                <a:spcPct val="115000"/>
              </a:lnSpc>
              <a:spcBef>
                <a:spcPts val="0"/>
              </a:spcBef>
              <a:spcAft>
                <a:spcPts val="1000"/>
              </a:spcAft>
            </a:pP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Badran</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Margot and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miriam</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cooke</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(eds.), </a:t>
            </a:r>
            <a:r>
              <a:rPr lang="en-GB" sz="8000" i="1" dirty="0">
                <a:effectLst/>
                <a:latin typeface="Times New Roman" panose="02020603050405020304" pitchFamily="18" charset="0"/>
                <a:ea typeface="Calibri" panose="020F0502020204030204" pitchFamily="34" charset="0"/>
                <a:cs typeface="Times New Roman" panose="02020603050405020304" pitchFamily="18" charset="0"/>
              </a:rPr>
              <a:t>Opening the Gates: An Anthology of Arab Feminist Writing</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second edition (Bloomington: : Indiana University Press, 2004), xxix – xxx.</a:t>
            </a:r>
          </a:p>
          <a:p>
            <a:pPr marL="0" algn="just">
              <a:lnSpc>
                <a:spcPct val="115000"/>
              </a:lnSpc>
              <a:spcBef>
                <a:spcPts val="0"/>
              </a:spcBef>
              <a:spcAft>
                <a:spcPts val="1000"/>
              </a:spcAft>
            </a:pP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Hafez, Sabry, “Women’s Narrative in Modern Arabic Literature: A Typology” in Roger Allen et al., (eds.) </a:t>
            </a:r>
            <a:r>
              <a:rPr lang="en-GB" sz="8000" i="1" dirty="0">
                <a:effectLst/>
                <a:latin typeface="Times New Roman" panose="02020603050405020304" pitchFamily="18" charset="0"/>
                <a:ea typeface="Calibri" panose="020F0502020204030204" pitchFamily="34" charset="0"/>
                <a:cs typeface="Times New Roman" panose="02020603050405020304" pitchFamily="18" charset="0"/>
              </a:rPr>
              <a:t>Love and Sexuality in Modern Arabic Literature </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(London: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Saqi</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Books, 1995), 154–174.</a:t>
            </a:r>
          </a:p>
          <a:p>
            <a:pPr marL="0" algn="just">
              <a:lnSpc>
                <a:spcPct val="115000"/>
              </a:lnSpc>
              <a:spcBef>
                <a:spcPts val="0"/>
              </a:spcBef>
              <a:spcAft>
                <a:spcPts val="1000"/>
              </a:spcAft>
            </a:pP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Michalak-</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Pikulska</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Barbara, Al-</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Turāth</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wa-lmuʿāsira</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fī</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ibdāʿ</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Laylā</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ʿUthmān</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[Tradition and Modernity in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Laylā</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ʿUthmān’s</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Creative Writing], trans. (from the Polish)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Hātif</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Janābī</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(Damascus: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Dār</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al-</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madā</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li-l-</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thaqāfa</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wa</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-l-</a:t>
            </a:r>
            <a:r>
              <a:rPr lang="en-GB" sz="8000" dirty="0" err="1">
                <a:effectLst/>
                <a:latin typeface="Times New Roman" panose="02020603050405020304" pitchFamily="18" charset="0"/>
                <a:ea typeface="Calibri" panose="020F0502020204030204" pitchFamily="34" charset="0"/>
                <a:cs typeface="Times New Roman" panose="02020603050405020304" pitchFamily="18" charset="0"/>
              </a:rPr>
              <a:t>nashr</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 1997). </a:t>
            </a:r>
          </a:p>
          <a:p>
            <a:pPr marL="0" algn="just">
              <a:lnSpc>
                <a:spcPct val="115000"/>
              </a:lnSpc>
              <a:spcBef>
                <a:spcPts val="0"/>
              </a:spcBef>
              <a:spcAft>
                <a:spcPts val="1000"/>
              </a:spcAft>
            </a:pP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8000" dirty="0">
                <a:latin typeface="Times New Roman" panose="02020603050405020304" pitchFamily="18" charset="0"/>
                <a:cs typeface="Times New Roman" panose="02020603050405020304" pitchFamily="18" charset="0"/>
              </a:rPr>
              <a:t> </a:t>
            </a:r>
            <a:r>
              <a:rPr lang="en-US" sz="8000" i="1" dirty="0">
                <a:latin typeface="Times New Roman" panose="02020603050405020304" pitchFamily="18" charset="0"/>
                <a:cs typeface="Times New Roman" panose="02020603050405020304" pitchFamily="18" charset="0"/>
              </a:rPr>
              <a:t>The Contemporary Kuwaiti Short Story in Peacetime and War, 1929-1995 </a:t>
            </a:r>
            <a:r>
              <a:rPr lang="en-US" sz="8000" dirty="0">
                <a:latin typeface="Times New Roman" panose="02020603050405020304" pitchFamily="18" charset="0"/>
                <a:cs typeface="Times New Roman" panose="02020603050405020304" pitchFamily="18" charset="0"/>
              </a:rPr>
              <a:t>(Krakow: The Enigma Press, 1997), 85-90.</a:t>
            </a:r>
          </a:p>
          <a:p>
            <a:pPr marL="0" algn="just">
              <a:lnSpc>
                <a:spcPct val="115000"/>
              </a:lnSpc>
              <a:spcBef>
                <a:spcPts val="0"/>
              </a:spcBef>
              <a:spcAft>
                <a:spcPts val="1000"/>
              </a:spcAft>
            </a:pP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Mohanty, Chandra T., Ann Russo and Lourdes Torres (eds.), </a:t>
            </a:r>
            <a:r>
              <a:rPr lang="en-GB" sz="8000" i="1" dirty="0">
                <a:effectLst/>
                <a:latin typeface="Times New Roman" panose="02020603050405020304" pitchFamily="18" charset="0"/>
                <a:ea typeface="Calibri" panose="020F0502020204030204" pitchFamily="34" charset="0"/>
                <a:cs typeface="Times New Roman" panose="02020603050405020304" pitchFamily="18" charset="0"/>
              </a:rPr>
              <a:t>Third World Women and the Politics of Feminism </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(Bloomington: Indiana University Press, 1991), 34–38.</a:t>
            </a:r>
          </a:p>
          <a:p>
            <a:pPr marL="0" marR="0" algn="just">
              <a:lnSpc>
                <a:spcPct val="115000"/>
              </a:lnSpc>
              <a:spcBef>
                <a:spcPts val="0"/>
              </a:spcBef>
              <a:spcAft>
                <a:spcPts val="1000"/>
              </a:spcAft>
            </a:pP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Showalter, Elaine, </a:t>
            </a:r>
            <a:r>
              <a:rPr lang="en-GB" sz="8000" i="1" dirty="0">
                <a:effectLst/>
                <a:latin typeface="Times New Roman" panose="02020603050405020304" pitchFamily="18" charset="0"/>
                <a:ea typeface="Calibri" panose="020F0502020204030204" pitchFamily="34" charset="0"/>
                <a:cs typeface="Times New Roman" panose="02020603050405020304" pitchFamily="18" charset="0"/>
              </a:rPr>
              <a:t>A Literature of Their Own: British Women Writers From Charlotte Brontë to Doris Lessing, </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revised edition (London: Virago Press, 1982).</a:t>
            </a:r>
            <a:endParaRPr lang="en-GB" sz="8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15000"/>
              </a:lnSpc>
              <a:spcBef>
                <a:spcPts val="0"/>
              </a:spcBef>
              <a:spcAft>
                <a:spcPts val="1000"/>
              </a:spcAft>
            </a:pPr>
            <a:r>
              <a:rPr lang="en-GB" sz="8000" dirty="0">
                <a:latin typeface="Times New Roman" panose="02020603050405020304" pitchFamily="18" charset="0"/>
                <a:ea typeface="Calibri" panose="020F0502020204030204" pitchFamily="34" charset="0"/>
                <a:cs typeface="Times New Roman" panose="02020603050405020304" pitchFamily="18" charset="0"/>
              </a:rPr>
              <a:t>Tijani, </a:t>
            </a:r>
            <a:r>
              <a:rPr lang="en-US" sz="8000" dirty="0">
                <a:effectLst/>
                <a:latin typeface="Times New Roman" panose="02020603050405020304" pitchFamily="18" charset="0"/>
                <a:ea typeface="Calibri" panose="020F0502020204030204" pitchFamily="34" charset="0"/>
                <a:cs typeface="Times New Roman" panose="02020603050405020304" pitchFamily="18" charset="0"/>
              </a:rPr>
              <a:t>O. </a:t>
            </a:r>
            <a:r>
              <a:rPr lang="en-US" sz="8000" dirty="0" err="1">
                <a:effectLst/>
                <a:latin typeface="Times New Roman" panose="02020603050405020304" pitchFamily="18" charset="0"/>
                <a:ea typeface="Calibri" panose="020F0502020204030204" pitchFamily="34" charset="0"/>
                <a:cs typeface="Times New Roman" panose="02020603050405020304" pitchFamily="18" charset="0"/>
              </a:rPr>
              <a:t>Ishaq</a:t>
            </a:r>
            <a:r>
              <a:rPr lang="en-US" sz="8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8000" dirty="0">
                <a:latin typeface="Times New Roman" panose="02020603050405020304" pitchFamily="18" charset="0"/>
                <a:cs typeface="Times New Roman" panose="02020603050405020304" pitchFamily="18" charset="0"/>
              </a:rPr>
              <a:t> “Kuwait,” in </a:t>
            </a:r>
            <a:r>
              <a:rPr lang="en-US" sz="8000" i="1" dirty="0">
                <a:latin typeface="Times New Roman" panose="02020603050405020304" pitchFamily="18" charset="0"/>
                <a:cs typeface="Times New Roman" panose="02020603050405020304" pitchFamily="18" charset="0"/>
              </a:rPr>
              <a:t>The Oxford Handbook of Arab Novelistic Traditions</a:t>
            </a:r>
            <a:r>
              <a:rPr lang="en-US" sz="8000" dirty="0">
                <a:latin typeface="Times New Roman" panose="02020603050405020304" pitchFamily="18" charset="0"/>
                <a:cs typeface="Times New Roman" panose="02020603050405020304" pitchFamily="18" charset="0"/>
              </a:rPr>
              <a:t>, edited by </a:t>
            </a:r>
            <a:r>
              <a:rPr lang="en-US" sz="8000" dirty="0" err="1">
                <a:latin typeface="Times New Roman" panose="02020603050405020304" pitchFamily="18" charset="0"/>
                <a:cs typeface="Times New Roman" panose="02020603050405020304" pitchFamily="18" charset="0"/>
              </a:rPr>
              <a:t>Waïl</a:t>
            </a:r>
            <a:r>
              <a:rPr lang="en-US" sz="8000" dirty="0">
                <a:latin typeface="Times New Roman" panose="02020603050405020304" pitchFamily="18" charset="0"/>
                <a:cs typeface="Times New Roman" panose="02020603050405020304" pitchFamily="18" charset="0"/>
              </a:rPr>
              <a:t> S. Hassan (Oxford University Press, 2017), 281</a:t>
            </a:r>
            <a:r>
              <a:rPr lang="en-GB" sz="8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8000" dirty="0">
                <a:latin typeface="Times New Roman" panose="02020603050405020304" pitchFamily="18" charset="0"/>
                <a:cs typeface="Times New Roman" panose="02020603050405020304" pitchFamily="18" charset="0"/>
              </a:rPr>
              <a:t>94.</a:t>
            </a:r>
            <a:endParaRPr lang="en-US" sz="8000" b="1" dirty="0">
              <a:latin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en-US" sz="8000" dirty="0">
                <a:effectLst/>
                <a:latin typeface="Times New Roman" panose="02020603050405020304" pitchFamily="18" charset="0"/>
                <a:ea typeface="Calibri" panose="020F0502020204030204" pitchFamily="34" charset="0"/>
                <a:cs typeface="Times New Roman" panose="02020603050405020304" pitchFamily="18" charset="0"/>
              </a:rPr>
              <a:t>Tijani, O. </a:t>
            </a:r>
            <a:r>
              <a:rPr lang="en-US" sz="8000" dirty="0" err="1">
                <a:effectLst/>
                <a:latin typeface="Times New Roman" panose="02020603050405020304" pitchFamily="18" charset="0"/>
                <a:ea typeface="Calibri" panose="020F0502020204030204" pitchFamily="34" charset="0"/>
                <a:cs typeface="Times New Roman" panose="02020603050405020304" pitchFamily="18" charset="0"/>
              </a:rPr>
              <a:t>Ishaq</a:t>
            </a:r>
            <a:r>
              <a:rPr lang="en-US" sz="8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8000" i="1" dirty="0">
                <a:effectLst/>
                <a:latin typeface="Times New Roman" panose="02020603050405020304" pitchFamily="18" charset="0"/>
                <a:ea typeface="Calibri" panose="020F0502020204030204" pitchFamily="34" charset="0"/>
                <a:cs typeface="Times New Roman" panose="02020603050405020304" pitchFamily="18" charset="0"/>
              </a:rPr>
              <a:t>Male Domination, Female Revolt: Race, Class, and Gender in Kuwaiti Women’s Fiction </a:t>
            </a:r>
            <a:r>
              <a:rPr lang="en-US" sz="8000" dirty="0">
                <a:effectLst/>
                <a:latin typeface="Times New Roman" panose="02020603050405020304" pitchFamily="18" charset="0"/>
                <a:ea typeface="Calibri" panose="020F0502020204030204" pitchFamily="34" charset="0"/>
                <a:cs typeface="Times New Roman" panose="02020603050405020304" pitchFamily="18" charset="0"/>
              </a:rPr>
              <a:t>(Brill, 2009).</a:t>
            </a:r>
          </a:p>
          <a:p>
            <a:endParaRPr lang="en-US" dirty="0"/>
          </a:p>
        </p:txBody>
      </p:sp>
    </p:spTree>
    <p:extLst>
      <p:ext uri="{BB962C8B-B14F-4D97-AF65-F5344CB8AC3E}">
        <p14:creationId xmlns:p14="http://schemas.microsoft.com/office/powerpoint/2010/main" val="362127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F976B-C77A-45BD-A328-A35817887219}"/>
              </a:ext>
            </a:extLst>
          </p:cNvPr>
          <p:cNvSpPr>
            <a:spLocks noGrp="1"/>
          </p:cNvSpPr>
          <p:nvPr>
            <p:ph type="title"/>
          </p:nvPr>
        </p:nvSpPr>
        <p:spPr>
          <a:xfrm>
            <a:off x="838200" y="365125"/>
            <a:ext cx="10515600" cy="681797"/>
          </a:xfrm>
        </p:spPr>
        <p:txBody>
          <a:bodyPr>
            <a:normAutofit fontScale="90000"/>
          </a:bodyPr>
          <a:lstStyle/>
          <a:p>
            <a:r>
              <a:rPr lang="en-US" b="1" dirty="0">
                <a:latin typeface="Times New Roman" panose="02020603050405020304" pitchFamily="18" charset="0"/>
                <a:cs typeface="Times New Roman" panose="02020603050405020304" pitchFamily="18" charset="0"/>
              </a:rPr>
              <a:t>Feminist fiction and non-fiction</a:t>
            </a:r>
          </a:p>
        </p:txBody>
      </p:sp>
      <p:sp>
        <p:nvSpPr>
          <p:cNvPr id="3" name="Content Placeholder 2">
            <a:extLst>
              <a:ext uri="{FF2B5EF4-FFF2-40B4-BE49-F238E27FC236}">
                <a16:creationId xmlns:a16="http://schemas.microsoft.com/office/drawing/2014/main" id="{8890B9EA-3409-4C16-90D3-164CEAD91B5E}"/>
              </a:ext>
            </a:extLst>
          </p:cNvPr>
          <p:cNvSpPr>
            <a:spLocks noGrp="1"/>
          </p:cNvSpPr>
          <p:nvPr>
            <p:ph idx="1"/>
          </p:nvPr>
        </p:nvSpPr>
        <p:spPr>
          <a:xfrm>
            <a:off x="838200" y="1325217"/>
            <a:ext cx="10515600" cy="4851746"/>
          </a:xfrm>
        </p:spPr>
        <p:txBody>
          <a:bodyPr/>
          <a:lstStyle/>
          <a:p>
            <a:r>
              <a:rPr lang="en-US" sz="3200" dirty="0">
                <a:latin typeface="Times New Roman" panose="02020603050405020304" pitchFamily="18" charset="0"/>
                <a:cs typeface="Times New Roman" panose="02020603050405020304" pitchFamily="18" charset="0"/>
              </a:rPr>
              <a:t>While El-</a:t>
            </a:r>
            <a:r>
              <a:rPr lang="en-US" sz="3200" dirty="0" err="1">
                <a:latin typeface="Times New Roman" panose="02020603050405020304" pitchFamily="18" charset="0"/>
                <a:cs typeface="Times New Roman" panose="02020603050405020304" pitchFamily="18" charset="0"/>
              </a:rPr>
              <a:t>Saadawi</a:t>
            </a:r>
            <a:r>
              <a:rPr lang="en-US" sz="3200" dirty="0">
                <a:latin typeface="Times New Roman" panose="02020603050405020304" pitchFamily="18" charset="0"/>
                <a:cs typeface="Times New Roman" panose="02020603050405020304" pitchFamily="18" charset="0"/>
              </a:rPr>
              <a:t> writes both fiction and non-fiction,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Layla Al-‘Uthman</a:t>
            </a:r>
            <a:r>
              <a:rPr lang="en-US" sz="3200" dirty="0">
                <a:latin typeface="Times New Roman" panose="02020603050405020304" pitchFamily="18" charset="0"/>
                <a:ea typeface="Calibri" panose="020F0502020204030204" pitchFamily="34" charset="0"/>
                <a:cs typeface="Times New Roman" panose="02020603050405020304" pitchFamily="18" charset="0"/>
              </a:rPr>
              <a:t> writes mainly fiction.</a:t>
            </a:r>
          </a:p>
          <a:p>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El-</a:t>
            </a:r>
            <a:r>
              <a:rPr lang="en-US" sz="3200" dirty="0" err="1">
                <a:effectLst/>
                <a:latin typeface="Times New Roman" panose="02020603050405020304" pitchFamily="18" charset="0"/>
                <a:ea typeface="Calibri" panose="020F0502020204030204" pitchFamily="34" charset="0"/>
                <a:cs typeface="Times New Roman" panose="02020603050405020304" pitchFamily="18" charset="0"/>
              </a:rPr>
              <a:t>Saadawi</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has written several polemical nonfictional texts, and there is a strong autobiographical presence in her fiction.</a:t>
            </a:r>
          </a:p>
          <a:p>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majority of Al-‘Uthman’s works are fictional, and they have less autobiographica</a:t>
            </a:r>
            <a:r>
              <a:rPr lang="en-US" sz="3200" dirty="0">
                <a:latin typeface="Times New Roman" panose="02020603050405020304" pitchFamily="18" charset="0"/>
                <a:ea typeface="Calibri" panose="020F0502020204030204" pitchFamily="34" charset="0"/>
                <a:cs typeface="Times New Roman" panose="02020603050405020304" pitchFamily="18" charset="0"/>
              </a:rPr>
              <a:t>l presence.</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06368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69E74-FD27-4841-BD61-1286259ABC63}"/>
              </a:ext>
            </a:extLst>
          </p:cNvPr>
          <p:cNvSpPr>
            <a:spLocks noGrp="1"/>
          </p:cNvSpPr>
          <p:nvPr>
            <p:ph type="title"/>
          </p:nvPr>
        </p:nvSpPr>
        <p:spPr>
          <a:xfrm>
            <a:off x="838200" y="365126"/>
            <a:ext cx="10515600" cy="496265"/>
          </a:xfrm>
        </p:spPr>
        <p:txBody>
          <a:bodyPr>
            <a:normAutofit fontScale="90000"/>
          </a:bodyPr>
          <a:lstStyle/>
          <a:p>
            <a:r>
              <a:rPr lang="en-US" sz="3600" b="1" dirty="0">
                <a:latin typeface="Times New Roman" panose="02020603050405020304" pitchFamily="18" charset="0"/>
                <a:cs typeface="Times New Roman" panose="02020603050405020304" pitchFamily="18" charset="0"/>
              </a:rPr>
              <a:t>Banning Women’s Writing</a:t>
            </a:r>
          </a:p>
        </p:txBody>
      </p:sp>
      <p:sp>
        <p:nvSpPr>
          <p:cNvPr id="3" name="Content Placeholder 2">
            <a:extLst>
              <a:ext uri="{FF2B5EF4-FFF2-40B4-BE49-F238E27FC236}">
                <a16:creationId xmlns:a16="http://schemas.microsoft.com/office/drawing/2014/main" id="{2AA129C9-6DF6-42B9-B2EE-8A662EE56B6C}"/>
              </a:ext>
            </a:extLst>
          </p:cNvPr>
          <p:cNvSpPr>
            <a:spLocks noGrp="1"/>
          </p:cNvSpPr>
          <p:nvPr>
            <p:ph idx="1"/>
          </p:nvPr>
        </p:nvSpPr>
        <p:spPr>
          <a:xfrm>
            <a:off x="838200" y="861391"/>
            <a:ext cx="10515600" cy="5315572"/>
          </a:xfrm>
        </p:spPr>
        <p:txBody>
          <a:bodyPr>
            <a:normAutofit lnSpcReduction="10000"/>
          </a:bodyPr>
          <a:lstStyle/>
          <a:p>
            <a:r>
              <a:rPr lang="en-US" sz="3000" dirty="0">
                <a:effectLst/>
                <a:latin typeface="Times New Roman" panose="02020603050405020304" pitchFamily="18" charset="0"/>
                <a:ea typeface="Calibri" panose="020F0502020204030204" pitchFamily="34" charset="0"/>
                <a:cs typeface="Times New Roman" panose="02020603050405020304" pitchFamily="18" charset="0"/>
              </a:rPr>
              <a:t>Most of Nawal El-</a:t>
            </a:r>
            <a:r>
              <a:rPr lang="en-US" sz="3000" dirty="0" err="1">
                <a:effectLst/>
                <a:latin typeface="Times New Roman" panose="02020603050405020304" pitchFamily="18" charset="0"/>
                <a:ea typeface="Calibri" panose="020F0502020204030204" pitchFamily="34" charset="0"/>
                <a:cs typeface="Times New Roman" panose="02020603050405020304" pitchFamily="18" charset="0"/>
              </a:rPr>
              <a:t>Saadawi’s</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books (fiction and nonfiction) </a:t>
            </a:r>
            <a:r>
              <a:rPr lang="en-US" sz="3000" dirty="0">
                <a:latin typeface="Times New Roman" panose="02020603050405020304" pitchFamily="18" charset="0"/>
                <a:ea typeface="Calibri" panose="020F0502020204030204" pitchFamily="34" charset="0"/>
                <a:cs typeface="Times New Roman" panose="02020603050405020304" pitchFamily="18" charset="0"/>
              </a:rPr>
              <a:t>a</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re banned in Egypt for treating taboos surrounding sexuality and femininity.</a:t>
            </a:r>
          </a:p>
          <a:p>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3000" dirty="0">
                <a:latin typeface="Times New Roman" panose="02020603050405020304" pitchFamily="18" charset="0"/>
                <a:ea typeface="Calibri" panose="020F0502020204030204" pitchFamily="34" charset="0"/>
                <a:cs typeface="Times New Roman" panose="02020603050405020304" pitchFamily="18" charset="0"/>
              </a:rPr>
              <a:t>S</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ome of Layla Al-‘Uthman’s </a:t>
            </a:r>
            <a:r>
              <a:rPr lang="en-US" sz="3000" dirty="0">
                <a:latin typeface="Times New Roman" panose="02020603050405020304" pitchFamily="18" charset="0"/>
                <a:ea typeface="Calibri" panose="020F0502020204030204" pitchFamily="34" charset="0"/>
                <a:cs typeface="Times New Roman" panose="02020603050405020304" pitchFamily="18" charset="0"/>
              </a:rPr>
              <a:t>fictional works</a:t>
            </a:r>
            <a:r>
              <a:rPr lang="en-US" sz="3000" dirty="0">
                <a:effectLst/>
                <a:latin typeface="Times New Roman" panose="02020603050405020304" pitchFamily="18" charset="0"/>
                <a:ea typeface="Calibri" panose="020F0502020204030204" pitchFamily="34" charset="0"/>
                <a:cs typeface="Times New Roman" panose="02020603050405020304" pitchFamily="18" charset="0"/>
              </a:rPr>
              <a:t> are banned in Kuwait and the Gulf states for similar reasons.</a:t>
            </a:r>
          </a:p>
          <a:p>
            <a:endParaRPr lang="en-US" sz="30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El-</a:t>
            </a:r>
            <a:r>
              <a:rPr lang="en-US" sz="3000" dirty="0" err="1">
                <a:effectLst/>
                <a:latin typeface="Times New Roman" panose="02020603050405020304" pitchFamily="18" charset="0"/>
                <a:ea typeface="Times New Roman" panose="02020603050405020304" pitchFamily="18" charset="0"/>
                <a:cs typeface="Times New Roman" panose="02020603050405020304" pitchFamily="18" charset="0"/>
              </a:rPr>
              <a:t>Saadawi</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 has been famous (and infamous, depending on one’s perspective) for her treatment of </a:t>
            </a:r>
            <a:r>
              <a:rPr lang="en-US" sz="3000" dirty="0">
                <a:latin typeface="Times New Roman" panose="02020603050405020304" pitchFamily="18" charset="0"/>
                <a:ea typeface="Times New Roman" panose="02020603050405020304" pitchFamily="18" charset="0"/>
                <a:cs typeface="Times New Roman" panose="02020603050405020304" pitchFamily="18" charset="0"/>
              </a:rPr>
              <a:t>topics bordering on women’s oppression and male domination in general, especially issues </a:t>
            </a:r>
            <a:r>
              <a:rPr lang="en-US" sz="3000" dirty="0">
                <a:effectLst/>
                <a:latin typeface="Times New Roman" panose="02020603050405020304" pitchFamily="18" charset="0"/>
                <a:ea typeface="Times New Roman" panose="02020603050405020304" pitchFamily="18" charset="0"/>
                <a:cs typeface="Times New Roman" panose="02020603050405020304" pitchFamily="18" charset="0"/>
              </a:rPr>
              <a:t>such as the female genital mutilation, prostitution, sexual and domestic violence, and the women’s imprisonment. </a:t>
            </a:r>
          </a:p>
          <a:p>
            <a:endParaRPr lang="en-US" sz="2000" dirty="0">
              <a:effectLst/>
              <a:latin typeface="Helvetica" panose="020B0604020202020204" pitchFamily="34" charset="0"/>
              <a:ea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101836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5D669-D17B-40D8-A7F8-3A85C4E9D910}"/>
              </a:ext>
            </a:extLst>
          </p:cNvPr>
          <p:cNvSpPr>
            <a:spLocks noGrp="1"/>
          </p:cNvSpPr>
          <p:nvPr>
            <p:ph type="title"/>
          </p:nvPr>
        </p:nvSpPr>
        <p:spPr>
          <a:xfrm>
            <a:off x="838200" y="365125"/>
            <a:ext cx="10515600" cy="430005"/>
          </a:xfrm>
        </p:spPr>
        <p:txBody>
          <a:bodyPr>
            <a:normAutofit fontScale="90000"/>
          </a:bodyPr>
          <a:lstStyle/>
          <a:p>
            <a:r>
              <a:rPr lang="en-US" sz="3200" b="1" dirty="0">
                <a:latin typeface="Times New Roman" panose="02020603050405020304" pitchFamily="18" charset="0"/>
                <a:cs typeface="Times New Roman" panose="02020603050405020304" pitchFamily="18" charset="0"/>
              </a:rPr>
              <a:t>Banning Women’s Writing</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7F8D57D-AD74-4036-B0C1-CC92F5E5E7B0}"/>
              </a:ext>
            </a:extLst>
          </p:cNvPr>
          <p:cNvSpPr>
            <a:spLocks noGrp="1"/>
          </p:cNvSpPr>
          <p:nvPr>
            <p:ph idx="1"/>
          </p:nvPr>
        </p:nvSpPr>
        <p:spPr>
          <a:xfrm>
            <a:off x="838200" y="1020417"/>
            <a:ext cx="10515600" cy="5156546"/>
          </a:xfrm>
        </p:spPr>
        <p:txBody>
          <a:bodyPr/>
          <a:lstStyle/>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Like El-</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Saadawi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Al-‘Uthman’s fictional works treat—often within th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e context of Kuwait—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taboo subjects such as sex, flirtation, prostitution and even lesbianism—all of which are related to the generic term of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fadiha</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(social dishonor) in Arab culture. </a:t>
            </a:r>
          </a:p>
          <a:p>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addition, since the 1970s Al-‘Uthman has been one of the most vocal voices among Kuwaiti women writers in condemning, through literature, women’s seclusion, domestic violence as well rape and sexual violence.  </a:t>
            </a:r>
          </a:p>
          <a:p>
            <a:endParaRPr lang="en-US" dirty="0"/>
          </a:p>
        </p:txBody>
      </p:sp>
    </p:spTree>
    <p:extLst>
      <p:ext uri="{BB962C8B-B14F-4D97-AF65-F5344CB8AC3E}">
        <p14:creationId xmlns:p14="http://schemas.microsoft.com/office/powerpoint/2010/main" val="1280253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DA557-558F-491D-AA87-CCAF18599A0C}"/>
              </a:ext>
            </a:extLst>
          </p:cNvPr>
          <p:cNvSpPr>
            <a:spLocks noGrp="1"/>
          </p:cNvSpPr>
          <p:nvPr>
            <p:ph type="title"/>
          </p:nvPr>
        </p:nvSpPr>
        <p:spPr>
          <a:xfrm>
            <a:off x="838200" y="365126"/>
            <a:ext cx="10515600" cy="602284"/>
          </a:xfrm>
        </p:spPr>
        <p:txBody>
          <a:bodyPr>
            <a:normAutofit/>
          </a:bodyPr>
          <a:lstStyle/>
          <a:p>
            <a:r>
              <a:rPr lang="en-US" sz="3200" b="1" dirty="0">
                <a:latin typeface="Times New Roman" panose="02020603050405020304" pitchFamily="18" charset="0"/>
                <a:cs typeface="Times New Roman" panose="02020603050405020304" pitchFamily="18" charset="0"/>
              </a:rPr>
              <a:t>FGM in Kuwaiti and the Gulf Literature</a:t>
            </a:r>
          </a:p>
        </p:txBody>
      </p:sp>
      <p:sp>
        <p:nvSpPr>
          <p:cNvPr id="3" name="Content Placeholder 2">
            <a:extLst>
              <a:ext uri="{FF2B5EF4-FFF2-40B4-BE49-F238E27FC236}">
                <a16:creationId xmlns:a16="http://schemas.microsoft.com/office/drawing/2014/main" id="{7101DB15-103F-4238-A90C-6CF316E6F016}"/>
              </a:ext>
            </a:extLst>
          </p:cNvPr>
          <p:cNvSpPr>
            <a:spLocks noGrp="1"/>
          </p:cNvSpPr>
          <p:nvPr>
            <p:ph idx="1"/>
          </p:nvPr>
        </p:nvSpPr>
        <p:spPr>
          <a:xfrm>
            <a:off x="838200" y="1113182"/>
            <a:ext cx="10515600" cy="5379691"/>
          </a:xfrm>
        </p:spPr>
        <p:txBody>
          <a:bodyPr>
            <a:normAutofit lnSpcReduction="10000"/>
          </a:bodyPr>
          <a:lstStyle/>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Unlike El-</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Saadawi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most of Layla Al-‘Uthman’s earliest novels and short stories early, produced in the 1970s–1980s, do not (directly or explicitly) explore, or make reference to, the all-important feminist fight against the practice of female genital mutilation (FGM). </a:t>
            </a:r>
          </a:p>
          <a:p>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is despite the facts that this form of feminist struggle had become a global, humanitarian fight, and that the practice was still very rampant in Kuwait at that period. </a:t>
            </a:r>
          </a:p>
          <a:p>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One of the very few Arabian Gulf writers (male and female) to explore both the physical and psychical effects of FGM on women is the Kuwaiti novelist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Fawziyya</a:t>
            </a:r>
            <a:r>
              <a:rPr lang="en-US" dirty="0">
                <a:latin typeface="Times New Roman" panose="02020603050405020304" pitchFamily="18" charset="0"/>
                <a:ea typeface="Times New Roman" panose="02020603050405020304" pitchFamily="18" charset="0"/>
                <a:cs typeface="Times New Roman" panose="02020603050405020304" pitchFamily="18" charset="0"/>
              </a:rPr>
              <a:t> al-Salim in her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Muzun</a:t>
            </a:r>
            <a:r>
              <a:rPr lang="en-US" dirty="0">
                <a:latin typeface="Times New Roman" panose="02020603050405020304" pitchFamily="18" charset="0"/>
                <a:ea typeface="Times New Roman" panose="02020603050405020304" pitchFamily="18" charset="0"/>
                <a:cs typeface="Times New Roman" panose="02020603050405020304" pitchFamily="18" charset="0"/>
              </a:rPr>
              <a:t> (2000,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Muzun</a:t>
            </a:r>
            <a:r>
              <a:rPr lang="en-US" dirty="0">
                <a:latin typeface="Times New Roman" panose="02020603050405020304" pitchFamily="18" charset="0"/>
                <a:ea typeface="Times New Roman" panose="02020603050405020304" pitchFamily="18" charset="0"/>
                <a:cs typeface="Times New Roman" panose="02020603050405020304" pitchFamily="18" charset="0"/>
              </a:rPr>
              <a:t>). (See Tijani 2009, 119</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142). </a:t>
            </a:r>
          </a:p>
          <a:p>
            <a:endParaRPr lang="en-US" dirty="0"/>
          </a:p>
        </p:txBody>
      </p:sp>
    </p:spTree>
    <p:extLst>
      <p:ext uri="{BB962C8B-B14F-4D97-AF65-F5344CB8AC3E}">
        <p14:creationId xmlns:p14="http://schemas.microsoft.com/office/powerpoint/2010/main" val="74213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DCCC5-7215-4797-8618-DE8B853F7C44}"/>
              </a:ext>
            </a:extLst>
          </p:cNvPr>
          <p:cNvSpPr>
            <a:spLocks noGrp="1"/>
          </p:cNvSpPr>
          <p:nvPr>
            <p:ph type="title"/>
          </p:nvPr>
        </p:nvSpPr>
        <p:spPr>
          <a:xfrm>
            <a:off x="838200" y="365126"/>
            <a:ext cx="10515600" cy="469762"/>
          </a:xfrm>
        </p:spPr>
        <p:txBody>
          <a:bodyPr>
            <a:normAutofit fontScale="90000"/>
          </a:bodyPr>
          <a:lstStyle/>
          <a:p>
            <a:r>
              <a:rPr lang="en-US" sz="3200" b="1" dirty="0">
                <a:latin typeface="Times New Roman" panose="02020603050405020304" pitchFamily="18" charset="0"/>
                <a:cs typeface="Times New Roman" panose="02020603050405020304" pitchFamily="18" charset="0"/>
              </a:rPr>
              <a:t>FGM in Kuwait and the Gulf Literature</a:t>
            </a:r>
          </a:p>
        </p:txBody>
      </p:sp>
      <p:sp>
        <p:nvSpPr>
          <p:cNvPr id="3" name="Content Placeholder 2">
            <a:extLst>
              <a:ext uri="{FF2B5EF4-FFF2-40B4-BE49-F238E27FC236}">
                <a16:creationId xmlns:a16="http://schemas.microsoft.com/office/drawing/2014/main" id="{D5A1BA67-DC04-48D9-BC45-D66BDE028F44}"/>
              </a:ext>
            </a:extLst>
          </p:cNvPr>
          <p:cNvSpPr>
            <a:spLocks noGrp="1"/>
          </p:cNvSpPr>
          <p:nvPr>
            <p:ph idx="1"/>
          </p:nvPr>
        </p:nvSpPr>
        <p:spPr>
          <a:xfrm>
            <a:off x="838200" y="940904"/>
            <a:ext cx="10515600" cy="5236059"/>
          </a:xfrm>
        </p:spPr>
        <p:txBody>
          <a:bodyPr/>
          <a:lstStyle/>
          <a:p>
            <a:r>
              <a:rPr lang="en-US" dirty="0">
                <a:latin typeface="Times New Roman" panose="02020603050405020304" pitchFamily="18" charset="0"/>
                <a:ea typeface="Times New Roman" panose="02020603050405020304" pitchFamily="18" charset="0"/>
                <a:cs typeface="Times New Roman" panose="02020603050405020304" pitchFamily="18" charset="0"/>
              </a:rPr>
              <a:t>Could El-</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Saadawi’s</a:t>
            </a:r>
            <a:r>
              <a:rPr lang="en-US" dirty="0">
                <a:latin typeface="Times New Roman" panose="02020603050405020304" pitchFamily="18" charset="0"/>
                <a:ea typeface="Times New Roman" panose="02020603050405020304" pitchFamily="18" charset="0"/>
                <a:cs typeface="Times New Roman" panose="02020603050405020304" pitchFamily="18" charset="0"/>
              </a:rPr>
              <a:t> writing have had some influence on </a:t>
            </a:r>
            <a:r>
              <a:rPr lang="en-US" dirty="0" err="1">
                <a:latin typeface="Times New Roman" panose="02020603050405020304" pitchFamily="18" charset="0"/>
                <a:ea typeface="Times New Roman" panose="02020603050405020304" pitchFamily="18" charset="0"/>
                <a:cs typeface="Times New Roman" panose="02020603050405020304" pitchFamily="18" charset="0"/>
              </a:rPr>
              <a:t>Fawziyya</a:t>
            </a:r>
            <a:r>
              <a:rPr lang="en-US" dirty="0">
                <a:latin typeface="Times New Roman" panose="02020603050405020304" pitchFamily="18" charset="0"/>
                <a:ea typeface="Times New Roman" panose="02020603050405020304" pitchFamily="18" charset="0"/>
                <a:cs typeface="Times New Roman" panose="02020603050405020304" pitchFamily="18" charset="0"/>
              </a:rPr>
              <a:t> Al-Salim in treating this regard? Possibly. </a:t>
            </a: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Nevertheless, at the onset of the new millennium when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Muzun</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appeared, FGM was no longer being practiced in Kuwait and much of the six oil-rich Gulf states (excluding Yemen and Iraq). It had been outlawed by their governments. </a:t>
            </a:r>
          </a:p>
          <a:p>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dirty="0">
                <a:latin typeface="Times New Roman" panose="02020603050405020304" pitchFamily="18" charset="0"/>
                <a:ea typeface="Times New Roman" panose="02020603050405020304" pitchFamily="18" charset="0"/>
                <a:cs typeface="Times New Roman" panose="02020603050405020304" pitchFamily="18" charset="0"/>
              </a:rPr>
              <a:t>Thus, </a:t>
            </a:r>
            <a:r>
              <a:rPr lang="en-US" i="1" dirty="0" err="1">
                <a:latin typeface="Times New Roman" panose="02020603050405020304" pitchFamily="18" charset="0"/>
                <a:ea typeface="Times New Roman" panose="02020603050405020304" pitchFamily="18" charset="0"/>
                <a:cs typeface="Times New Roman" panose="02020603050405020304" pitchFamily="18" charset="0"/>
              </a:rPr>
              <a:t>Muzun</a:t>
            </a:r>
            <a:r>
              <a:rPr lang="en-US" dirty="0">
                <a:latin typeface="Times New Roman" panose="02020603050405020304" pitchFamily="18" charset="0"/>
                <a:ea typeface="Times New Roman" panose="02020603050405020304" pitchFamily="18" charset="0"/>
                <a:cs typeface="Times New Roman" panose="02020603050405020304" pitchFamily="18" charset="0"/>
              </a:rPr>
              <a:t> could not generate the type of uproar and controversy with which El-</a:t>
            </a:r>
            <a:r>
              <a:rPr lang="en-US" dirty="0" err="1">
                <a:latin typeface="Times New Roman" panose="02020603050405020304" pitchFamily="18" charset="0"/>
                <a:ea typeface="Times New Roman" panose="02020603050405020304" pitchFamily="18" charset="0"/>
                <a:cs typeface="Times New Roman" panose="02020603050405020304" pitchFamily="18" charset="0"/>
              </a:rPr>
              <a:t>Saadawi’s</a:t>
            </a:r>
            <a:r>
              <a:rPr lang="en-US" dirty="0">
                <a:latin typeface="Times New Roman" panose="02020603050405020304" pitchFamily="18" charset="0"/>
                <a:ea typeface="Times New Roman" panose="02020603050405020304" pitchFamily="18" charset="0"/>
                <a:cs typeface="Times New Roman" panose="02020603050405020304" pitchFamily="18" charset="0"/>
              </a:rPr>
              <a:t> works were greeted in the 1970s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1980s in Egypt and the Arab world.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86733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E9B35-1C57-48BE-A455-2A083AE44A0D}"/>
              </a:ext>
            </a:extLst>
          </p:cNvPr>
          <p:cNvSpPr>
            <a:spLocks noGrp="1"/>
          </p:cNvSpPr>
          <p:nvPr>
            <p:ph type="title"/>
          </p:nvPr>
        </p:nvSpPr>
        <p:spPr>
          <a:xfrm>
            <a:off x="838200" y="365126"/>
            <a:ext cx="10515600" cy="655292"/>
          </a:xfrm>
        </p:spPr>
        <p:txBody>
          <a:bodyPr>
            <a:normAutofit/>
          </a:bodyPr>
          <a:lstStyle/>
          <a:p>
            <a:r>
              <a:rPr lang="en-US" sz="3200" b="1" dirty="0">
                <a:latin typeface="Times New Roman" panose="02020603050405020304" pitchFamily="18" charset="0"/>
                <a:cs typeface="Times New Roman" panose="02020603050405020304" pitchFamily="18" charset="0"/>
              </a:rPr>
              <a:t>El-</a:t>
            </a:r>
            <a:r>
              <a:rPr lang="en-US" sz="3200" b="1" dirty="0" err="1">
                <a:latin typeface="Times New Roman" panose="02020603050405020304" pitchFamily="18" charset="0"/>
                <a:cs typeface="Times New Roman" panose="02020603050405020304" pitchFamily="18" charset="0"/>
              </a:rPr>
              <a:t>Saadawi’s</a:t>
            </a:r>
            <a:r>
              <a:rPr lang="en-US" sz="3200" b="1" dirty="0">
                <a:latin typeface="Times New Roman" panose="02020603050405020304" pitchFamily="18" charset="0"/>
                <a:cs typeface="Times New Roman" panose="02020603050405020304" pitchFamily="18" charset="0"/>
              </a:rPr>
              <a:t> and Al-‘Uthman’s Imprisonment</a:t>
            </a:r>
          </a:p>
        </p:txBody>
      </p:sp>
      <p:sp>
        <p:nvSpPr>
          <p:cNvPr id="3" name="Content Placeholder 2">
            <a:extLst>
              <a:ext uri="{FF2B5EF4-FFF2-40B4-BE49-F238E27FC236}">
                <a16:creationId xmlns:a16="http://schemas.microsoft.com/office/drawing/2014/main" id="{8B955E88-FE5C-49DB-802D-326AD35C06DA}"/>
              </a:ext>
            </a:extLst>
          </p:cNvPr>
          <p:cNvSpPr>
            <a:spLocks noGrp="1"/>
          </p:cNvSpPr>
          <p:nvPr>
            <p:ph idx="1"/>
          </p:nvPr>
        </p:nvSpPr>
        <p:spPr>
          <a:xfrm>
            <a:off x="838200" y="1126435"/>
            <a:ext cx="10515600" cy="5366440"/>
          </a:xfrm>
        </p:spPr>
        <p:txBody>
          <a:bodyPr>
            <a:normAutofit fontScale="92500" lnSpcReduction="20000"/>
          </a:bodyPr>
          <a:lstStyle/>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Many commentators often claim that it was El-</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Saadawi’s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own from of radical </a:t>
            </a:r>
            <a:r>
              <a:rPr lang="en-US" dirty="0">
                <a:latin typeface="Times New Roman" panose="02020603050405020304" pitchFamily="18" charset="0"/>
                <a:ea typeface="Times New Roman" panose="02020603050405020304" pitchFamily="18" charset="0"/>
                <a:cs typeface="Times New Roman" panose="02020603050405020304" pitchFamily="18" charset="0"/>
              </a:rPr>
              <a:t>feminism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has sent her to prison and led to her dismissal as a head of a government health agency in Egypt</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fact, this is the common perception in Western academia and media.</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On the contrary, as Amal </a:t>
            </a:r>
            <a:r>
              <a:rPr lang="en-US" dirty="0" err="1">
                <a:latin typeface="Times New Roman" panose="02020603050405020304" pitchFamily="18" charset="0"/>
                <a:cs typeface="Times New Roman" panose="02020603050405020304" pitchFamily="18" charset="0"/>
              </a:rPr>
              <a:t>Amireh</a:t>
            </a:r>
            <a:r>
              <a:rPr lang="en-US" dirty="0">
                <a:latin typeface="Times New Roman" panose="02020603050405020304" pitchFamily="18" charset="0"/>
                <a:cs typeface="Times New Roman" panose="02020603050405020304" pitchFamily="18" charset="0"/>
              </a:rPr>
              <a:t> has argued, El-</a:t>
            </a:r>
            <a:r>
              <a:rPr lang="en-US" dirty="0" err="1">
                <a:latin typeface="Times New Roman" panose="02020603050405020304" pitchFamily="18" charset="0"/>
                <a:cs typeface="Times New Roman" panose="02020603050405020304" pitchFamily="18" charset="0"/>
              </a:rPr>
              <a:t>Saadawi</a:t>
            </a:r>
            <a:r>
              <a:rPr lang="en-US" dirty="0">
                <a:latin typeface="Times New Roman" panose="02020603050405020304" pitchFamily="18" charset="0"/>
                <a:cs typeface="Times New Roman" panose="02020603050405020304" pitchFamily="18" charset="0"/>
              </a:rPr>
              <a:t> was more of a political prisoner than a feminist prisoner (</a:t>
            </a:r>
            <a:r>
              <a:rPr lang="en-US" dirty="0" err="1">
                <a:latin typeface="Times New Roman" panose="02020603050405020304" pitchFamily="18" charset="0"/>
                <a:cs typeface="Times New Roman" panose="02020603050405020304" pitchFamily="18" charset="0"/>
              </a:rPr>
              <a:t>Amireh</a:t>
            </a:r>
            <a:r>
              <a:rPr lang="en-US" dirty="0">
                <a:latin typeface="Times New Roman" panose="02020603050405020304" pitchFamily="18" charset="0"/>
                <a:cs typeface="Times New Roman" panose="02020603050405020304" pitchFamily="18" charset="0"/>
              </a:rPr>
              <a:t> 2000, 219–232).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On the other hand, Al-‘Uthman was purely a feminist prisoner (detainee).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 nationalist and social critic like El-</a:t>
            </a:r>
            <a:r>
              <a:rPr lang="en-US" dirty="0" err="1">
                <a:latin typeface="Times New Roman" panose="02020603050405020304" pitchFamily="18" charset="0"/>
                <a:cs typeface="Times New Roman" panose="02020603050405020304" pitchFamily="18" charset="0"/>
              </a:rPr>
              <a:t>Saadawi</a:t>
            </a:r>
            <a:r>
              <a:rPr lang="en-US" dirty="0">
                <a:latin typeface="Times New Roman" panose="02020603050405020304" pitchFamily="18" charset="0"/>
                <a:cs typeface="Times New Roman" panose="02020603050405020304" pitchFamily="18" charset="0"/>
              </a:rPr>
              <a:t> (in the case of Egypt), Al-‘Uthman, however, does not openly criticize the Kuwaiti ruling establishment (like many other Arab Gulf writers, male and female alike). </a:t>
            </a:r>
          </a:p>
          <a:p>
            <a:endParaRPr lang="en-US" dirty="0"/>
          </a:p>
          <a:p>
            <a:endParaRPr lang="en-US" dirty="0"/>
          </a:p>
        </p:txBody>
      </p:sp>
    </p:spTree>
    <p:extLst>
      <p:ext uri="{BB962C8B-B14F-4D97-AF65-F5344CB8AC3E}">
        <p14:creationId xmlns:p14="http://schemas.microsoft.com/office/powerpoint/2010/main" val="1260651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9C474-7716-4E31-9B30-1491B97A3EFB}"/>
              </a:ext>
            </a:extLst>
          </p:cNvPr>
          <p:cNvSpPr>
            <a:spLocks noGrp="1"/>
          </p:cNvSpPr>
          <p:nvPr>
            <p:ph type="title"/>
          </p:nvPr>
        </p:nvSpPr>
        <p:spPr>
          <a:xfrm>
            <a:off x="838200" y="365126"/>
            <a:ext cx="10515600" cy="456509"/>
          </a:xfrm>
        </p:spPr>
        <p:txBody>
          <a:bodyPr>
            <a:noAutofit/>
          </a:bodyPr>
          <a:lstStyle/>
          <a:p>
            <a:r>
              <a:rPr lang="en-US" sz="3200" b="1" dirty="0">
                <a:latin typeface="Times New Roman" panose="02020603050405020304" pitchFamily="18" charset="0"/>
                <a:cs typeface="Times New Roman" panose="02020603050405020304" pitchFamily="18" charset="0"/>
              </a:rPr>
              <a:t>El-</a:t>
            </a:r>
            <a:r>
              <a:rPr lang="en-US" sz="3200" b="1" dirty="0" err="1">
                <a:latin typeface="Times New Roman" panose="02020603050405020304" pitchFamily="18" charset="0"/>
                <a:cs typeface="Times New Roman" panose="02020603050405020304" pitchFamily="18" charset="0"/>
              </a:rPr>
              <a:t>Saadawi’s</a:t>
            </a:r>
            <a:r>
              <a:rPr lang="en-US" sz="3200" b="1" dirty="0">
                <a:latin typeface="Times New Roman" panose="02020603050405020304" pitchFamily="18" charset="0"/>
                <a:cs typeface="Times New Roman" panose="02020603050405020304" pitchFamily="18" charset="0"/>
              </a:rPr>
              <a:t> and Al-‘Uthman’s Imprisonment</a:t>
            </a:r>
            <a:endParaRPr lang="en-US" sz="32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601E11D-FAAD-4903-95B3-9B7195708E42}"/>
              </a:ext>
            </a:extLst>
          </p:cNvPr>
          <p:cNvSpPr>
            <a:spLocks noGrp="1"/>
          </p:cNvSpPr>
          <p:nvPr>
            <p:ph idx="1"/>
          </p:nvPr>
        </p:nvSpPr>
        <p:spPr>
          <a:xfrm>
            <a:off x="838200" y="954158"/>
            <a:ext cx="10515600" cy="5538716"/>
          </a:xfrm>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Thus, while El-</a:t>
            </a:r>
            <a:r>
              <a:rPr lang="en-US" dirty="0" err="1">
                <a:latin typeface="Times New Roman" panose="02020603050405020304" pitchFamily="18" charset="0"/>
                <a:cs typeface="Times New Roman" panose="02020603050405020304" pitchFamily="18" charset="0"/>
              </a:rPr>
              <a:t>Saadawi</a:t>
            </a:r>
            <a:r>
              <a:rPr lang="en-US" dirty="0">
                <a:latin typeface="Times New Roman" panose="02020603050405020304" pitchFamily="18" charset="0"/>
                <a:cs typeface="Times New Roman" panose="02020603050405020304" pitchFamily="18" charset="0"/>
              </a:rPr>
              <a:t> was jailed for some months mainly because of her anti-establishment rhetoric and for her socialist and Marxist leaning and ideology, Al-‘Uthman was detained in Kuwait only for a few weeks because of the often semi-explicit sexual contents in her fiction. </a:t>
            </a:r>
          </a:p>
          <a:p>
            <a:endParaRPr lang="en-US" dirty="0">
              <a:latin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Just as El-</a:t>
            </a:r>
            <a:r>
              <a:rPr lang="en-US" sz="2800" dirty="0" err="1">
                <a:effectLst/>
                <a:latin typeface="Times New Roman" panose="02020603050405020304" pitchFamily="18" charset="0"/>
                <a:ea typeface="Times New Roman" panose="02020603050405020304" pitchFamily="18" charset="0"/>
                <a:cs typeface="Times New Roman" panose="02020603050405020304" pitchFamily="18" charset="0"/>
              </a:rPr>
              <a:t>Sadaawi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wrote a prison memoir,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Memoir from the Women’s Prison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(1986, trans.), which has become popular worldwide, Layla Al-‘Uthman also wrote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Al-</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Muhakamah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(2000, The Trial) to document her tormenting interrogations by the Kuwaiti public prosecution officials as well as her travails in detention. </a:t>
            </a:r>
          </a:p>
          <a:p>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word detention, as opposed to imprisonment</a:t>
            </a:r>
            <a:r>
              <a:rPr lang="en-US" dirty="0">
                <a:latin typeface="Times New Roman" panose="02020603050405020304" pitchFamily="18" charset="0"/>
                <a:ea typeface="Times New Roman" panose="02020603050405020304" pitchFamily="18" charset="0"/>
                <a:cs typeface="Times New Roman" panose="02020603050405020304" pitchFamily="18" charset="0"/>
              </a:rPr>
              <a: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is being repeated here because Al-‘Uthman’s jail sentence was reversed by an appeal court and so she was set free. </a:t>
            </a:r>
            <a:endParaRPr lang="en-US" dirty="0"/>
          </a:p>
        </p:txBody>
      </p:sp>
    </p:spTree>
    <p:extLst>
      <p:ext uri="{BB962C8B-B14F-4D97-AF65-F5344CB8AC3E}">
        <p14:creationId xmlns:p14="http://schemas.microsoft.com/office/powerpoint/2010/main" val="2736724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2391</TotalTime>
  <Words>3268</Words>
  <Application>Microsoft Office PowerPoint</Application>
  <PresentationFormat>Widescreen</PresentationFormat>
  <Paragraphs>153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Times New Roman</vt:lpstr>
      <vt:lpstr>Office Theme</vt:lpstr>
      <vt:lpstr>Literary Radicalism:  Layla Al-‘Uthman as the Nawal El-Saadawi of Kuwait</vt:lpstr>
      <vt:lpstr> Abstract </vt:lpstr>
      <vt:lpstr>Feminist fiction and non-fiction</vt:lpstr>
      <vt:lpstr>Banning Women’s Writing</vt:lpstr>
      <vt:lpstr>Banning Women’s Writing</vt:lpstr>
      <vt:lpstr>FGM in Kuwaiti and the Gulf Literature</vt:lpstr>
      <vt:lpstr>FGM in Kuwait and the Gulf Literature</vt:lpstr>
      <vt:lpstr>El-Saadawi’s and Al-‘Uthman’s Imprisonment</vt:lpstr>
      <vt:lpstr>El-Saadawi’s and Al-‘Uthman’s Imprisonment</vt:lpstr>
      <vt:lpstr>Why El-Saadawi is more popular</vt:lpstr>
      <vt:lpstr>Why El-Saadawi is more popular</vt:lpstr>
      <vt:lpstr> El-Saadawi’s and Al-‘Uthman’s style and diction</vt:lpstr>
      <vt:lpstr>El-Saadawi’s and Al-‘Uthman’s style and diction</vt:lpstr>
      <vt:lpstr>Al-ʿUthman’s Classic Works</vt:lpstr>
      <vt:lpstr>Al-‘Uthman’s first 2 (classic) Novels</vt:lpstr>
      <vt:lpstr>Al-‘Uthman’s first 2 (classic) Novels</vt:lpstr>
      <vt:lpstr> The Female Double-Voiced Discourse:  Narrative Voices in Al-‘Uthman and El-Saadawi’s fictions </vt:lpstr>
      <vt:lpstr>Feminist Narrative Discourse</vt:lpstr>
      <vt:lpstr>Feminist Narrative Discourse</vt:lpstr>
      <vt:lpstr>Feminist Narrative Discourse</vt:lpstr>
      <vt:lpstr>Feminist Narrative Discourse</vt:lpstr>
      <vt:lpstr>Any Traces of El-Saadawi’s Influence of Al-‘Uthman?</vt:lpstr>
      <vt:lpstr>Concluding Notes</vt:lpstr>
      <vt:lpstr>Concluding Notes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Radicalism:  Layla al-‘Uthman as the Nawal El-Saadawi of Kuwait</dc:title>
  <dc:creator>DELL</dc:creator>
  <cp:lastModifiedBy>Nouran Adly Mahmoud El Zohairy</cp:lastModifiedBy>
  <cp:revision>350</cp:revision>
  <dcterms:created xsi:type="dcterms:W3CDTF">2020-10-28T06:40:49Z</dcterms:created>
  <dcterms:modified xsi:type="dcterms:W3CDTF">2020-11-05T06:43:48Z</dcterms:modified>
</cp:coreProperties>
</file>