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59" r:id="rId5"/>
    <p:sldId id="258" r:id="rId6"/>
    <p:sldId id="260" r:id="rId7"/>
    <p:sldId id="261" r:id="rId8"/>
    <p:sldId id="262" r:id="rId9"/>
    <p:sldId id="263" r:id="rId10"/>
    <p:sldId id="264" r:id="rId11"/>
    <p:sldId id="283" r:id="rId12"/>
    <p:sldId id="265" r:id="rId13"/>
    <p:sldId id="284" r:id="rId14"/>
    <p:sldId id="266" r:id="rId15"/>
    <p:sldId id="281" r:id="rId16"/>
    <p:sldId id="267" r:id="rId17"/>
    <p:sldId id="288" r:id="rId18"/>
    <p:sldId id="268" r:id="rId19"/>
    <p:sldId id="282" r:id="rId20"/>
    <p:sldId id="269" r:id="rId21"/>
    <p:sldId id="289" r:id="rId22"/>
    <p:sldId id="270" r:id="rId23"/>
    <p:sldId id="271" r:id="rId24"/>
    <p:sldId id="285" r:id="rId25"/>
    <p:sldId id="272" r:id="rId26"/>
    <p:sldId id="273" r:id="rId27"/>
    <p:sldId id="274" r:id="rId28"/>
    <p:sldId id="290" r:id="rId29"/>
    <p:sldId id="275" r:id="rId30"/>
    <p:sldId id="276" r:id="rId31"/>
    <p:sldId id="277" r:id="rId32"/>
    <p:sldId id="278" r:id="rId33"/>
    <p:sldId id="279" r:id="rId34"/>
    <p:sldId id="280" r:id="rId35"/>
    <p:sldId id="286" r:id="rId3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63" autoAdjust="0"/>
  </p:normalViewPr>
  <p:slideViewPr>
    <p:cSldViewPr>
      <p:cViewPr>
        <p:scale>
          <a:sx n="42" d="100"/>
          <a:sy n="42" d="100"/>
        </p:scale>
        <p:origin x="-2184" y="-690"/>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E7D6499-1281-4032-BE5C-FE9149BF2A4D}" type="datetimeFigureOut">
              <a:rPr lang="sv-SE" smtClean="0"/>
              <a:t>2020-11-06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45509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7D6499-1281-4032-BE5C-FE9149BF2A4D}" type="datetimeFigureOut">
              <a:rPr lang="sv-SE" smtClean="0"/>
              <a:t>2020-11-06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7047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7D6499-1281-4032-BE5C-FE9149BF2A4D}" type="datetimeFigureOut">
              <a:rPr lang="sv-SE" smtClean="0"/>
              <a:t>2020-11-06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210133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7D6499-1281-4032-BE5C-FE9149BF2A4D}" type="datetimeFigureOut">
              <a:rPr lang="sv-SE" smtClean="0"/>
              <a:t>2020-11-06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23622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E7D6499-1281-4032-BE5C-FE9149BF2A4D}" type="datetimeFigureOut">
              <a:rPr lang="sv-SE" smtClean="0"/>
              <a:t>2020-11-06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25109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E7D6499-1281-4032-BE5C-FE9149BF2A4D}" type="datetimeFigureOut">
              <a:rPr lang="sv-SE" smtClean="0"/>
              <a:t>2020-11-06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300828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E7D6499-1281-4032-BE5C-FE9149BF2A4D}" type="datetimeFigureOut">
              <a:rPr lang="sv-SE" smtClean="0"/>
              <a:t>2020-11-06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123971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E7D6499-1281-4032-BE5C-FE9149BF2A4D}" type="datetimeFigureOut">
              <a:rPr lang="sv-SE" smtClean="0"/>
              <a:t>2020-11-06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12306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E7D6499-1281-4032-BE5C-FE9149BF2A4D}" type="datetimeFigureOut">
              <a:rPr lang="sv-SE" smtClean="0"/>
              <a:t>2020-11-06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143060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E7D6499-1281-4032-BE5C-FE9149BF2A4D}" type="datetimeFigureOut">
              <a:rPr lang="sv-SE" smtClean="0"/>
              <a:t>2020-11-06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26272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E7D6499-1281-4032-BE5C-FE9149BF2A4D}" type="datetimeFigureOut">
              <a:rPr lang="sv-SE" smtClean="0"/>
              <a:t>2020-11-06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3B02D0-4C89-4F56-B054-FB8213FF8940}" type="slidenum">
              <a:rPr lang="sv-SE" smtClean="0"/>
              <a:t>‹#›</a:t>
            </a:fld>
            <a:endParaRPr lang="sv-SE"/>
          </a:p>
        </p:txBody>
      </p:sp>
    </p:spTree>
    <p:extLst>
      <p:ext uri="{BB962C8B-B14F-4D97-AF65-F5344CB8AC3E}">
        <p14:creationId xmlns:p14="http://schemas.microsoft.com/office/powerpoint/2010/main" val="357600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D6499-1281-4032-BE5C-FE9149BF2A4D}" type="datetimeFigureOut">
              <a:rPr lang="sv-SE" smtClean="0"/>
              <a:t>2020-11-06</a:t>
            </a:fld>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B02D0-4C89-4F56-B054-FB8213FF8940}" type="slidenum">
              <a:rPr lang="sv-SE" smtClean="0"/>
              <a:t>‹#›</a:t>
            </a:fld>
            <a:endParaRPr lang="sv-SE"/>
          </a:p>
        </p:txBody>
      </p:sp>
    </p:spTree>
    <p:extLst>
      <p:ext uri="{BB962C8B-B14F-4D97-AF65-F5344CB8AC3E}">
        <p14:creationId xmlns:p14="http://schemas.microsoft.com/office/powerpoint/2010/main" val="270399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en-US" u="sng" dirty="0"/>
              <a:t>Nawal el-Saadawi, feminist of the Arabs</a:t>
            </a:r>
            <a:r>
              <a:rPr lang="sv-SE" dirty="0"/>
              <a:t/>
            </a:r>
            <a:br>
              <a:rPr lang="sv-SE" dirty="0"/>
            </a:br>
            <a:r>
              <a:rPr lang="sv-SE" dirty="0"/>
              <a:t/>
            </a:r>
            <a:br>
              <a:rPr lang="sv-SE" dirty="0"/>
            </a:br>
            <a:endParaRPr lang="sv-SE" dirty="0"/>
          </a:p>
        </p:txBody>
      </p:sp>
      <p:sp>
        <p:nvSpPr>
          <p:cNvPr id="3" name="Underrubrik 2"/>
          <p:cNvSpPr>
            <a:spLocks noGrp="1"/>
          </p:cNvSpPr>
          <p:nvPr>
            <p:ph type="subTitle" idx="1"/>
          </p:nvPr>
        </p:nvSpPr>
        <p:spPr/>
        <p:txBody>
          <a:bodyPr>
            <a:normAutofit fontScale="92500" lnSpcReduction="10000"/>
          </a:bodyPr>
          <a:lstStyle/>
          <a:p>
            <a:r>
              <a:rPr lang="en-US" i="1" dirty="0" smtClean="0"/>
              <a:t>By Per Gahrton, </a:t>
            </a:r>
            <a:r>
              <a:rPr lang="en-US" i="1" dirty="0" err="1" smtClean="0"/>
              <a:t>Phd</a:t>
            </a:r>
            <a:r>
              <a:rPr lang="en-US" i="1" dirty="0" smtClean="0"/>
              <a:t> Sociology, former MP and MEP, Sweden, author of Egypt -an Arab democracy (1987), Egypt triangle drama (1912) – both in Swedish</a:t>
            </a:r>
          </a:p>
          <a:p>
            <a:endParaRPr lang="sv-SE" dirty="0"/>
          </a:p>
        </p:txBody>
      </p:sp>
    </p:spTree>
    <p:extLst>
      <p:ext uri="{BB962C8B-B14F-4D97-AF65-F5344CB8AC3E}">
        <p14:creationId xmlns:p14="http://schemas.microsoft.com/office/powerpoint/2010/main" val="216963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4. Nawal and Egyptian intellectuals</a:t>
            </a:r>
            <a:r>
              <a:rPr lang="sv-SE" dirty="0"/>
              <a:t/>
            </a:r>
            <a:br>
              <a:rPr lang="sv-SE" dirty="0"/>
            </a:br>
            <a:endParaRPr lang="sv-SE" dirty="0"/>
          </a:p>
        </p:txBody>
      </p:sp>
      <p:sp>
        <p:nvSpPr>
          <p:cNvPr id="3" name="Platshållare för innehåll 2"/>
          <p:cNvSpPr>
            <a:spLocks noGrp="1"/>
          </p:cNvSpPr>
          <p:nvPr>
            <p:ph idx="1"/>
          </p:nvPr>
        </p:nvSpPr>
        <p:spPr/>
        <p:txBody>
          <a:bodyPr>
            <a:normAutofit fontScale="92500" lnSpcReduction="20000"/>
          </a:bodyPr>
          <a:lstStyle/>
          <a:p>
            <a:r>
              <a:rPr lang="en-US" dirty="0" smtClean="0"/>
              <a:t>In </a:t>
            </a:r>
            <a:r>
              <a:rPr lang="en-US" dirty="0"/>
              <a:t>May 2009, in one of her columns in al Masry al-Youm, she told of a conversation with the author </a:t>
            </a:r>
            <a:r>
              <a:rPr lang="en-US" dirty="0" err="1"/>
              <a:t>Yussuf</a:t>
            </a:r>
            <a:r>
              <a:rPr lang="en-US" dirty="0"/>
              <a:t> </a:t>
            </a:r>
            <a:r>
              <a:rPr lang="en-US" dirty="0" err="1"/>
              <a:t>Idriss</a:t>
            </a:r>
            <a:r>
              <a:rPr lang="en-US" dirty="0"/>
              <a:t> (1927-91) . She was wondering how he and other intellectuals with access to the major media often could tell that they had received calls from ministers, even the prime minister and the president, praising their articles and promising to fulfil their demands. </a:t>
            </a:r>
            <a:endParaRPr lang="en-US" dirty="0" smtClean="0"/>
          </a:p>
          <a:p>
            <a:r>
              <a:rPr lang="en-US" dirty="0" smtClean="0"/>
              <a:t>This </a:t>
            </a:r>
            <a:r>
              <a:rPr lang="en-US" dirty="0"/>
              <a:t>never happened to Nawal! Well, dear Nawal, </a:t>
            </a:r>
            <a:r>
              <a:rPr lang="en-US" dirty="0" err="1"/>
              <a:t>Yussuf</a:t>
            </a:r>
            <a:r>
              <a:rPr lang="en-US" dirty="0"/>
              <a:t> </a:t>
            </a:r>
            <a:r>
              <a:rPr lang="en-US" dirty="0" err="1"/>
              <a:t>Idriss</a:t>
            </a:r>
            <a:r>
              <a:rPr lang="en-US" dirty="0"/>
              <a:t> taught, “in our type of society authors must build bridges to the rulers”. </a:t>
            </a:r>
            <a:endParaRPr lang="sv-SE" dirty="0"/>
          </a:p>
          <a:p>
            <a:endParaRPr lang="sv-SE" dirty="0"/>
          </a:p>
        </p:txBody>
      </p:sp>
    </p:spTree>
    <p:extLst>
      <p:ext uri="{BB962C8B-B14F-4D97-AF65-F5344CB8AC3E}">
        <p14:creationId xmlns:p14="http://schemas.microsoft.com/office/powerpoint/2010/main" val="249658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a källbil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121451"/>
            <a:ext cx="4248471" cy="682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0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5. Nawal and the Tahrir revolution</a:t>
            </a:r>
            <a:r>
              <a:rPr lang="sv-SE" dirty="0"/>
              <a:t/>
            </a:r>
            <a:br>
              <a:rPr lang="sv-SE" dirty="0"/>
            </a:br>
            <a:endParaRPr lang="sv-SE" dirty="0"/>
          </a:p>
        </p:txBody>
      </p:sp>
      <p:sp>
        <p:nvSpPr>
          <p:cNvPr id="3" name="Platshållare för innehåll 2"/>
          <p:cNvSpPr>
            <a:spLocks noGrp="1"/>
          </p:cNvSpPr>
          <p:nvPr>
            <p:ph idx="1"/>
          </p:nvPr>
        </p:nvSpPr>
        <p:spPr/>
        <p:txBody>
          <a:bodyPr>
            <a:normAutofit fontScale="70000" lnSpcReduction="20000"/>
          </a:bodyPr>
          <a:lstStyle/>
          <a:p>
            <a:r>
              <a:rPr lang="en-US" dirty="0" smtClean="0"/>
              <a:t>On </a:t>
            </a:r>
            <a:r>
              <a:rPr lang="en-US" dirty="0"/>
              <a:t>the 25th of January 2011 </a:t>
            </a:r>
            <a:r>
              <a:rPr lang="en-US" dirty="0" smtClean="0"/>
              <a:t>Nawal </a:t>
            </a:r>
            <a:r>
              <a:rPr lang="en-US" dirty="0"/>
              <a:t>wrote about the Tunisian revolution, not knowing that the Egyptian one would start the same day. S</a:t>
            </a:r>
            <a:r>
              <a:rPr lang="en-US" dirty="0" smtClean="0"/>
              <a:t>he </a:t>
            </a:r>
            <a:r>
              <a:rPr lang="en-US" dirty="0"/>
              <a:t>asked: “How many times have women participated in popular revolutions, and when the new government has been </a:t>
            </a:r>
            <a:r>
              <a:rPr lang="en-US" dirty="0" err="1"/>
              <a:t>stabilised</a:t>
            </a:r>
            <a:r>
              <a:rPr lang="en-US" dirty="0"/>
              <a:t>, the rights of women have been neglected?”</a:t>
            </a:r>
            <a:endParaRPr lang="sv-SE" dirty="0"/>
          </a:p>
          <a:p>
            <a:r>
              <a:rPr lang="en-US" dirty="0"/>
              <a:t>On the 8th of February 2011 the Egyptian revolution had started, Nawal was present on </a:t>
            </a:r>
            <a:r>
              <a:rPr lang="en-US" dirty="0" err="1"/>
              <a:t>Midan</a:t>
            </a:r>
            <a:r>
              <a:rPr lang="en-US" dirty="0"/>
              <a:t> al-Tahrir. She was convinced that “the Egyptian revolution has started a new social era”. </a:t>
            </a:r>
            <a:endParaRPr lang="sv-SE" dirty="0"/>
          </a:p>
          <a:p>
            <a:r>
              <a:rPr lang="en-US" dirty="0"/>
              <a:t>But the 22nd of March she was worried and asked: “Is it possible to crush popular revolutions?”</a:t>
            </a:r>
            <a:endParaRPr lang="sv-SE" dirty="0"/>
          </a:p>
          <a:p>
            <a:r>
              <a:rPr lang="en-US" dirty="0"/>
              <a:t>On November 15 she claimed that nothing fundamental had been changed in the corrupt “patriarchal capitalist system”.. </a:t>
            </a:r>
            <a:endParaRPr lang="sv-SE" dirty="0"/>
          </a:p>
          <a:p>
            <a:r>
              <a:rPr lang="en-US" dirty="0"/>
              <a:t>On the 13th of March 2012 she claimed that “the present rulers, the military, the civilian politicians, the religious groups, are responsible for having aborted the revolution”. </a:t>
            </a:r>
            <a:endParaRPr lang="sv-SE" dirty="0"/>
          </a:p>
          <a:p>
            <a:endParaRPr lang="sv-SE" dirty="0"/>
          </a:p>
        </p:txBody>
      </p:sp>
    </p:spTree>
    <p:extLst>
      <p:ext uri="{BB962C8B-B14F-4D97-AF65-F5344CB8AC3E}">
        <p14:creationId xmlns:p14="http://schemas.microsoft.com/office/powerpoint/2010/main" val="423524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Nawal and </a:t>
            </a:r>
            <a:r>
              <a:rPr lang="sv-SE" dirty="0" err="1" smtClean="0"/>
              <a:t>her</a:t>
            </a:r>
            <a:r>
              <a:rPr lang="sv-SE" dirty="0" smtClean="0"/>
              <a:t> </a:t>
            </a:r>
            <a:r>
              <a:rPr lang="sv-SE" dirty="0" err="1" smtClean="0"/>
              <a:t>book</a:t>
            </a:r>
            <a:r>
              <a:rPr lang="sv-SE" dirty="0" smtClean="0"/>
              <a:t> </a:t>
            </a:r>
            <a:r>
              <a:rPr lang="sv-SE" dirty="0" err="1" smtClean="0"/>
              <a:t>about</a:t>
            </a:r>
            <a:r>
              <a:rPr lang="sv-SE" dirty="0" smtClean="0"/>
              <a:t> the Arab revolutions</a:t>
            </a:r>
            <a:endParaRPr lang="sv-SE" dirty="0"/>
          </a:p>
        </p:txBody>
      </p:sp>
      <p:pic>
        <p:nvPicPr>
          <p:cNvPr id="3074" name="Picture 2" descr="Visa källbil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15596"/>
            <a:ext cx="61531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6. Nawal – columnist of major newspapers </a:t>
            </a:r>
            <a:r>
              <a:rPr lang="sv-SE" dirty="0"/>
              <a:t/>
            </a:r>
            <a:br>
              <a:rPr lang="sv-SE" dirty="0"/>
            </a:br>
            <a:endParaRPr lang="sv-SE" dirty="0"/>
          </a:p>
        </p:txBody>
      </p:sp>
      <p:sp>
        <p:nvSpPr>
          <p:cNvPr id="4" name="Rektangel 3"/>
          <p:cNvSpPr/>
          <p:nvPr/>
        </p:nvSpPr>
        <p:spPr>
          <a:xfrm>
            <a:off x="1187624" y="2852936"/>
            <a:ext cx="7200800" cy="3046988"/>
          </a:xfrm>
          <a:prstGeom prst="rect">
            <a:avLst/>
          </a:prstGeom>
        </p:spPr>
        <p:txBody>
          <a:bodyPr wrap="square">
            <a:spAutoFit/>
          </a:bodyPr>
          <a:lstStyle/>
          <a:p>
            <a:r>
              <a:rPr lang="en-US" sz="2400" dirty="0" smtClean="0"/>
              <a:t>When </a:t>
            </a:r>
            <a:r>
              <a:rPr lang="en-US" sz="2400" dirty="0"/>
              <a:t>we met in Cairo in December 2010 Nawal considered stopping writing her columns because the editors of al Masry al Youm interfered with her texts. I advised her to go on writing. </a:t>
            </a:r>
            <a:endParaRPr lang="en-US" sz="2400" dirty="0" smtClean="0"/>
          </a:p>
          <a:p>
            <a:endParaRPr lang="en-US" sz="2400" dirty="0" smtClean="0"/>
          </a:p>
          <a:p>
            <a:r>
              <a:rPr lang="en-US" sz="2400" dirty="0" smtClean="0"/>
              <a:t>I </a:t>
            </a:r>
            <a:r>
              <a:rPr lang="en-US" sz="2400" dirty="0"/>
              <a:t>am happy she decided to go on. Today, in 2020, she is still going strong, with regular columns in the major newspapers, al-Masry al-Youm and al-Ahram</a:t>
            </a:r>
            <a:r>
              <a:rPr lang="en-US" dirty="0"/>
              <a:t>.</a:t>
            </a:r>
            <a:endParaRPr lang="sv-SE" dirty="0"/>
          </a:p>
        </p:txBody>
      </p:sp>
    </p:spTree>
    <p:extLst>
      <p:ext uri="{BB962C8B-B14F-4D97-AF65-F5344CB8AC3E}">
        <p14:creationId xmlns:p14="http://schemas.microsoft.com/office/powerpoint/2010/main" val="101543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The </a:t>
            </a:r>
            <a:r>
              <a:rPr lang="sv-SE" dirty="0" err="1" smtClean="0"/>
              <a:t>latest</a:t>
            </a:r>
            <a:r>
              <a:rPr lang="sv-SE" dirty="0" smtClean="0"/>
              <a:t> </a:t>
            </a:r>
            <a:r>
              <a:rPr lang="sv-SE" dirty="0" err="1" smtClean="0"/>
              <a:t>columns</a:t>
            </a:r>
            <a:r>
              <a:rPr lang="sv-SE" dirty="0" smtClean="0"/>
              <a:t> by Nawal: Al Ahram 23/9 2020 on </a:t>
            </a:r>
            <a:r>
              <a:rPr lang="sv-SE" dirty="0" err="1" smtClean="0"/>
              <a:t>male</a:t>
            </a:r>
            <a:r>
              <a:rPr lang="sv-SE" dirty="0" smtClean="0"/>
              <a:t> </a:t>
            </a:r>
            <a:r>
              <a:rPr lang="sv-SE" dirty="0" err="1" smtClean="0"/>
              <a:t>polygamy</a:t>
            </a:r>
            <a:r>
              <a:rPr lang="sv-SE" dirty="0" smtClean="0"/>
              <a:t>, al Masry al Youm 2/11 on sex </a:t>
            </a:r>
            <a:r>
              <a:rPr lang="sv-SE" smtClean="0"/>
              <a:t>and poverty2020 </a:t>
            </a:r>
            <a:endParaRPr lang="sv-SE" dirty="0"/>
          </a:p>
        </p:txBody>
      </p:sp>
      <p:graphicFrame>
        <p:nvGraphicFramePr>
          <p:cNvPr id="5" name="Platshållare för innehåll 4"/>
          <p:cNvGraphicFramePr>
            <a:graphicFrameLocks noGrp="1" noChangeAspect="1"/>
          </p:cNvGraphicFramePr>
          <p:nvPr>
            <p:ph sz="half" idx="1"/>
            <p:extLst>
              <p:ext uri="{D42A27DB-BD31-4B8C-83A1-F6EECF244321}">
                <p14:modId xmlns:p14="http://schemas.microsoft.com/office/powerpoint/2010/main" val="254071267"/>
              </p:ext>
            </p:extLst>
          </p:nvPr>
        </p:nvGraphicFramePr>
        <p:xfrm>
          <a:off x="858838" y="1600200"/>
          <a:ext cx="3235325" cy="4525963"/>
        </p:xfrm>
        <a:graphic>
          <a:graphicData uri="http://schemas.openxmlformats.org/presentationml/2006/ole">
            <mc:AlternateContent xmlns:mc="http://schemas.openxmlformats.org/markup-compatibility/2006">
              <mc:Choice xmlns:v="urn:schemas-microsoft-com:vml" Requires="v">
                <p:oleObj spid="_x0000_s1092" name="Dokument" r:id="rId4" imgW="6347101" imgH="8877027" progId="Word.Document.12">
                  <p:embed/>
                </p:oleObj>
              </mc:Choice>
              <mc:Fallback>
                <p:oleObj name="Dokument" r:id="rId4" imgW="6347101" imgH="8877027" progId="Word.Document.12">
                  <p:embed/>
                  <p:pic>
                    <p:nvPicPr>
                      <p:cNvPr id="0" name=""/>
                      <p:cNvPicPr/>
                      <p:nvPr/>
                    </p:nvPicPr>
                    <p:blipFill>
                      <a:blip r:embed="rId5"/>
                      <a:stretch>
                        <a:fillRect/>
                      </a:stretch>
                    </p:blipFill>
                    <p:spPr>
                      <a:xfrm>
                        <a:off x="858838" y="1600200"/>
                        <a:ext cx="3235325" cy="4525963"/>
                      </a:xfrm>
                      <a:prstGeom prst="rect">
                        <a:avLst/>
                      </a:prstGeom>
                    </p:spPr>
                  </p:pic>
                </p:oleObj>
              </mc:Fallback>
            </mc:AlternateContent>
          </a:graphicData>
        </a:graphic>
      </p:graphicFrame>
      <p:graphicFrame>
        <p:nvGraphicFramePr>
          <p:cNvPr id="6" name="Platshållare för innehåll 5"/>
          <p:cNvGraphicFramePr>
            <a:graphicFrameLocks noGrp="1" noChangeAspect="1"/>
          </p:cNvGraphicFramePr>
          <p:nvPr>
            <p:ph sz="half" idx="2"/>
            <p:extLst>
              <p:ext uri="{D42A27DB-BD31-4B8C-83A1-F6EECF244321}">
                <p14:modId xmlns:p14="http://schemas.microsoft.com/office/powerpoint/2010/main" val="3802807514"/>
              </p:ext>
            </p:extLst>
          </p:nvPr>
        </p:nvGraphicFramePr>
        <p:xfrm>
          <a:off x="4648200" y="3013075"/>
          <a:ext cx="4038600" cy="1700213"/>
        </p:xfrm>
        <a:graphic>
          <a:graphicData uri="http://schemas.openxmlformats.org/presentationml/2006/ole">
            <mc:AlternateContent xmlns:mc="http://schemas.openxmlformats.org/markup-compatibility/2006">
              <mc:Choice xmlns:v="urn:schemas-microsoft-com:vml" Requires="v">
                <p:oleObj spid="_x0000_s1093" name="Dokument" r:id="rId7" imgW="5765684" imgH="2427966" progId="Word.Document.12">
                  <p:embed/>
                </p:oleObj>
              </mc:Choice>
              <mc:Fallback>
                <p:oleObj name="Dokument" r:id="rId7" imgW="5765684" imgH="2427966" progId="Word.Document.12">
                  <p:embed/>
                  <p:pic>
                    <p:nvPicPr>
                      <p:cNvPr id="0" name=""/>
                      <p:cNvPicPr/>
                      <p:nvPr/>
                    </p:nvPicPr>
                    <p:blipFill>
                      <a:blip r:embed="rId8"/>
                      <a:stretch>
                        <a:fillRect/>
                      </a:stretch>
                    </p:blipFill>
                    <p:spPr>
                      <a:xfrm>
                        <a:off x="4648200" y="3013075"/>
                        <a:ext cx="4038600" cy="1700213"/>
                      </a:xfrm>
                      <a:prstGeom prst="rect">
                        <a:avLst/>
                      </a:prstGeom>
                    </p:spPr>
                  </p:pic>
                </p:oleObj>
              </mc:Fallback>
            </mc:AlternateContent>
          </a:graphicData>
        </a:graphic>
      </p:graphicFrame>
    </p:spTree>
    <p:extLst>
      <p:ext uri="{BB962C8B-B14F-4D97-AF65-F5344CB8AC3E}">
        <p14:creationId xmlns:p14="http://schemas.microsoft.com/office/powerpoint/2010/main" val="364662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7. The secular activist – more important than  Mahfouz and </a:t>
            </a:r>
            <a:r>
              <a:rPr lang="en-US" dirty="0" err="1"/>
              <a:t>Zuweil</a:t>
            </a:r>
            <a:r>
              <a:rPr lang="en-US" dirty="0"/>
              <a:t>?</a:t>
            </a:r>
            <a:endParaRPr lang="sv-SE" dirty="0"/>
          </a:p>
        </p:txBody>
      </p:sp>
      <p:sp>
        <p:nvSpPr>
          <p:cNvPr id="3" name="Platshållare för innehåll 2"/>
          <p:cNvSpPr>
            <a:spLocks noGrp="1"/>
          </p:cNvSpPr>
          <p:nvPr>
            <p:ph idx="1"/>
          </p:nvPr>
        </p:nvSpPr>
        <p:spPr/>
        <p:txBody>
          <a:bodyPr>
            <a:normAutofit fontScale="85000" lnSpcReduction="20000"/>
          </a:bodyPr>
          <a:lstStyle/>
          <a:p>
            <a:r>
              <a:rPr lang="en-US" dirty="0" smtClean="0"/>
              <a:t>When Nawal </a:t>
            </a:r>
            <a:r>
              <a:rPr lang="en-US" dirty="0"/>
              <a:t>was the victim of disgraceful insults in a </a:t>
            </a:r>
            <a:r>
              <a:rPr lang="en-US" dirty="0" smtClean="0"/>
              <a:t>TV-show, the </a:t>
            </a:r>
            <a:r>
              <a:rPr lang="en-US" dirty="0"/>
              <a:t>editors of Al-Ahram at first </a:t>
            </a:r>
            <a:r>
              <a:rPr lang="en-US" dirty="0" smtClean="0"/>
              <a:t>refused her column.  </a:t>
            </a:r>
            <a:r>
              <a:rPr lang="en-US" dirty="0"/>
              <a:t>But </a:t>
            </a:r>
            <a:r>
              <a:rPr lang="en-US" dirty="0" smtClean="0"/>
              <a:t>the </a:t>
            </a:r>
            <a:r>
              <a:rPr lang="en-US" dirty="0"/>
              <a:t>editors recovered </a:t>
            </a:r>
            <a:r>
              <a:rPr lang="en-US" dirty="0" smtClean="0"/>
              <a:t>and </a:t>
            </a:r>
            <a:r>
              <a:rPr lang="en-US" dirty="0"/>
              <a:t>published a long </a:t>
            </a:r>
            <a:r>
              <a:rPr lang="en-US" dirty="0" smtClean="0"/>
              <a:t>criticism of </a:t>
            </a:r>
            <a:r>
              <a:rPr lang="en-US" dirty="0"/>
              <a:t>”the many enemies of Nawal el-</a:t>
            </a:r>
            <a:r>
              <a:rPr lang="en-US" dirty="0" err="1"/>
              <a:t>Sadawi</a:t>
            </a:r>
            <a:r>
              <a:rPr lang="en-US" dirty="0"/>
              <a:t>”. </a:t>
            </a:r>
            <a:endParaRPr lang="en-US" dirty="0" smtClean="0"/>
          </a:p>
          <a:p>
            <a:r>
              <a:rPr lang="en-US" dirty="0" smtClean="0"/>
              <a:t>The </a:t>
            </a:r>
            <a:r>
              <a:rPr lang="en-US" dirty="0"/>
              <a:t>author of the article, </a:t>
            </a:r>
            <a:r>
              <a:rPr lang="en-US" dirty="0" err="1"/>
              <a:t>Hazim</a:t>
            </a:r>
            <a:r>
              <a:rPr lang="en-US" dirty="0"/>
              <a:t> </a:t>
            </a:r>
            <a:r>
              <a:rPr lang="en-US" dirty="0" err="1"/>
              <a:t>Rifaat</a:t>
            </a:r>
            <a:r>
              <a:rPr lang="en-US" dirty="0"/>
              <a:t>, claimed that ”Egypt ought to be proud of Nawal el-Saadawi” and suggested that she might be an even greater personality than the two Egyptian winners of Nobel </a:t>
            </a:r>
            <a:r>
              <a:rPr lang="en-US" dirty="0" smtClean="0"/>
              <a:t>Prizes, </a:t>
            </a:r>
            <a:r>
              <a:rPr lang="en-US" dirty="0" err="1"/>
              <a:t>Naguib</a:t>
            </a:r>
            <a:r>
              <a:rPr lang="en-US" dirty="0"/>
              <a:t> Mahfouz (literature 1988) and  Ahmed </a:t>
            </a:r>
            <a:r>
              <a:rPr lang="en-US" dirty="0" err="1"/>
              <a:t>Zuweil</a:t>
            </a:r>
            <a:r>
              <a:rPr lang="en-US" dirty="0"/>
              <a:t> (chemistry 1999), because “she has helped hundreds of thousands of girls to improve their lives”, not least by her long struggle against </a:t>
            </a:r>
            <a:r>
              <a:rPr lang="en-US" i="1" dirty="0" err="1"/>
              <a:t>khitan</a:t>
            </a:r>
            <a:r>
              <a:rPr lang="en-US" i="1" dirty="0"/>
              <a:t> </a:t>
            </a:r>
            <a:r>
              <a:rPr lang="en-US" dirty="0"/>
              <a:t>of girls</a:t>
            </a:r>
            <a:r>
              <a:rPr lang="en-US" dirty="0" smtClean="0"/>
              <a:t>.</a:t>
            </a:r>
            <a:endParaRPr lang="sv-SE" dirty="0"/>
          </a:p>
          <a:p>
            <a:endParaRPr lang="sv-SE" dirty="0"/>
          </a:p>
        </p:txBody>
      </p:sp>
    </p:spTree>
    <p:extLst>
      <p:ext uri="{BB962C8B-B14F-4D97-AF65-F5344CB8AC3E}">
        <p14:creationId xmlns:p14="http://schemas.microsoft.com/office/powerpoint/2010/main" val="240047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Naguib Mahfouz – Nawal’s </a:t>
            </a:r>
            <a:r>
              <a:rPr lang="sv-SE" dirty="0" err="1" smtClean="0"/>
              <a:t>equal</a:t>
            </a:r>
            <a:r>
              <a:rPr lang="sv-SE" dirty="0" smtClean="0"/>
              <a:t>?</a:t>
            </a:r>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53" y="1600200"/>
            <a:ext cx="80580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22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8. Her mothers regret</a:t>
            </a:r>
            <a:r>
              <a:rPr lang="sv-SE" dirty="0"/>
              <a:t/>
            </a:r>
            <a:br>
              <a:rPr lang="sv-SE" dirty="0"/>
            </a:br>
            <a:endParaRPr lang="sv-SE" dirty="0"/>
          </a:p>
        </p:txBody>
      </p:sp>
      <p:sp>
        <p:nvSpPr>
          <p:cNvPr id="3" name="Platshållare för innehåll 2"/>
          <p:cNvSpPr>
            <a:spLocks noGrp="1"/>
          </p:cNvSpPr>
          <p:nvPr>
            <p:ph idx="1"/>
          </p:nvPr>
        </p:nvSpPr>
        <p:spPr/>
        <p:txBody>
          <a:bodyPr>
            <a:normAutofit fontScale="92500"/>
          </a:bodyPr>
          <a:lstStyle/>
          <a:p>
            <a:r>
              <a:rPr lang="en-US" dirty="0"/>
              <a:t>In a column in al-Ahram in the summer of 2020 </a:t>
            </a:r>
            <a:r>
              <a:rPr lang="en-US" dirty="0" smtClean="0"/>
              <a:t>Nawal movingly </a:t>
            </a:r>
            <a:r>
              <a:rPr lang="en-US" dirty="0"/>
              <a:t>recalls how her mother at her deathbed asked Nawal to forgive her for having allowed this </a:t>
            </a:r>
            <a:r>
              <a:rPr lang="en-US" dirty="0" smtClean="0"/>
              <a:t>crime, </a:t>
            </a:r>
            <a:r>
              <a:rPr lang="en-US" dirty="0" err="1" smtClean="0"/>
              <a:t>khitan</a:t>
            </a:r>
            <a:r>
              <a:rPr lang="en-US" dirty="0" smtClean="0"/>
              <a:t>, </a:t>
            </a:r>
            <a:r>
              <a:rPr lang="en-US" dirty="0"/>
              <a:t>against her daughter. </a:t>
            </a:r>
            <a:endParaRPr lang="en-US" dirty="0" smtClean="0"/>
          </a:p>
          <a:p>
            <a:r>
              <a:rPr lang="en-US" dirty="0" smtClean="0"/>
              <a:t>Nawal comments: “How </a:t>
            </a:r>
            <a:r>
              <a:rPr lang="en-US" dirty="0"/>
              <a:t>can this type of violence against the natural human body be supported by people who claim that their God has created humans into perfect copies of himself</a:t>
            </a:r>
            <a:r>
              <a:rPr lang="en-US" dirty="0" smtClean="0"/>
              <a:t>?”</a:t>
            </a:r>
            <a:endParaRPr lang="sv-SE" dirty="0"/>
          </a:p>
          <a:p>
            <a:pPr marL="0" indent="0">
              <a:buNone/>
            </a:pPr>
            <a:r>
              <a:rPr lang="en-US" dirty="0"/>
              <a:t> </a:t>
            </a:r>
            <a:endParaRPr lang="sv-SE" dirty="0"/>
          </a:p>
          <a:p>
            <a:endParaRPr lang="sv-SE" dirty="0"/>
          </a:p>
        </p:txBody>
      </p:sp>
    </p:spTree>
    <p:extLst>
      <p:ext uri="{BB962C8B-B14F-4D97-AF65-F5344CB8AC3E}">
        <p14:creationId xmlns:p14="http://schemas.microsoft.com/office/powerpoint/2010/main" val="395538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t>Circumcision</a:t>
            </a:r>
            <a:r>
              <a:rPr lang="sv-SE" dirty="0" smtClean="0"/>
              <a:t> </a:t>
            </a:r>
            <a:r>
              <a:rPr lang="sv-SE" dirty="0" err="1" smtClean="0"/>
              <a:t>does</a:t>
            </a:r>
            <a:r>
              <a:rPr lang="sv-SE" dirty="0" smtClean="0"/>
              <a:t> not come from religion</a:t>
            </a:r>
            <a:endParaRPr lang="sv-SE"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25" y="939800"/>
            <a:ext cx="57467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34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p:pic>
      <p:sp>
        <p:nvSpPr>
          <p:cNvPr id="4" name="Platshållare för text 3"/>
          <p:cNvSpPr>
            <a:spLocks noGrp="1"/>
          </p:cNvSpPr>
          <p:nvPr>
            <p:ph type="body" sz="half" idx="2"/>
          </p:nvPr>
        </p:nvSpPr>
        <p:spPr/>
        <p:txBody>
          <a:bodyPr>
            <a:noAutofit/>
          </a:bodyPr>
          <a:lstStyle/>
          <a:p>
            <a:r>
              <a:rPr lang="sv-SE" sz="2800" dirty="0" smtClean="0"/>
              <a:t>Per Gahrton </a:t>
            </a:r>
            <a:r>
              <a:rPr lang="sv-SE" sz="2800" dirty="0" err="1" smtClean="0"/>
              <a:t>with</a:t>
            </a:r>
            <a:r>
              <a:rPr lang="sv-SE" sz="2800" dirty="0" smtClean="0"/>
              <a:t> </a:t>
            </a:r>
            <a:r>
              <a:rPr lang="sv-SE" sz="2800" dirty="0" err="1" smtClean="0"/>
              <a:t>wife</a:t>
            </a:r>
            <a:r>
              <a:rPr lang="sv-SE" sz="2800" dirty="0" smtClean="0"/>
              <a:t> </a:t>
            </a:r>
            <a:r>
              <a:rPr lang="sv-SE" sz="2800" dirty="0" err="1" smtClean="0"/>
              <a:t>Prof</a:t>
            </a:r>
            <a:r>
              <a:rPr lang="sv-SE" sz="2800" dirty="0" smtClean="0"/>
              <a:t> Drude </a:t>
            </a:r>
            <a:r>
              <a:rPr lang="sv-SE" sz="2800" dirty="0" err="1" smtClean="0"/>
              <a:t>Dahlerup</a:t>
            </a:r>
            <a:r>
              <a:rPr lang="sv-SE" sz="2800" dirty="0" smtClean="0"/>
              <a:t> and Nawal el Saadawi</a:t>
            </a:r>
            <a:endParaRPr lang="sv-SE" sz="2800" dirty="0"/>
          </a:p>
        </p:txBody>
      </p:sp>
    </p:spTree>
    <p:extLst>
      <p:ext uri="{BB962C8B-B14F-4D97-AF65-F5344CB8AC3E}">
        <p14:creationId xmlns:p14="http://schemas.microsoft.com/office/powerpoint/2010/main" val="67076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9. Woman at point zero</a:t>
            </a:r>
            <a:r>
              <a:rPr lang="sv-SE" dirty="0"/>
              <a:t/>
            </a:r>
            <a:br>
              <a:rPr lang="sv-SE" dirty="0"/>
            </a:br>
            <a:endParaRPr lang="sv-SE" dirty="0"/>
          </a:p>
        </p:txBody>
      </p:sp>
      <p:sp>
        <p:nvSpPr>
          <p:cNvPr id="3" name="Platshållare för innehåll 2"/>
          <p:cNvSpPr>
            <a:spLocks noGrp="1"/>
          </p:cNvSpPr>
          <p:nvPr>
            <p:ph idx="1"/>
          </p:nvPr>
        </p:nvSpPr>
        <p:spPr/>
        <p:txBody>
          <a:bodyPr>
            <a:normAutofit fontScale="70000" lnSpcReduction="20000"/>
          </a:bodyPr>
          <a:lstStyle/>
          <a:p>
            <a:r>
              <a:rPr lang="en-US" dirty="0"/>
              <a:t>One of the first novels by Nawal is also one of the most fiercely feminist, about an imprisoned prostitute, </a:t>
            </a:r>
            <a:r>
              <a:rPr lang="en-US" dirty="0" err="1"/>
              <a:t>Firdaus</a:t>
            </a:r>
            <a:r>
              <a:rPr lang="en-US" dirty="0"/>
              <a:t>, who is awaiting execution for murder. </a:t>
            </a:r>
            <a:endParaRPr lang="en-US" dirty="0" smtClean="0"/>
          </a:p>
          <a:p>
            <a:r>
              <a:rPr lang="en-US" dirty="0" err="1" smtClean="0"/>
              <a:t>Firdaus</a:t>
            </a:r>
            <a:r>
              <a:rPr lang="en-US" dirty="0" smtClean="0"/>
              <a:t> </a:t>
            </a:r>
            <a:r>
              <a:rPr lang="en-US" dirty="0"/>
              <a:t>accepts to see Nawal and tells her the sad story of her life, from the poverty in the village, studies in Cairo, marriage with a violent </a:t>
            </a:r>
            <a:r>
              <a:rPr lang="en-US" dirty="0" err="1"/>
              <a:t>maltreater</a:t>
            </a:r>
            <a:r>
              <a:rPr lang="en-US" dirty="0"/>
              <a:t>, flight into luxury prostitution. </a:t>
            </a:r>
            <a:endParaRPr lang="en-US" dirty="0" smtClean="0"/>
          </a:p>
          <a:p>
            <a:r>
              <a:rPr lang="en-US" dirty="0" err="1" smtClean="0"/>
              <a:t>Firdaus</a:t>
            </a:r>
            <a:r>
              <a:rPr lang="en-US" dirty="0" smtClean="0"/>
              <a:t> </a:t>
            </a:r>
            <a:r>
              <a:rPr lang="en-US" dirty="0"/>
              <a:t>says: "All the men I did get to know, every single man of them, has filled me with but one desire: to lift my hand and bring it smashing down on his face. But because I am a woman I have never had the courage to lift my hand." </a:t>
            </a:r>
            <a:endParaRPr lang="en-US" dirty="0" smtClean="0"/>
          </a:p>
          <a:p>
            <a:r>
              <a:rPr lang="en-US" dirty="0" smtClean="0"/>
              <a:t>Finally </a:t>
            </a:r>
            <a:r>
              <a:rPr lang="en-US" dirty="0"/>
              <a:t>she </a:t>
            </a:r>
            <a:r>
              <a:rPr lang="en-US" dirty="0" err="1"/>
              <a:t>mobilises</a:t>
            </a:r>
            <a:r>
              <a:rPr lang="en-US" dirty="0"/>
              <a:t> her powers and kills a man who demands to become her pimp. </a:t>
            </a:r>
            <a:endParaRPr lang="en-US" dirty="0" smtClean="0"/>
          </a:p>
          <a:p>
            <a:r>
              <a:rPr lang="en-US" dirty="0" smtClean="0"/>
              <a:t>When </a:t>
            </a:r>
            <a:r>
              <a:rPr lang="en-US" dirty="0"/>
              <a:t>Nawal travels back to her apartment she thinks: ”</a:t>
            </a:r>
            <a:r>
              <a:rPr lang="en-US" dirty="0" err="1"/>
              <a:t>Firdaus</a:t>
            </a:r>
            <a:r>
              <a:rPr lang="en-US" dirty="0"/>
              <a:t> has been braver than I have been”.</a:t>
            </a:r>
            <a:endParaRPr lang="sv-SE" dirty="0"/>
          </a:p>
          <a:p>
            <a:pPr marL="0" indent="0">
              <a:buNone/>
            </a:pPr>
            <a:endParaRPr lang="sv-SE" dirty="0"/>
          </a:p>
        </p:txBody>
      </p:sp>
    </p:spTree>
    <p:extLst>
      <p:ext uri="{BB962C8B-B14F-4D97-AF65-F5344CB8AC3E}">
        <p14:creationId xmlns:p14="http://schemas.microsoft.com/office/powerpoint/2010/main" val="285057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en/1/13/Woman_at_point_zero_1st_eng_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966366"/>
            <a:ext cx="3334323" cy="534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23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10. Ridiculing religious men</a:t>
            </a:r>
            <a:r>
              <a:rPr lang="sv-SE" dirty="0"/>
              <a:t/>
            </a:r>
            <a:br>
              <a:rPr lang="sv-SE" dirty="0"/>
            </a:b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dirty="0"/>
              <a:t> </a:t>
            </a:r>
            <a:endParaRPr lang="sv-SE" dirty="0"/>
          </a:p>
          <a:p>
            <a:r>
              <a:rPr lang="en-US" dirty="0"/>
              <a:t>Nawal’s novels and short stories and plays often ridicule religious men. One example is </a:t>
            </a:r>
            <a:r>
              <a:rPr lang="en-US" i="1" dirty="0" err="1"/>
              <a:t>Mawt</a:t>
            </a:r>
            <a:r>
              <a:rPr lang="en-US" i="1" dirty="0"/>
              <a:t> al-</a:t>
            </a:r>
            <a:r>
              <a:rPr lang="en-US" i="1" dirty="0" err="1"/>
              <a:t>Rajul</a:t>
            </a:r>
            <a:r>
              <a:rPr lang="en-US" i="1" dirty="0"/>
              <a:t> al-Wahid ala al-</a:t>
            </a:r>
            <a:r>
              <a:rPr lang="en-US" i="1" dirty="0" err="1"/>
              <a:t>Ard</a:t>
            </a:r>
            <a:r>
              <a:rPr lang="en-US" i="1" dirty="0"/>
              <a:t> </a:t>
            </a:r>
            <a:r>
              <a:rPr lang="en-US" dirty="0"/>
              <a:t>(1974), which means </a:t>
            </a:r>
            <a:r>
              <a:rPr lang="en-US" i="1" dirty="0"/>
              <a:t>The Death of the Only Man in the World</a:t>
            </a:r>
            <a:r>
              <a:rPr lang="en-US" dirty="0"/>
              <a:t>. </a:t>
            </a:r>
            <a:endParaRPr lang="sv-SE" dirty="0"/>
          </a:p>
          <a:p>
            <a:r>
              <a:rPr lang="en-US" dirty="0"/>
              <a:t>Another example is </a:t>
            </a:r>
            <a:r>
              <a:rPr lang="en-US" i="1" dirty="0"/>
              <a:t>The Fall of the Imam</a:t>
            </a:r>
            <a:r>
              <a:rPr lang="en-US" dirty="0"/>
              <a:t>, which tells the story of </a:t>
            </a:r>
            <a:r>
              <a:rPr lang="en-US" dirty="0" err="1"/>
              <a:t>Bint</a:t>
            </a:r>
            <a:r>
              <a:rPr lang="en-US" dirty="0"/>
              <a:t> Allah (daughter of God), a beautiful illegitimate girl, whose father is the Imam. </a:t>
            </a:r>
            <a:endParaRPr lang="en-US" dirty="0" smtClean="0"/>
          </a:p>
          <a:p>
            <a:r>
              <a:rPr lang="en-US" dirty="0" smtClean="0"/>
              <a:t>Nawal </a:t>
            </a:r>
            <a:r>
              <a:rPr lang="en-US" dirty="0"/>
              <a:t>sometimes has an approach similar to that of the Danish author Hans Christian Andersen, with his famous tale about “the Emperor’s new clothes” – clothes that don’t exist and in fact leaves the poor guy naked, a fact that however is denied by everybody until a child shouts the obvious truth: “But he wears nothing at all!” </a:t>
            </a:r>
            <a:endParaRPr lang="en-US" dirty="0" smtClean="0"/>
          </a:p>
          <a:p>
            <a:r>
              <a:rPr lang="en-US" dirty="0" smtClean="0"/>
              <a:t>Nawal </a:t>
            </a:r>
            <a:r>
              <a:rPr lang="en-US" dirty="0"/>
              <a:t>is the truth-revealing “child”, seeing what others refuse to see although they actually see it. She dismantles the hypocrisy and stupidity of the patriarchal, religious men in power </a:t>
            </a:r>
            <a:r>
              <a:rPr lang="en-US" dirty="0" smtClean="0"/>
              <a:t>.</a:t>
            </a:r>
            <a:endParaRPr lang="sv-SE" dirty="0"/>
          </a:p>
        </p:txBody>
      </p:sp>
    </p:spTree>
    <p:extLst>
      <p:ext uri="{BB962C8B-B14F-4D97-AF65-F5344CB8AC3E}">
        <p14:creationId xmlns:p14="http://schemas.microsoft.com/office/powerpoint/2010/main" val="82798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11.God resigns at the Summit Meeting</a:t>
            </a:r>
            <a:r>
              <a:rPr lang="sv-SE" dirty="0"/>
              <a:t/>
            </a:r>
            <a:br>
              <a:rPr lang="sv-SE" dirty="0"/>
            </a:br>
            <a:endParaRPr lang="sv-SE" dirty="0"/>
          </a:p>
        </p:txBody>
      </p:sp>
      <p:sp>
        <p:nvSpPr>
          <p:cNvPr id="3" name="Platshållare för innehåll 2"/>
          <p:cNvSpPr>
            <a:spLocks noGrp="1"/>
          </p:cNvSpPr>
          <p:nvPr>
            <p:ph idx="1"/>
          </p:nvPr>
        </p:nvSpPr>
        <p:spPr/>
        <p:txBody>
          <a:bodyPr>
            <a:normAutofit fontScale="70000" lnSpcReduction="20000"/>
          </a:bodyPr>
          <a:lstStyle/>
          <a:p>
            <a:r>
              <a:rPr lang="en-US" dirty="0"/>
              <a:t>Nawal’s play </a:t>
            </a:r>
            <a:r>
              <a:rPr lang="en-US" i="1" dirty="0"/>
              <a:t>God Resigns at the Summit Meeting</a:t>
            </a:r>
            <a:r>
              <a:rPr lang="en-US" dirty="0"/>
              <a:t> (1996) created uproar in the Islamic </a:t>
            </a:r>
            <a:r>
              <a:rPr lang="en-US" dirty="0" smtClean="0"/>
              <a:t>hierarchy. </a:t>
            </a:r>
            <a:r>
              <a:rPr lang="en-US" dirty="0"/>
              <a:t>Al-</a:t>
            </a:r>
            <a:r>
              <a:rPr lang="en-US" dirty="0" err="1"/>
              <a:t>Azhar</a:t>
            </a:r>
            <a:r>
              <a:rPr lang="en-US" dirty="0"/>
              <a:t> leveled apostasy charges. </a:t>
            </a:r>
            <a:endParaRPr lang="sv-SE" dirty="0"/>
          </a:p>
          <a:p>
            <a:r>
              <a:rPr lang="en-US" dirty="0"/>
              <a:t>The main characters of the play are Abraham, Moses, Jesus, Mohammed, </a:t>
            </a:r>
            <a:r>
              <a:rPr lang="en-US" dirty="0" err="1"/>
              <a:t>Radwan</a:t>
            </a:r>
            <a:r>
              <a:rPr lang="en-US" dirty="0"/>
              <a:t> (keeper of the gates of paradise), Isis, Eve, Virgin Mary, </a:t>
            </a:r>
            <a:r>
              <a:rPr lang="en-US" dirty="0" err="1"/>
              <a:t>Bint</a:t>
            </a:r>
            <a:r>
              <a:rPr lang="en-US" dirty="0"/>
              <a:t> Allah (20 years old), Satan, and God/Allah. </a:t>
            </a:r>
            <a:endParaRPr lang="en-US" dirty="0" smtClean="0"/>
          </a:p>
          <a:p>
            <a:r>
              <a:rPr lang="en-US" dirty="0" smtClean="0"/>
              <a:t>The </a:t>
            </a:r>
            <a:r>
              <a:rPr lang="en-US" dirty="0"/>
              <a:t>prophets are questioning the decisions by God - on Palestine, on mass killings </a:t>
            </a:r>
            <a:r>
              <a:rPr lang="en-US" dirty="0" smtClean="0"/>
              <a:t>etc. </a:t>
            </a:r>
          </a:p>
          <a:p>
            <a:r>
              <a:rPr lang="en-US" dirty="0" smtClean="0"/>
              <a:t>The </a:t>
            </a:r>
            <a:r>
              <a:rPr lang="en-US" dirty="0"/>
              <a:t>women are even more critical: Why should Abraham kill his son, why should men have their foreskin cut off, </a:t>
            </a:r>
            <a:r>
              <a:rPr lang="en-US" dirty="0" err="1"/>
              <a:t>etc</a:t>
            </a:r>
            <a:r>
              <a:rPr lang="en-US" dirty="0"/>
              <a:t>? </a:t>
            </a:r>
            <a:endParaRPr lang="en-US" dirty="0" smtClean="0"/>
          </a:p>
          <a:p>
            <a:r>
              <a:rPr lang="en-US" dirty="0" smtClean="0"/>
              <a:t>The </a:t>
            </a:r>
            <a:r>
              <a:rPr lang="en-US" dirty="0"/>
              <a:t>Most High God is losing his </a:t>
            </a:r>
            <a:r>
              <a:rPr lang="en-US" dirty="0" smtClean="0"/>
              <a:t>beliefs and says </a:t>
            </a:r>
            <a:r>
              <a:rPr lang="en-US" dirty="0"/>
              <a:t>that it is time for the world “to continue progressing without a God and without a Satan also”, because this has created separation between body and spirit and between men and women. </a:t>
            </a:r>
            <a:endParaRPr lang="en-US" dirty="0" smtClean="0"/>
          </a:p>
          <a:p>
            <a:r>
              <a:rPr lang="en-US" dirty="0" smtClean="0"/>
              <a:t>So </a:t>
            </a:r>
            <a:r>
              <a:rPr lang="en-US" dirty="0"/>
              <a:t>first Satan resigns and then God</a:t>
            </a:r>
            <a:r>
              <a:rPr lang="en-US" dirty="0" smtClean="0"/>
              <a:t>.</a:t>
            </a:r>
            <a:endParaRPr lang="sv-SE" dirty="0"/>
          </a:p>
        </p:txBody>
      </p:sp>
    </p:spTree>
    <p:extLst>
      <p:ext uri="{BB962C8B-B14F-4D97-AF65-F5344CB8AC3E}">
        <p14:creationId xmlns:p14="http://schemas.microsoft.com/office/powerpoint/2010/main" val="155912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God </a:t>
            </a:r>
            <a:r>
              <a:rPr lang="sv-SE" dirty="0" err="1" smtClean="0"/>
              <a:t>resigns</a:t>
            </a:r>
            <a:r>
              <a:rPr lang="sv-SE" dirty="0" smtClean="0"/>
              <a:t> at the Summit meeting</a:t>
            </a:r>
            <a:endParaRPr lang="sv-SE" dirty="0"/>
          </a:p>
        </p:txBody>
      </p:sp>
      <p:pic>
        <p:nvPicPr>
          <p:cNvPr id="4098" name="Picture 2" descr="https://1.bp.blogspot.com/-NUlsumnwG50/Wt-MooMCGmI/AAAAAAAACgY/g-P0RTlwBgs5UUn691_QkmchksiNM2waACLcBGAs/s3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44824"/>
            <a:ext cx="21621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2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12 Twelve women in a cell</a:t>
            </a:r>
            <a:r>
              <a:rPr lang="sv-SE" dirty="0"/>
              <a:t/>
            </a:r>
            <a:br>
              <a:rPr lang="sv-SE" dirty="0"/>
            </a:br>
            <a:endParaRPr lang="sv-SE" dirty="0"/>
          </a:p>
        </p:txBody>
      </p:sp>
      <p:sp>
        <p:nvSpPr>
          <p:cNvPr id="3" name="Platshållare för innehåll 2"/>
          <p:cNvSpPr>
            <a:spLocks noGrp="1"/>
          </p:cNvSpPr>
          <p:nvPr>
            <p:ph idx="1"/>
          </p:nvPr>
        </p:nvSpPr>
        <p:spPr/>
        <p:txBody>
          <a:bodyPr>
            <a:normAutofit fontScale="92500"/>
          </a:bodyPr>
          <a:lstStyle/>
          <a:p>
            <a:r>
              <a:rPr lang="en-US" dirty="0"/>
              <a:t>In the play </a:t>
            </a:r>
            <a:r>
              <a:rPr lang="en-US" i="1" dirty="0"/>
              <a:t>Twelve women in a cell</a:t>
            </a:r>
            <a:r>
              <a:rPr lang="en-US" dirty="0"/>
              <a:t>, twelve women, representing all ages, professions, religions, geographical areas etc. of Egypt, have been put into a common cell for unclear political reasons. </a:t>
            </a:r>
            <a:endParaRPr lang="en-US" dirty="0" smtClean="0"/>
          </a:p>
          <a:p>
            <a:r>
              <a:rPr lang="en-US" dirty="0" smtClean="0"/>
              <a:t>Nawal </a:t>
            </a:r>
            <a:r>
              <a:rPr lang="en-US" dirty="0"/>
              <a:t>manages to describe the very complicated, multi-cultural and contradictory composition of a country which many Westerners look upon as a unidimensional Moslem state. </a:t>
            </a:r>
            <a:endParaRPr lang="sv-SE" dirty="0"/>
          </a:p>
          <a:p>
            <a:endParaRPr lang="sv-SE" dirty="0"/>
          </a:p>
        </p:txBody>
      </p:sp>
    </p:spTree>
    <p:extLst>
      <p:ext uri="{BB962C8B-B14F-4D97-AF65-F5344CB8AC3E}">
        <p14:creationId xmlns:p14="http://schemas.microsoft.com/office/powerpoint/2010/main" val="108022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13.Nawal and the </a:t>
            </a:r>
            <a:r>
              <a:rPr lang="en-US" dirty="0" err="1"/>
              <a:t>Tamarrud</a:t>
            </a:r>
            <a:r>
              <a:rPr lang="en-US" dirty="0"/>
              <a:t> regime change June 2013</a:t>
            </a:r>
            <a:r>
              <a:rPr lang="sv-SE" dirty="0"/>
              <a:t/>
            </a:r>
            <a:br>
              <a:rPr lang="sv-SE" dirty="0"/>
            </a:br>
            <a:endParaRPr lang="sv-SE" dirty="0"/>
          </a:p>
        </p:txBody>
      </p:sp>
      <p:sp>
        <p:nvSpPr>
          <p:cNvPr id="3" name="Platshållare för innehåll 2"/>
          <p:cNvSpPr>
            <a:spLocks noGrp="1"/>
          </p:cNvSpPr>
          <p:nvPr>
            <p:ph idx="1"/>
          </p:nvPr>
        </p:nvSpPr>
        <p:spPr/>
        <p:txBody>
          <a:bodyPr>
            <a:normAutofit fontScale="85000" lnSpcReduction="10000"/>
          </a:bodyPr>
          <a:lstStyle/>
          <a:p>
            <a:r>
              <a:rPr lang="en-US" dirty="0"/>
              <a:t>S</a:t>
            </a:r>
            <a:r>
              <a:rPr lang="en-US" dirty="0" smtClean="0"/>
              <a:t>ome </a:t>
            </a:r>
            <a:r>
              <a:rPr lang="en-US" dirty="0"/>
              <a:t>days after the dramatic ousting of president Mursi and the regime of the Muslim Brotherhood, on June 30, 2013, </a:t>
            </a:r>
            <a:r>
              <a:rPr lang="en-US" dirty="0" smtClean="0"/>
              <a:t>Nawal wrote</a:t>
            </a:r>
            <a:r>
              <a:rPr lang="en-US" dirty="0"/>
              <a:t>:</a:t>
            </a:r>
            <a:endParaRPr lang="sv-SE" dirty="0"/>
          </a:p>
          <a:p>
            <a:r>
              <a:rPr lang="en-US" dirty="0"/>
              <a:t>“Thirty-four million youth, men, and women went out into the streets and squares. </a:t>
            </a:r>
            <a:r>
              <a:rPr lang="en-US" dirty="0" smtClean="0"/>
              <a:t>…</a:t>
            </a:r>
            <a:r>
              <a:rPr lang="en-US" dirty="0"/>
              <a:t>They wanted to expel all who would use religion for economic and political gain and to oust Morsi”.</a:t>
            </a:r>
            <a:endParaRPr lang="sv-SE" dirty="0"/>
          </a:p>
          <a:p>
            <a:r>
              <a:rPr lang="en-US" dirty="0"/>
              <a:t>To Nawal Islamism has always been the greater evil, an opinion which made her side with </a:t>
            </a:r>
            <a:r>
              <a:rPr lang="en-US" dirty="0" smtClean="0"/>
              <a:t> </a:t>
            </a:r>
            <a:r>
              <a:rPr lang="en-US" dirty="0" err="1"/>
              <a:t>Tamarrud</a:t>
            </a:r>
            <a:r>
              <a:rPr lang="en-US" dirty="0"/>
              <a:t> (</a:t>
            </a:r>
            <a:r>
              <a:rPr lang="en-US" dirty="0" smtClean="0"/>
              <a:t>Revolt) against </a:t>
            </a:r>
            <a:r>
              <a:rPr lang="en-US" dirty="0"/>
              <a:t>the Islamist regime and support the military intervention to topple Mursi in the summer of 2013. </a:t>
            </a:r>
            <a:endParaRPr lang="sv-SE" dirty="0"/>
          </a:p>
        </p:txBody>
      </p:sp>
    </p:spTree>
    <p:extLst>
      <p:ext uri="{BB962C8B-B14F-4D97-AF65-F5344CB8AC3E}">
        <p14:creationId xmlns:p14="http://schemas.microsoft.com/office/powerpoint/2010/main" val="955768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14. Most Egyptian intellectuals opposed the Moslem Brotherhood.</a:t>
            </a:r>
            <a:r>
              <a:rPr lang="sv-SE" dirty="0"/>
              <a:t/>
            </a:r>
            <a:br>
              <a:rPr lang="sv-SE" dirty="0"/>
            </a:br>
            <a:endParaRPr lang="sv-SE" dirty="0"/>
          </a:p>
        </p:txBody>
      </p:sp>
      <p:sp>
        <p:nvSpPr>
          <p:cNvPr id="3" name="Platshållare för innehåll 2"/>
          <p:cNvSpPr>
            <a:spLocks noGrp="1"/>
          </p:cNvSpPr>
          <p:nvPr>
            <p:ph idx="1"/>
          </p:nvPr>
        </p:nvSpPr>
        <p:spPr/>
        <p:txBody>
          <a:bodyPr>
            <a:normAutofit fontScale="62500" lnSpcReduction="20000"/>
          </a:bodyPr>
          <a:lstStyle/>
          <a:p>
            <a:r>
              <a:rPr lang="en-US" dirty="0"/>
              <a:t>A</a:t>
            </a:r>
            <a:r>
              <a:rPr lang="en-US" dirty="0" smtClean="0"/>
              <a:t>fter </a:t>
            </a:r>
            <a:r>
              <a:rPr lang="en-US" dirty="0"/>
              <a:t>the regime change I was approached by </a:t>
            </a:r>
            <a:r>
              <a:rPr lang="en-US" dirty="0" smtClean="0"/>
              <a:t>my </a:t>
            </a:r>
            <a:r>
              <a:rPr lang="en-US" dirty="0"/>
              <a:t>old Egyptian </a:t>
            </a:r>
            <a:r>
              <a:rPr lang="en-US" dirty="0" smtClean="0"/>
              <a:t>friends </a:t>
            </a:r>
            <a:r>
              <a:rPr lang="en-US" b="1" dirty="0" smtClean="0"/>
              <a:t>Iqbal </a:t>
            </a:r>
            <a:r>
              <a:rPr lang="en-US" b="1" dirty="0"/>
              <a:t>Baraka</a:t>
            </a:r>
            <a:r>
              <a:rPr lang="en-US" dirty="0"/>
              <a:t>, chair of Egyptian </a:t>
            </a:r>
            <a:r>
              <a:rPr lang="en-US" dirty="0" smtClean="0"/>
              <a:t>PEN and </a:t>
            </a:r>
            <a:r>
              <a:rPr lang="en-US" dirty="0"/>
              <a:t>author of pamphlets against veils, with demands to sign a petition supporting general al-</a:t>
            </a:r>
            <a:r>
              <a:rPr lang="en-US" dirty="0" err="1"/>
              <a:t>Sisi</a:t>
            </a:r>
            <a:r>
              <a:rPr lang="en-US" dirty="0"/>
              <a:t>. </a:t>
            </a:r>
            <a:endParaRPr lang="en-US" dirty="0" smtClean="0"/>
          </a:p>
          <a:p>
            <a:r>
              <a:rPr lang="en-US" b="1" dirty="0" smtClean="0"/>
              <a:t>Alaa </a:t>
            </a:r>
            <a:r>
              <a:rPr lang="en-US" b="1" dirty="0"/>
              <a:t>al-Aswany</a:t>
            </a:r>
            <a:r>
              <a:rPr lang="en-US" dirty="0"/>
              <a:t>, author of the globally famous </a:t>
            </a:r>
            <a:r>
              <a:rPr lang="en-US" i="1" dirty="0"/>
              <a:t>The house of </a:t>
            </a:r>
            <a:r>
              <a:rPr lang="en-US" i="1" dirty="0" smtClean="0"/>
              <a:t>Yacoubian </a:t>
            </a:r>
            <a:r>
              <a:rPr lang="en-US" dirty="0" smtClean="0"/>
              <a:t>maintained </a:t>
            </a:r>
            <a:r>
              <a:rPr lang="en-US" dirty="0"/>
              <a:t>that the massacre of Islamists was unavoidable and </a:t>
            </a:r>
            <a:r>
              <a:rPr lang="en-US" dirty="0" smtClean="0"/>
              <a:t>stated </a:t>
            </a:r>
            <a:r>
              <a:rPr lang="en-US" dirty="0"/>
              <a:t>that </a:t>
            </a:r>
            <a:r>
              <a:rPr lang="en-US" dirty="0" smtClean="0"/>
              <a:t>Egypt </a:t>
            </a:r>
            <a:r>
              <a:rPr lang="en-US" dirty="0"/>
              <a:t>was heading for democracy. </a:t>
            </a:r>
            <a:endParaRPr lang="en-US" dirty="0" smtClean="0"/>
          </a:p>
          <a:p>
            <a:r>
              <a:rPr lang="en-US" dirty="0" smtClean="0"/>
              <a:t>The </a:t>
            </a:r>
            <a:r>
              <a:rPr lang="en-US" dirty="0"/>
              <a:t>president of the Egyptian authors union, </a:t>
            </a:r>
            <a:r>
              <a:rPr lang="en-US" b="1" dirty="0"/>
              <a:t>Mohammed </a:t>
            </a:r>
            <a:r>
              <a:rPr lang="en-US" b="1" dirty="0" err="1"/>
              <a:t>Salmawy</a:t>
            </a:r>
            <a:r>
              <a:rPr lang="en-US" dirty="0"/>
              <a:t>, accused the West of being more concerned about </a:t>
            </a:r>
            <a:r>
              <a:rPr lang="en-US" dirty="0" smtClean="0"/>
              <a:t>“terrorists</a:t>
            </a:r>
            <a:r>
              <a:rPr lang="en-US" dirty="0"/>
              <a:t>” than about the Copts. </a:t>
            </a:r>
            <a:endParaRPr lang="en-US" dirty="0" smtClean="0"/>
          </a:p>
          <a:p>
            <a:r>
              <a:rPr lang="en-US" b="1" dirty="0" err="1" smtClean="0"/>
              <a:t>Hoda</a:t>
            </a:r>
            <a:r>
              <a:rPr lang="en-US" b="1" dirty="0" smtClean="0"/>
              <a:t> </a:t>
            </a:r>
            <a:r>
              <a:rPr lang="en-US" b="1" dirty="0"/>
              <a:t>Abdel Nasser</a:t>
            </a:r>
            <a:r>
              <a:rPr lang="en-US" dirty="0"/>
              <a:t>, the eldest daughter of president Gamal Abdel Nasser, supported general al-</a:t>
            </a:r>
            <a:r>
              <a:rPr lang="en-US" dirty="0" err="1"/>
              <a:t>Sisi</a:t>
            </a:r>
            <a:r>
              <a:rPr lang="en-US" dirty="0"/>
              <a:t>, comparing him with Charles de Gaulle. </a:t>
            </a:r>
            <a:endParaRPr lang="en-US" dirty="0" smtClean="0"/>
          </a:p>
          <a:p>
            <a:r>
              <a:rPr lang="en-US" dirty="0" smtClean="0"/>
              <a:t>When </a:t>
            </a:r>
            <a:r>
              <a:rPr lang="en-US" dirty="0"/>
              <a:t>Nawal was forced to choose between two evils – religious or military authoritarianism – </a:t>
            </a:r>
            <a:r>
              <a:rPr lang="en-US" dirty="0" smtClean="0"/>
              <a:t>she, </a:t>
            </a:r>
            <a:r>
              <a:rPr lang="en-US" dirty="0"/>
              <a:t>like most of the secular Egypt, preferred to risk a </a:t>
            </a:r>
            <a:r>
              <a:rPr lang="en-US" dirty="0" smtClean="0"/>
              <a:t>military </a:t>
            </a:r>
            <a:r>
              <a:rPr lang="en-US" dirty="0"/>
              <a:t>regime, which after all, she was used to since 1952. </a:t>
            </a:r>
            <a:endParaRPr lang="sv-SE" dirty="0"/>
          </a:p>
          <a:p>
            <a:endParaRPr lang="sv-SE" dirty="0"/>
          </a:p>
        </p:txBody>
      </p:sp>
    </p:spTree>
    <p:extLst>
      <p:ext uri="{BB962C8B-B14F-4D97-AF65-F5344CB8AC3E}">
        <p14:creationId xmlns:p14="http://schemas.microsoft.com/office/powerpoint/2010/main" val="374988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Alaa al Aswany</a:t>
            </a:r>
            <a:endParaRPr lang="sv-S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2996952"/>
            <a:ext cx="8280921"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83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15 Memories of a 85 year old girl</a:t>
            </a:r>
            <a:r>
              <a:rPr lang="sv-SE" dirty="0"/>
              <a:t/>
            </a:r>
            <a:br>
              <a:rPr lang="sv-SE" dirty="0"/>
            </a:br>
            <a:endParaRPr lang="sv-SE" dirty="0"/>
          </a:p>
        </p:txBody>
      </p:sp>
      <p:sp>
        <p:nvSpPr>
          <p:cNvPr id="3" name="Platshållare för innehåll 2"/>
          <p:cNvSpPr>
            <a:spLocks noGrp="1"/>
          </p:cNvSpPr>
          <p:nvPr>
            <p:ph idx="1"/>
          </p:nvPr>
        </p:nvSpPr>
        <p:spPr/>
        <p:txBody>
          <a:bodyPr>
            <a:normAutofit/>
          </a:bodyPr>
          <a:lstStyle/>
          <a:p>
            <a:r>
              <a:rPr lang="en-US" dirty="0"/>
              <a:t>One of her latest books, a collection of columns and articles, which is not translated but in English would be </a:t>
            </a:r>
            <a:r>
              <a:rPr lang="en-US" i="1" dirty="0"/>
              <a:t>Memories of a 85 years old girl</a:t>
            </a:r>
            <a:r>
              <a:rPr lang="en-US" dirty="0"/>
              <a:t>, is a proof of Nawal’s continued militancy. About veils she is tough: “The </a:t>
            </a:r>
            <a:r>
              <a:rPr lang="en-US" dirty="0" err="1"/>
              <a:t>niqab</a:t>
            </a:r>
            <a:r>
              <a:rPr lang="en-US" dirty="0"/>
              <a:t> is a kind of terror and murder of the personality of a woman, and of her humanity and honor”. </a:t>
            </a:r>
            <a:endParaRPr lang="sv-SE" dirty="0"/>
          </a:p>
        </p:txBody>
      </p:sp>
    </p:spTree>
    <p:extLst>
      <p:ext uri="{BB962C8B-B14F-4D97-AF65-F5344CB8AC3E}">
        <p14:creationId xmlns:p14="http://schemas.microsoft.com/office/powerpoint/2010/main" val="181371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844824"/>
            <a:ext cx="8075240" cy="4281341"/>
          </a:xfrm>
        </p:spPr>
        <p:txBody>
          <a:bodyPr/>
          <a:lstStyle/>
          <a:p>
            <a:r>
              <a:rPr lang="sv-SE" dirty="0"/>
              <a:t/>
            </a:r>
            <a:br>
              <a:rPr lang="sv-SE" dirty="0"/>
            </a:br>
            <a:r>
              <a:rPr lang="sv-SE" dirty="0"/>
              <a:t/>
            </a:r>
            <a:br>
              <a:rPr lang="sv-SE" dirty="0"/>
            </a:br>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206" y="1340768"/>
            <a:ext cx="5661884" cy="503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ubrik 3"/>
          <p:cNvSpPr>
            <a:spLocks noGrp="1"/>
          </p:cNvSpPr>
          <p:nvPr>
            <p:ph type="title"/>
          </p:nvPr>
        </p:nvSpPr>
        <p:spPr>
          <a:xfrm>
            <a:off x="1259632" y="476672"/>
            <a:ext cx="8229600" cy="1143000"/>
          </a:xfrm>
        </p:spPr>
        <p:txBody>
          <a:bodyPr>
            <a:normAutofit fontScale="90000"/>
          </a:bodyPr>
          <a:lstStyle/>
          <a:p>
            <a:r>
              <a:rPr lang="sv-SE" sz="3100" dirty="0" err="1" smtClean="0"/>
              <a:t>Egypt</a:t>
            </a:r>
            <a:r>
              <a:rPr lang="sv-SE" sz="3100" dirty="0" smtClean="0"/>
              <a:t>  - an Arab </a:t>
            </a:r>
            <a:r>
              <a:rPr lang="sv-SE" sz="3100" dirty="0" err="1" smtClean="0"/>
              <a:t>democracy</a:t>
            </a:r>
            <a:r>
              <a:rPr lang="sv-SE" sz="3100" dirty="0" smtClean="0"/>
              <a:t> </a:t>
            </a:r>
            <a:br>
              <a:rPr lang="sv-SE" sz="3100" dirty="0" smtClean="0"/>
            </a:br>
            <a:r>
              <a:rPr lang="sv-SE" sz="3100" dirty="0" smtClean="0"/>
              <a:t>(</a:t>
            </a:r>
            <a:r>
              <a:rPr lang="sv-SE" sz="3100" dirty="0" err="1"/>
              <a:t>T</a:t>
            </a:r>
            <a:r>
              <a:rPr lang="sv-SE" sz="3100" dirty="0" err="1" smtClean="0"/>
              <a:t>here</a:t>
            </a:r>
            <a:r>
              <a:rPr lang="sv-SE" sz="3100" dirty="0" smtClean="0"/>
              <a:t> </a:t>
            </a:r>
            <a:r>
              <a:rPr lang="sv-SE" sz="3100" dirty="0" err="1" smtClean="0"/>
              <a:t>should</a:t>
            </a:r>
            <a:r>
              <a:rPr lang="sv-SE" sz="3100" dirty="0" smtClean="0"/>
              <a:t> </a:t>
            </a:r>
            <a:r>
              <a:rPr lang="sv-SE" sz="3100" dirty="0" err="1" smtClean="0"/>
              <a:t>have</a:t>
            </a:r>
            <a:r>
              <a:rPr lang="sv-SE" sz="3100" dirty="0" smtClean="0"/>
              <a:t> </a:t>
            </a:r>
            <a:r>
              <a:rPr lang="sv-SE" sz="3100" dirty="0" err="1" smtClean="0"/>
              <a:t>been</a:t>
            </a:r>
            <a:r>
              <a:rPr lang="sv-SE" sz="3100" dirty="0" smtClean="0"/>
              <a:t> a </a:t>
            </a:r>
            <a:r>
              <a:rPr lang="sv-SE" sz="3100" dirty="0" err="1" smtClean="0"/>
              <a:t>question</a:t>
            </a:r>
            <a:r>
              <a:rPr lang="sv-SE" sz="3100" dirty="0" smtClean="0"/>
              <a:t> mark!)</a:t>
            </a:r>
            <a:r>
              <a:rPr lang="sv-SE" dirty="0" smtClean="0"/>
              <a:t/>
            </a:r>
            <a:br>
              <a:rPr lang="sv-SE" dirty="0" smtClean="0"/>
            </a:br>
            <a:endParaRPr lang="sv-SE" dirty="0"/>
          </a:p>
        </p:txBody>
      </p:sp>
    </p:spTree>
    <p:extLst>
      <p:ext uri="{BB962C8B-B14F-4D97-AF65-F5344CB8AC3E}">
        <p14:creationId xmlns:p14="http://schemas.microsoft.com/office/powerpoint/2010/main" val="286553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a:xfrm>
            <a:off x="1763688" y="476672"/>
            <a:ext cx="5486400" cy="4114800"/>
          </a:xfrm>
          <a:scene3d>
            <a:camera prst="orthographicFront">
              <a:rot lat="0" lon="0" rev="16200000"/>
            </a:camera>
            <a:lightRig rig="threePt" dir="t"/>
          </a:scene3d>
        </p:spPr>
      </p:pic>
      <p:sp>
        <p:nvSpPr>
          <p:cNvPr id="4" name="Platshållare för text 3"/>
          <p:cNvSpPr>
            <a:spLocks noGrp="1"/>
          </p:cNvSpPr>
          <p:nvPr>
            <p:ph type="body" sz="half" idx="2"/>
          </p:nvPr>
        </p:nvSpPr>
        <p:spPr/>
        <p:txBody>
          <a:bodyPr/>
          <a:lstStyle/>
          <a:p>
            <a:r>
              <a:rPr lang="en-US" dirty="0" err="1" smtClean="0"/>
              <a:t>Mudhakirat</a:t>
            </a:r>
            <a:r>
              <a:rPr lang="en-US" dirty="0" smtClean="0"/>
              <a:t> </a:t>
            </a:r>
            <a:r>
              <a:rPr lang="en-US" dirty="0" err="1" smtClean="0"/>
              <a:t>tifla</a:t>
            </a:r>
            <a:r>
              <a:rPr lang="en-US" dirty="0" smtClean="0"/>
              <a:t> fi-l </a:t>
            </a:r>
            <a:r>
              <a:rPr lang="en-US" dirty="0" err="1" smtClean="0"/>
              <a:t>khamisa</a:t>
            </a:r>
            <a:r>
              <a:rPr lang="en-US" dirty="0" smtClean="0"/>
              <a:t> </a:t>
            </a:r>
            <a:r>
              <a:rPr lang="en-US" dirty="0" err="1" smtClean="0"/>
              <a:t>wa</a:t>
            </a:r>
            <a:r>
              <a:rPr lang="en-US" dirty="0" smtClean="0"/>
              <a:t> </a:t>
            </a:r>
            <a:r>
              <a:rPr lang="en-US" dirty="0" err="1" smtClean="0"/>
              <a:t>thamanin</a:t>
            </a:r>
            <a:r>
              <a:rPr lang="en-US" dirty="0" smtClean="0"/>
              <a:t>, 2017 (Memoirs of a 85 year old girl) , </a:t>
            </a:r>
            <a:r>
              <a:rPr lang="en-US" dirty="0" err="1" smtClean="0"/>
              <a:t>Èditions</a:t>
            </a:r>
            <a:r>
              <a:rPr lang="en-US" dirty="0" smtClean="0"/>
              <a:t> </a:t>
            </a:r>
            <a:r>
              <a:rPr lang="en-US" dirty="0" err="1" smtClean="0"/>
              <a:t>Roznameh</a:t>
            </a:r>
            <a:r>
              <a:rPr lang="en-US" dirty="0" smtClean="0"/>
              <a:t>, 2017, Cairo</a:t>
            </a:r>
            <a:endParaRPr lang="sv-SE" dirty="0" smtClean="0"/>
          </a:p>
          <a:p>
            <a:endParaRPr lang="sv-SE" dirty="0" smtClean="0"/>
          </a:p>
          <a:p>
            <a:endParaRPr lang="sv-SE" dirty="0"/>
          </a:p>
        </p:txBody>
      </p:sp>
    </p:spTree>
    <p:extLst>
      <p:ext uri="{BB962C8B-B14F-4D97-AF65-F5344CB8AC3E}">
        <p14:creationId xmlns:p14="http://schemas.microsoft.com/office/powerpoint/2010/main" val="217204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16  Seven accusations of heresy.</a:t>
            </a:r>
            <a:endParaRPr lang="sv-SE" dirty="0"/>
          </a:p>
        </p:txBody>
      </p:sp>
      <p:sp>
        <p:nvSpPr>
          <p:cNvPr id="3" name="Platshållare för innehåll 2"/>
          <p:cNvSpPr>
            <a:spLocks noGrp="1"/>
          </p:cNvSpPr>
          <p:nvPr>
            <p:ph idx="1"/>
          </p:nvPr>
        </p:nvSpPr>
        <p:spPr/>
        <p:txBody>
          <a:bodyPr>
            <a:normAutofit fontScale="62500" lnSpcReduction="20000"/>
          </a:bodyPr>
          <a:lstStyle/>
          <a:p>
            <a:r>
              <a:rPr lang="en-US" dirty="0"/>
              <a:t>In this book Nawal lists seven cases when she was accused of heresy:</a:t>
            </a:r>
            <a:endParaRPr lang="sv-SE" dirty="0"/>
          </a:p>
          <a:p>
            <a:r>
              <a:rPr lang="en-US" dirty="0"/>
              <a:t>1. When she wrote that kissing of the black stone at the Kaaba was a tradition even before Islam. She was accused of heresy, but was acquitted. </a:t>
            </a:r>
            <a:endParaRPr lang="sv-SE" dirty="0"/>
          </a:p>
          <a:p>
            <a:r>
              <a:rPr lang="en-US" dirty="0"/>
              <a:t>2. When she said that God has no body, thus </a:t>
            </a:r>
            <a:r>
              <a:rPr lang="en-US" dirty="0" smtClean="0"/>
              <a:t>cannot </a:t>
            </a:r>
            <a:r>
              <a:rPr lang="en-US" dirty="0"/>
              <a:t>have a sex </a:t>
            </a:r>
            <a:r>
              <a:rPr lang="en-US" dirty="0" smtClean="0"/>
              <a:t>(and cannot be </a:t>
            </a:r>
            <a:r>
              <a:rPr lang="en-US" dirty="0"/>
              <a:t>“he”).  </a:t>
            </a:r>
            <a:endParaRPr lang="sv-SE" dirty="0"/>
          </a:p>
          <a:p>
            <a:r>
              <a:rPr lang="en-US" dirty="0"/>
              <a:t>3. When she observed that </a:t>
            </a:r>
            <a:r>
              <a:rPr lang="en-US" i="1" dirty="0" err="1"/>
              <a:t>khitan</a:t>
            </a:r>
            <a:r>
              <a:rPr lang="en-US" dirty="0"/>
              <a:t> has no relation to </a:t>
            </a:r>
            <a:r>
              <a:rPr lang="en-US" dirty="0" err="1"/>
              <a:t>islam</a:t>
            </a:r>
            <a:r>
              <a:rPr lang="en-US" dirty="0"/>
              <a:t>. </a:t>
            </a:r>
            <a:endParaRPr lang="sv-SE" dirty="0"/>
          </a:p>
          <a:p>
            <a:r>
              <a:rPr lang="en-US" dirty="0"/>
              <a:t>4. When she protested against the </a:t>
            </a:r>
            <a:r>
              <a:rPr lang="en-US" dirty="0" smtClean="0"/>
              <a:t>acceptance </a:t>
            </a:r>
            <a:r>
              <a:rPr lang="en-US" dirty="0"/>
              <a:t>of four wives for men. </a:t>
            </a:r>
            <a:endParaRPr lang="sv-SE" dirty="0"/>
          </a:p>
          <a:p>
            <a:r>
              <a:rPr lang="en-US" dirty="0"/>
              <a:t>5. When she criticized the racist patriarchal system</a:t>
            </a:r>
            <a:endParaRPr lang="sv-SE" dirty="0"/>
          </a:p>
          <a:p>
            <a:r>
              <a:rPr lang="en-US" dirty="0"/>
              <a:t>6. When her </a:t>
            </a:r>
            <a:r>
              <a:rPr lang="en-US" dirty="0" smtClean="0"/>
              <a:t>enemies </a:t>
            </a:r>
            <a:r>
              <a:rPr lang="en-US" dirty="0"/>
              <a:t>demanded forced divorce and withdrawal of her Egyptian citizenship. But she was acquitted in 2008. </a:t>
            </a:r>
            <a:endParaRPr lang="sv-SE" dirty="0"/>
          </a:p>
          <a:p>
            <a:r>
              <a:rPr lang="en-US" dirty="0"/>
              <a:t>7. When her daughter Mona wrote that children should have not only the name of the fathers but also of their mothers; they were acquitted </a:t>
            </a:r>
            <a:r>
              <a:rPr lang="en-US" dirty="0" smtClean="0"/>
              <a:t>and a </a:t>
            </a:r>
            <a:r>
              <a:rPr lang="en-US" dirty="0"/>
              <a:t>new law gives the right to children with an unknown father to wear the name of the mother.</a:t>
            </a:r>
            <a:endParaRPr lang="sv-SE" dirty="0"/>
          </a:p>
          <a:p>
            <a:endParaRPr lang="sv-SE" dirty="0"/>
          </a:p>
        </p:txBody>
      </p:sp>
    </p:spTree>
    <p:extLst>
      <p:ext uri="{BB962C8B-B14F-4D97-AF65-F5344CB8AC3E}">
        <p14:creationId xmlns:p14="http://schemas.microsoft.com/office/powerpoint/2010/main" val="2657711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17. A </a:t>
            </a:r>
            <a:r>
              <a:rPr lang="en-US" dirty="0" smtClean="0"/>
              <a:t>Daughter </a:t>
            </a:r>
            <a:r>
              <a:rPr lang="en-US" dirty="0"/>
              <a:t>of Isis</a:t>
            </a:r>
            <a:r>
              <a:rPr lang="sv-SE" dirty="0"/>
              <a:t/>
            </a:r>
            <a:br>
              <a:rPr lang="sv-SE" dirty="0"/>
            </a:br>
            <a:endParaRPr lang="sv-SE" dirty="0"/>
          </a:p>
        </p:txBody>
      </p:sp>
      <p:sp>
        <p:nvSpPr>
          <p:cNvPr id="3" name="Platshållare för innehåll 2"/>
          <p:cNvSpPr>
            <a:spLocks noGrp="1"/>
          </p:cNvSpPr>
          <p:nvPr>
            <p:ph idx="1"/>
          </p:nvPr>
        </p:nvSpPr>
        <p:spPr/>
        <p:txBody>
          <a:bodyPr>
            <a:normAutofit fontScale="85000" lnSpcReduction="10000"/>
          </a:bodyPr>
          <a:lstStyle/>
          <a:p>
            <a:r>
              <a:rPr lang="en-US" dirty="0" smtClean="0"/>
              <a:t>It </a:t>
            </a:r>
            <a:r>
              <a:rPr lang="en-US" dirty="0"/>
              <a:t>is no coincidence that </a:t>
            </a:r>
            <a:r>
              <a:rPr lang="en-US" dirty="0" smtClean="0"/>
              <a:t>Nawal </a:t>
            </a:r>
            <a:r>
              <a:rPr lang="en-US" dirty="0"/>
              <a:t>as title for the first part of her autobiography chose the title </a:t>
            </a:r>
            <a:r>
              <a:rPr lang="en-US" i="1" dirty="0"/>
              <a:t>A Daughter of Isis. </a:t>
            </a:r>
            <a:endParaRPr lang="en-US" i="1" dirty="0" smtClean="0"/>
          </a:p>
          <a:p>
            <a:r>
              <a:rPr lang="en-US" i="1" dirty="0" smtClean="0"/>
              <a:t>S</a:t>
            </a:r>
            <a:r>
              <a:rPr lang="en-US" dirty="0" smtClean="0"/>
              <a:t>he </a:t>
            </a:r>
            <a:r>
              <a:rPr lang="en-US" dirty="0"/>
              <a:t>suggests that originally women had the power because mothership was known, paternity not.  </a:t>
            </a:r>
            <a:endParaRPr lang="en-US" dirty="0" smtClean="0"/>
          </a:p>
          <a:p>
            <a:r>
              <a:rPr lang="en-US" dirty="0" smtClean="0"/>
              <a:t>She claims: “The </a:t>
            </a:r>
            <a:r>
              <a:rPr lang="en-US" dirty="0"/>
              <a:t>philosophy of </a:t>
            </a:r>
            <a:r>
              <a:rPr lang="en-US" dirty="0" err="1"/>
              <a:t>Nuut</a:t>
            </a:r>
            <a:r>
              <a:rPr lang="en-US" dirty="0"/>
              <a:t> and Isis and Maat was more progressive than that of Plato and Aristotle, because the Egyptian goddesses did not separate the body from the brain and the soul and the society</a:t>
            </a:r>
            <a:r>
              <a:rPr lang="en-US" dirty="0" smtClean="0"/>
              <a:t>”.</a:t>
            </a:r>
          </a:p>
          <a:p>
            <a:r>
              <a:rPr lang="en-US" dirty="0" smtClean="0"/>
              <a:t> </a:t>
            </a:r>
            <a:r>
              <a:rPr lang="en-US" dirty="0"/>
              <a:t>“What has happened since the time of Isis with humanity, to make a female head something shameful that must be concealed under a veil?”</a:t>
            </a:r>
            <a:endParaRPr lang="sv-SE" dirty="0"/>
          </a:p>
          <a:p>
            <a:endParaRPr lang="sv-SE" dirty="0"/>
          </a:p>
        </p:txBody>
      </p:sp>
    </p:spTree>
    <p:extLst>
      <p:ext uri="{BB962C8B-B14F-4D97-AF65-F5344CB8AC3E}">
        <p14:creationId xmlns:p14="http://schemas.microsoft.com/office/powerpoint/2010/main" val="3883050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3284984"/>
            <a:ext cx="9144000" cy="4981451"/>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7717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18. Swedish major newspaper: Nobel prize to Nawal</a:t>
            </a:r>
            <a:r>
              <a:rPr lang="sv-SE" dirty="0"/>
              <a:t/>
            </a:r>
            <a:br>
              <a:rPr lang="sv-SE" dirty="0"/>
            </a:br>
            <a:endParaRPr lang="sv-SE" dirty="0"/>
          </a:p>
        </p:txBody>
      </p:sp>
      <p:sp>
        <p:nvSpPr>
          <p:cNvPr id="3" name="Platshållare för innehåll 2"/>
          <p:cNvSpPr>
            <a:spLocks noGrp="1"/>
          </p:cNvSpPr>
          <p:nvPr>
            <p:ph idx="1"/>
          </p:nvPr>
        </p:nvSpPr>
        <p:spPr/>
        <p:txBody>
          <a:bodyPr>
            <a:normAutofit fontScale="62500" lnSpcReduction="20000"/>
          </a:bodyPr>
          <a:lstStyle/>
          <a:p>
            <a:r>
              <a:rPr lang="en-US" dirty="0"/>
              <a:t>In a review article on one of Nawal’s latest novels, </a:t>
            </a:r>
            <a:r>
              <a:rPr lang="en-US" i="1" dirty="0" err="1"/>
              <a:t>Innahu</a:t>
            </a:r>
            <a:r>
              <a:rPr lang="en-US" i="1" dirty="0"/>
              <a:t> al-Dam</a:t>
            </a:r>
            <a:r>
              <a:rPr lang="en-US" dirty="0"/>
              <a:t>, a major Swedish daily in April 2014 wrote: “With </a:t>
            </a:r>
            <a:r>
              <a:rPr lang="en-US" i="1" dirty="0"/>
              <a:t>The Revolution Writers</a:t>
            </a:r>
            <a:r>
              <a:rPr lang="en-US" dirty="0"/>
              <a:t> Nawal el-Saadawi has given us one of the great feminist novels… </a:t>
            </a:r>
            <a:r>
              <a:rPr lang="en-US" dirty="0" smtClean="0"/>
              <a:t>this </a:t>
            </a:r>
            <a:r>
              <a:rPr lang="en-US" dirty="0"/>
              <a:t>overview of the Egyptian revolution had to be written by a </a:t>
            </a:r>
            <a:r>
              <a:rPr lang="en-US" dirty="0" smtClean="0"/>
              <a:t>woman - a </a:t>
            </a:r>
            <a:r>
              <a:rPr lang="en-US" dirty="0"/>
              <a:t>steady candidate for the Nobel Prize. Now it is really time for that!” </a:t>
            </a:r>
            <a:endParaRPr lang="sv-SE" dirty="0"/>
          </a:p>
          <a:p>
            <a:endParaRPr lang="en-US" dirty="0" smtClean="0"/>
          </a:p>
          <a:p>
            <a:r>
              <a:rPr lang="en-US" dirty="0" smtClean="0"/>
              <a:t>The </a:t>
            </a:r>
            <a:r>
              <a:rPr lang="en-US" dirty="0"/>
              <a:t>importance of Nawal el-Saadawi for the struggle for women’s rights, against patriarchy, especially in the Arab world, has been immense. </a:t>
            </a:r>
            <a:endParaRPr lang="en-US" dirty="0" smtClean="0"/>
          </a:p>
          <a:p>
            <a:endParaRPr lang="en-US" dirty="0" smtClean="0"/>
          </a:p>
          <a:p>
            <a:r>
              <a:rPr lang="en-US" dirty="0" smtClean="0"/>
              <a:t>This </a:t>
            </a:r>
            <a:r>
              <a:rPr lang="en-US" dirty="0"/>
              <a:t>struggle has mainly been pursued by literary works of a quality that would justify the Literary Nobel Prize. </a:t>
            </a:r>
            <a:endParaRPr lang="en-US" dirty="0" smtClean="0"/>
          </a:p>
          <a:p>
            <a:endParaRPr lang="en-US" dirty="0" smtClean="0"/>
          </a:p>
          <a:p>
            <a:r>
              <a:rPr lang="en-US" dirty="0" smtClean="0"/>
              <a:t>But </a:t>
            </a:r>
            <a:r>
              <a:rPr lang="en-US" dirty="0"/>
              <a:t>the work of Nawal undoubtedly could also qualify her for the Nobel Peace Prize, which has often been given to activists who have fought not only for peace, but also for justice. </a:t>
            </a:r>
            <a:endParaRPr lang="sv-SE" dirty="0"/>
          </a:p>
        </p:txBody>
      </p:sp>
    </p:spTree>
    <p:extLst>
      <p:ext uri="{BB962C8B-B14F-4D97-AF65-F5344CB8AC3E}">
        <p14:creationId xmlns:p14="http://schemas.microsoft.com/office/powerpoint/2010/main" val="340799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Revolutionsskrivarna=The Revolution writers= </a:t>
            </a:r>
            <a:r>
              <a:rPr lang="sv-SE" dirty="0" err="1"/>
              <a:t>I</a:t>
            </a:r>
            <a:r>
              <a:rPr lang="sv-SE" dirty="0" err="1" smtClean="0"/>
              <a:t>nnahu</a:t>
            </a:r>
            <a:r>
              <a:rPr lang="sv-SE" dirty="0" smtClean="0"/>
              <a:t> al damm</a:t>
            </a:r>
            <a:endParaRPr lang="sv-SE" dirty="0"/>
          </a:p>
        </p:txBody>
      </p:sp>
      <p:pic>
        <p:nvPicPr>
          <p:cNvPr id="4" name="Bild 2" descr="Revolutionsskrivarna (häfta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000" y="2015331"/>
            <a:ext cx="2540000" cy="3695700"/>
          </a:xfrm>
          <a:prstGeom prst="rect">
            <a:avLst/>
          </a:prstGeom>
          <a:noFill/>
          <a:ln>
            <a:noFill/>
          </a:ln>
        </p:spPr>
      </p:pic>
    </p:spTree>
    <p:extLst>
      <p:ext uri="{BB962C8B-B14F-4D97-AF65-F5344CB8AC3E}">
        <p14:creationId xmlns:p14="http://schemas.microsoft.com/office/powerpoint/2010/main" val="216342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9952" y="836713"/>
            <a:ext cx="8496944" cy="8494633"/>
          </a:xfrm>
          <a:prstGeom prst="rect">
            <a:avLst/>
          </a:prstGeom>
        </p:spPr>
        <p:txBody>
          <a:bodyPr wrap="square">
            <a:spAutoFit/>
          </a:bodyPr>
          <a:lstStyle/>
          <a:p>
            <a:r>
              <a:rPr lang="en-US" sz="2400" dirty="0"/>
              <a:t>I first met Nawal in 1975, not in person, but through one of her first books – </a:t>
            </a:r>
            <a:r>
              <a:rPr lang="en-US" sz="2400" i="1" dirty="0"/>
              <a:t>al-Mara’ w-al Gins</a:t>
            </a:r>
            <a:r>
              <a:rPr lang="en-US" sz="2400" dirty="0"/>
              <a:t> (Women and Sex) - which I came across in Beirut. </a:t>
            </a:r>
            <a:endParaRPr lang="en-US" sz="2400" dirty="0" smtClean="0"/>
          </a:p>
          <a:p>
            <a:endParaRPr lang="en-US" sz="2400" dirty="0"/>
          </a:p>
          <a:p>
            <a:r>
              <a:rPr lang="en-US" sz="2400" dirty="0" smtClean="0"/>
              <a:t>My </a:t>
            </a:r>
            <a:r>
              <a:rPr lang="en-US" sz="2400" dirty="0"/>
              <a:t>translations of words on the first few pages say a lot about what was new and shocking to me and at the same time represent the core of the book: </a:t>
            </a:r>
            <a:r>
              <a:rPr lang="en-US" sz="2400" dirty="0" err="1"/>
              <a:t>Khitan</a:t>
            </a:r>
            <a:r>
              <a:rPr lang="en-US" sz="2400" dirty="0"/>
              <a:t> = circumcision, ‘</a:t>
            </a:r>
            <a:r>
              <a:rPr lang="en-US" sz="2400" dirty="0" err="1"/>
              <a:t>ifa</a:t>
            </a:r>
            <a:r>
              <a:rPr lang="en-US" sz="2400" dirty="0"/>
              <a:t> = chastity, </a:t>
            </a:r>
            <a:r>
              <a:rPr lang="en-US" sz="2400" dirty="0" err="1"/>
              <a:t>ithm</a:t>
            </a:r>
            <a:r>
              <a:rPr lang="en-US" sz="2400" dirty="0"/>
              <a:t> = sin, </a:t>
            </a:r>
            <a:r>
              <a:rPr lang="en-US" sz="2400" dirty="0" err="1"/>
              <a:t>nagasa</a:t>
            </a:r>
            <a:r>
              <a:rPr lang="en-US" sz="2400" dirty="0"/>
              <a:t> = uncleanliness.</a:t>
            </a:r>
            <a:endParaRPr lang="sv-SE" sz="2400" dirty="0"/>
          </a:p>
          <a:p>
            <a:endParaRPr lang="en-US" sz="2400" dirty="0" smtClean="0"/>
          </a:p>
          <a:p>
            <a:r>
              <a:rPr lang="en-US" sz="2400" dirty="0" smtClean="0"/>
              <a:t>In </a:t>
            </a:r>
            <a:r>
              <a:rPr lang="en-US" sz="2400" dirty="0"/>
              <a:t>her introduction to the first edition, Nawal </a:t>
            </a:r>
            <a:r>
              <a:rPr lang="en-US" sz="2400" dirty="0" smtClean="0"/>
              <a:t>writes about victims of </a:t>
            </a:r>
            <a:r>
              <a:rPr lang="en-US" sz="2400" dirty="0" err="1" smtClean="0"/>
              <a:t>khitan</a:t>
            </a:r>
            <a:r>
              <a:rPr lang="en-US" sz="2400" dirty="0" smtClean="0"/>
              <a:t>:</a:t>
            </a:r>
          </a:p>
          <a:p>
            <a:r>
              <a:rPr lang="en-US" sz="2400" dirty="0" smtClean="0"/>
              <a:t>“</a:t>
            </a:r>
            <a:r>
              <a:rPr lang="en-US" sz="2400" dirty="0"/>
              <a:t>Some died a real physical death during abortion or circumcision or bearing under bad circumstances or being killed for not showing blood to prove virginity, some died psychologically or socially”. </a:t>
            </a:r>
            <a:endParaRPr lang="sv-SE" sz="2400" dirty="0"/>
          </a:p>
          <a:p>
            <a:endParaRPr lang="en-US" sz="2400" dirty="0"/>
          </a:p>
          <a:p>
            <a:r>
              <a:rPr lang="en-US" sz="2400" dirty="0" smtClean="0"/>
              <a:t>She </a:t>
            </a:r>
            <a:r>
              <a:rPr lang="en-US" sz="2400" dirty="0"/>
              <a:t>lost her job at the ministry of Health. </a:t>
            </a:r>
            <a:endParaRPr lang="en-US" sz="2400" dirty="0" smtClean="0"/>
          </a:p>
          <a:p>
            <a:endParaRPr lang="en-US" sz="2400" dirty="0"/>
          </a:p>
          <a:p>
            <a:endParaRPr lang="en-US" sz="2400" dirty="0" smtClean="0"/>
          </a:p>
          <a:p>
            <a:endParaRPr lang="en-US" sz="2400" dirty="0"/>
          </a:p>
          <a:p>
            <a:endParaRPr lang="en-US" dirty="0" smtClean="0"/>
          </a:p>
          <a:p>
            <a:endParaRPr lang="en-US" dirty="0"/>
          </a:p>
          <a:p>
            <a:endParaRPr lang="en-US" dirty="0" smtClean="0"/>
          </a:p>
          <a:p>
            <a:endParaRPr lang="en-US" dirty="0"/>
          </a:p>
          <a:p>
            <a:endParaRPr lang="sv-SE" dirty="0"/>
          </a:p>
        </p:txBody>
      </p:sp>
    </p:spTree>
    <p:extLst>
      <p:ext uri="{BB962C8B-B14F-4D97-AF65-F5344CB8AC3E}">
        <p14:creationId xmlns:p14="http://schemas.microsoft.com/office/powerpoint/2010/main" val="97492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a:xfrm>
            <a:off x="1619672" y="1556792"/>
            <a:ext cx="5486400" cy="4114800"/>
          </a:xfrm>
          <a:scene3d>
            <a:camera prst="orthographicFront">
              <a:rot lat="0" lon="0" rev="16200000"/>
            </a:camera>
            <a:lightRig rig="threePt" dir="t"/>
          </a:scene3d>
        </p:spPr>
      </p:pic>
    </p:spTree>
    <p:extLst>
      <p:ext uri="{BB962C8B-B14F-4D97-AF65-F5344CB8AC3E}">
        <p14:creationId xmlns:p14="http://schemas.microsoft.com/office/powerpoint/2010/main" val="29818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a:scene3d>
            <a:camera prst="orthographicFront">
              <a:rot lat="0" lon="0" rev="16200000"/>
            </a:camera>
            <a:lightRig rig="threePt" dir="t"/>
          </a:scene3d>
        </p:spPr>
      </p:pic>
      <p:sp>
        <p:nvSpPr>
          <p:cNvPr id="4" name="Platshållare för text 3"/>
          <p:cNvSpPr>
            <a:spLocks noGrp="1"/>
          </p:cNvSpPr>
          <p:nvPr>
            <p:ph type="body" sz="half" idx="2"/>
          </p:nvPr>
        </p:nvSpPr>
        <p:spPr/>
        <p:txBody>
          <a:bodyPr>
            <a:normAutofit fontScale="92500" lnSpcReduction="10000"/>
          </a:bodyPr>
          <a:lstStyle/>
          <a:p>
            <a:r>
              <a:rPr lang="sv-SE" sz="2800" dirty="0" smtClean="0"/>
              <a:t>My </a:t>
            </a:r>
            <a:r>
              <a:rPr lang="sv-SE" sz="2800" dirty="0" err="1" smtClean="0"/>
              <a:t>translations</a:t>
            </a:r>
            <a:r>
              <a:rPr lang="sv-SE" sz="2800" dirty="0" smtClean="0"/>
              <a:t> </a:t>
            </a:r>
            <a:r>
              <a:rPr lang="sv-SE" sz="2800" dirty="0" err="1" smtClean="0"/>
              <a:t>of</a:t>
            </a:r>
            <a:r>
              <a:rPr lang="sv-SE" sz="2800" dirty="0" smtClean="0"/>
              <a:t> </a:t>
            </a:r>
            <a:r>
              <a:rPr lang="sv-SE" sz="2800" dirty="0" err="1" smtClean="0"/>
              <a:t>chocking</a:t>
            </a:r>
            <a:r>
              <a:rPr lang="sv-SE" sz="2800" dirty="0" smtClean="0"/>
              <a:t> </a:t>
            </a:r>
            <a:r>
              <a:rPr lang="sv-SE" sz="2800" dirty="0" err="1" smtClean="0"/>
              <a:t>words</a:t>
            </a:r>
            <a:r>
              <a:rPr lang="sv-SE" sz="2800" dirty="0" smtClean="0"/>
              <a:t>  in al mara’  </a:t>
            </a:r>
            <a:r>
              <a:rPr lang="sv-SE" sz="2800" dirty="0" err="1" smtClean="0"/>
              <a:t>w’al</a:t>
            </a:r>
            <a:r>
              <a:rPr lang="sv-SE" sz="2800" dirty="0" smtClean="0"/>
              <a:t> gins</a:t>
            </a:r>
            <a:endParaRPr lang="sv-SE" sz="2800" dirty="0"/>
          </a:p>
        </p:txBody>
      </p:sp>
    </p:spTree>
    <p:extLst>
      <p:ext uri="{BB962C8B-B14F-4D97-AF65-F5344CB8AC3E}">
        <p14:creationId xmlns:p14="http://schemas.microsoft.com/office/powerpoint/2010/main" val="10536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2. In </a:t>
            </a:r>
            <a:r>
              <a:rPr lang="en-US" dirty="0" err="1"/>
              <a:t>Sadats</a:t>
            </a:r>
            <a:r>
              <a:rPr lang="en-US" dirty="0"/>
              <a:t> prison 1981</a:t>
            </a:r>
            <a:r>
              <a:rPr lang="sv-SE" dirty="0"/>
              <a:t/>
            </a:r>
            <a:br>
              <a:rPr lang="sv-SE" dirty="0"/>
            </a:br>
            <a:endParaRPr lang="sv-SE" dirty="0"/>
          </a:p>
        </p:txBody>
      </p:sp>
      <p:sp>
        <p:nvSpPr>
          <p:cNvPr id="3" name="Platshållare för innehåll 2"/>
          <p:cNvSpPr>
            <a:spLocks noGrp="1"/>
          </p:cNvSpPr>
          <p:nvPr>
            <p:ph idx="1"/>
          </p:nvPr>
        </p:nvSpPr>
        <p:spPr>
          <a:xfrm>
            <a:off x="395536" y="1844825"/>
            <a:ext cx="8229600" cy="4525963"/>
          </a:xfrm>
        </p:spPr>
        <p:txBody>
          <a:bodyPr>
            <a:noAutofit/>
          </a:bodyPr>
          <a:lstStyle/>
          <a:p>
            <a:r>
              <a:rPr lang="en-US" sz="1800" dirty="0"/>
              <a:t>In September 1981 Nawal was put in prison by president Anwar al-Sadat. She took notes on toilet paper, which resulted in </a:t>
            </a:r>
            <a:r>
              <a:rPr lang="en-US" sz="1800" i="1" dirty="0"/>
              <a:t>Memoirs from a women’s prison.</a:t>
            </a:r>
            <a:r>
              <a:rPr lang="en-US" sz="1800" dirty="0"/>
              <a:t> </a:t>
            </a:r>
            <a:r>
              <a:rPr lang="en-US" sz="1800" dirty="0" smtClean="0"/>
              <a:t>She spent </a:t>
            </a:r>
            <a:r>
              <a:rPr lang="en-US" sz="1800" dirty="0"/>
              <a:t>three months in a cell for “political women”, both left-wingers and Islamists</a:t>
            </a:r>
            <a:r>
              <a:rPr lang="en-US" sz="1800" dirty="0" smtClean="0"/>
              <a:t>.</a:t>
            </a:r>
          </a:p>
          <a:p>
            <a:pPr marL="0" indent="0">
              <a:buNone/>
            </a:pPr>
            <a:r>
              <a:rPr lang="en-US" sz="1800" dirty="0" smtClean="0"/>
              <a:t> </a:t>
            </a:r>
            <a:endParaRPr lang="sv-SE" sz="1800" dirty="0"/>
          </a:p>
          <a:p>
            <a:r>
              <a:rPr lang="en-US" sz="1800" dirty="0"/>
              <a:t>Nawal </a:t>
            </a:r>
            <a:r>
              <a:rPr lang="en-US" sz="1800" dirty="0" smtClean="0"/>
              <a:t>quotes a </a:t>
            </a:r>
            <a:r>
              <a:rPr lang="en-US" sz="1800" dirty="0"/>
              <a:t>prostitute, </a:t>
            </a:r>
            <a:r>
              <a:rPr lang="en-US" sz="1800" dirty="0" err="1" smtClean="0"/>
              <a:t>Dhuba</a:t>
            </a:r>
            <a:r>
              <a:rPr lang="en-US" sz="1800" dirty="0" smtClean="0"/>
              <a:t>: </a:t>
            </a:r>
            <a:r>
              <a:rPr lang="en-US" sz="1800" dirty="0"/>
              <a:t>“Behind every woman who has entered prison there’s a real son of a bitch. Father, husband, brother, uncle, cousin. Any man.” </a:t>
            </a:r>
            <a:endParaRPr lang="sv-SE" sz="1800" dirty="0"/>
          </a:p>
          <a:p>
            <a:endParaRPr lang="en-US" sz="1800" dirty="0" smtClean="0"/>
          </a:p>
          <a:p>
            <a:r>
              <a:rPr lang="en-US" sz="1800" dirty="0" smtClean="0"/>
              <a:t>The </a:t>
            </a:r>
            <a:r>
              <a:rPr lang="en-US" sz="1800" dirty="0"/>
              <a:t>news that Sadat was killed at the 6</a:t>
            </a:r>
            <a:r>
              <a:rPr lang="en-US" sz="1800" baseline="30000" dirty="0"/>
              <a:t>th</a:t>
            </a:r>
            <a:r>
              <a:rPr lang="en-US" sz="1800" dirty="0"/>
              <a:t> October parade </a:t>
            </a:r>
            <a:r>
              <a:rPr lang="en-US" sz="1800" dirty="0" smtClean="0"/>
              <a:t>was </a:t>
            </a:r>
            <a:r>
              <a:rPr lang="en-US" sz="1800" dirty="0"/>
              <a:t>greeted with jubilations!  The fundamentalists whirled around without </a:t>
            </a:r>
            <a:r>
              <a:rPr lang="en-US" sz="1800" dirty="0" err="1"/>
              <a:t>niqab</a:t>
            </a:r>
            <a:r>
              <a:rPr lang="en-US" sz="1800" dirty="0"/>
              <a:t>, and the left wingers kneeled and thanked God. </a:t>
            </a:r>
            <a:endParaRPr lang="sv-SE" sz="1800" dirty="0"/>
          </a:p>
          <a:p>
            <a:pPr marL="0" indent="0">
              <a:buNone/>
            </a:pPr>
            <a:r>
              <a:rPr lang="en-US" sz="1800" dirty="0"/>
              <a:t> </a:t>
            </a:r>
            <a:r>
              <a:rPr lang="en-US" sz="1800" dirty="0" smtClean="0"/>
              <a:t>     </a:t>
            </a:r>
          </a:p>
          <a:p>
            <a:pPr marL="0" indent="0">
              <a:buNone/>
            </a:pPr>
            <a:r>
              <a:rPr lang="en-US" sz="1800" dirty="0" smtClean="0"/>
              <a:t>On </a:t>
            </a:r>
            <a:r>
              <a:rPr lang="en-US" sz="1800" dirty="0"/>
              <a:t>November 25 she was brought to </a:t>
            </a:r>
            <a:r>
              <a:rPr lang="en-US" sz="1800" dirty="0" smtClean="0"/>
              <a:t>the new president, Husni Mubarak , </a:t>
            </a:r>
            <a:r>
              <a:rPr lang="en-US" sz="1800" dirty="0"/>
              <a:t>he clasped her hand and </a:t>
            </a:r>
            <a:r>
              <a:rPr lang="en-US" sz="1800" dirty="0" smtClean="0"/>
              <a:t>  uttered </a:t>
            </a:r>
            <a:r>
              <a:rPr lang="en-US" sz="1800" dirty="0"/>
              <a:t>“frank, sincere </a:t>
            </a:r>
            <a:r>
              <a:rPr lang="en-US" sz="1800" dirty="0" smtClean="0"/>
              <a:t>words”. After </a:t>
            </a:r>
            <a:r>
              <a:rPr lang="en-US" sz="1800" dirty="0"/>
              <a:t>some days all of them were released. But Mubarak’s nice words about freedom </a:t>
            </a:r>
            <a:r>
              <a:rPr lang="en-US" sz="1800" dirty="0" err="1"/>
              <a:t>etc</a:t>
            </a:r>
            <a:r>
              <a:rPr lang="en-US" sz="1800" dirty="0"/>
              <a:t> were never followed by deeds.</a:t>
            </a:r>
            <a:endParaRPr lang="sv-SE" sz="1800" dirty="0"/>
          </a:p>
          <a:p>
            <a:pPr marL="0" indent="0">
              <a:buNone/>
            </a:pPr>
            <a:endParaRPr lang="sv-SE" sz="2000" dirty="0"/>
          </a:p>
        </p:txBody>
      </p:sp>
    </p:spTree>
    <p:extLst>
      <p:ext uri="{BB962C8B-B14F-4D97-AF65-F5344CB8AC3E}">
        <p14:creationId xmlns:p14="http://schemas.microsoft.com/office/powerpoint/2010/main" val="237797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a:xfrm>
            <a:off x="1763688" y="692696"/>
            <a:ext cx="5486400" cy="4114800"/>
          </a:xfrm>
          <a:scene3d>
            <a:camera prst="orthographicFront">
              <a:rot lat="0" lon="0" rev="5400000"/>
            </a:camera>
            <a:lightRig rig="threePt" dir="t"/>
          </a:scene3d>
        </p:spPr>
      </p:pic>
    </p:spTree>
    <p:extLst>
      <p:ext uri="{BB962C8B-B14F-4D97-AF65-F5344CB8AC3E}">
        <p14:creationId xmlns:p14="http://schemas.microsoft.com/office/powerpoint/2010/main" val="45222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3. Nawal’s ideology</a:t>
            </a:r>
            <a:r>
              <a:rPr lang="sv-SE" dirty="0"/>
              <a:t/>
            </a:r>
            <a:br>
              <a:rPr lang="sv-SE" dirty="0"/>
            </a:br>
            <a:endParaRPr lang="sv-SE" dirty="0"/>
          </a:p>
        </p:txBody>
      </p:sp>
      <p:sp>
        <p:nvSpPr>
          <p:cNvPr id="3" name="Platshållare för innehåll 2"/>
          <p:cNvSpPr>
            <a:spLocks noGrp="1"/>
          </p:cNvSpPr>
          <p:nvPr>
            <p:ph idx="1"/>
          </p:nvPr>
        </p:nvSpPr>
        <p:spPr/>
        <p:txBody>
          <a:bodyPr>
            <a:noAutofit/>
          </a:bodyPr>
          <a:lstStyle/>
          <a:p>
            <a:r>
              <a:rPr lang="en-US" sz="2400" dirty="0"/>
              <a:t>Nawal’s political ideology is </a:t>
            </a:r>
            <a:r>
              <a:rPr lang="en-US" sz="2400" dirty="0" smtClean="0"/>
              <a:t>summarized </a:t>
            </a:r>
            <a:r>
              <a:rPr lang="en-US" sz="2400" dirty="0"/>
              <a:t>in </a:t>
            </a:r>
            <a:r>
              <a:rPr lang="en-US" sz="2400" dirty="0" smtClean="0"/>
              <a:t>her </a:t>
            </a:r>
            <a:r>
              <a:rPr lang="en-US" sz="2400" dirty="0"/>
              <a:t>introduction to a conference in January 2002, which I attended</a:t>
            </a:r>
            <a:r>
              <a:rPr lang="en-US" sz="2400" dirty="0" smtClean="0"/>
              <a:t>:</a:t>
            </a:r>
          </a:p>
          <a:p>
            <a:endParaRPr lang="sv-SE" sz="2400" dirty="0"/>
          </a:p>
          <a:p>
            <a:r>
              <a:rPr lang="en-US" sz="2400" dirty="0"/>
              <a:t>“Systems change from kingdoms to republics, or to people’s democracies, or to neoliberal democracies but the essence remains the same: power and riches for the few, and poverty, deprivation and little freedom for the many”.  </a:t>
            </a:r>
            <a:endParaRPr lang="en-US" sz="2400" dirty="0" smtClean="0"/>
          </a:p>
          <a:p>
            <a:endParaRPr lang="en-US" sz="2400" dirty="0"/>
          </a:p>
          <a:p>
            <a:r>
              <a:rPr lang="en-US" sz="2400" dirty="0" smtClean="0"/>
              <a:t>In May </a:t>
            </a:r>
            <a:r>
              <a:rPr lang="en-US" sz="2400" dirty="0"/>
              <a:t>2005 Nawal </a:t>
            </a:r>
            <a:r>
              <a:rPr lang="en-US" sz="2400" dirty="0" smtClean="0"/>
              <a:t>launched herself </a:t>
            </a:r>
            <a:r>
              <a:rPr lang="en-US" sz="2400" dirty="0"/>
              <a:t>as candidate for the presidency, which resulted in </a:t>
            </a:r>
            <a:r>
              <a:rPr lang="en-US" sz="2400" dirty="0" smtClean="0"/>
              <a:t>wide spread debate. But</a:t>
            </a:r>
            <a:r>
              <a:rPr lang="en-US" sz="2400" dirty="0"/>
              <a:t> </a:t>
            </a:r>
            <a:r>
              <a:rPr lang="en-US" sz="2400" dirty="0" smtClean="0"/>
              <a:t>“an </a:t>
            </a:r>
            <a:r>
              <a:rPr lang="en-US" sz="2400" dirty="0"/>
              <a:t>important member of </a:t>
            </a:r>
            <a:r>
              <a:rPr lang="en-US" sz="2400" dirty="0" smtClean="0"/>
              <a:t>the ruling party </a:t>
            </a:r>
            <a:r>
              <a:rPr lang="en-US" sz="2400" dirty="0"/>
              <a:t>said I was a </a:t>
            </a:r>
            <a:r>
              <a:rPr lang="en-US" sz="2400" dirty="0" smtClean="0"/>
              <a:t>mad”. </a:t>
            </a:r>
            <a:endParaRPr lang="sv-SE" sz="2400" dirty="0"/>
          </a:p>
          <a:p>
            <a:endParaRPr lang="sv-SE" sz="2400" dirty="0"/>
          </a:p>
        </p:txBody>
      </p:sp>
    </p:spTree>
    <p:extLst>
      <p:ext uri="{BB962C8B-B14F-4D97-AF65-F5344CB8AC3E}">
        <p14:creationId xmlns:p14="http://schemas.microsoft.com/office/powerpoint/2010/main" val="15480580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2338</Words>
  <Application>Microsoft Office PowerPoint</Application>
  <PresentationFormat>On-screen Show (4:3)</PresentationFormat>
  <Paragraphs>118</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Office-tema</vt:lpstr>
      <vt:lpstr>Dokument</vt:lpstr>
      <vt:lpstr>Nawal el-Saadawi, feminist of the Arabs  </vt:lpstr>
      <vt:lpstr>PowerPoint Presentation</vt:lpstr>
      <vt:lpstr>Egypt  - an Arab democracy  (There should have been a question mark!) </vt:lpstr>
      <vt:lpstr>PowerPoint Presentation</vt:lpstr>
      <vt:lpstr>PowerPoint Presentation</vt:lpstr>
      <vt:lpstr>PowerPoint Presentation</vt:lpstr>
      <vt:lpstr>2. In Sadats prison 1981 </vt:lpstr>
      <vt:lpstr>PowerPoint Presentation</vt:lpstr>
      <vt:lpstr>3. Nawal’s ideology </vt:lpstr>
      <vt:lpstr>4. Nawal and Egyptian intellectuals </vt:lpstr>
      <vt:lpstr>PowerPoint Presentation</vt:lpstr>
      <vt:lpstr>5. Nawal and the Tahrir revolution </vt:lpstr>
      <vt:lpstr>Nawal and her book about the Arab revolutions</vt:lpstr>
      <vt:lpstr>6. Nawal – columnist of major newspapers  </vt:lpstr>
      <vt:lpstr>The latest columns by Nawal: Al Ahram 23/9 2020 on male polygamy, al Masry al Youm 2/11 on sex and poverty2020 </vt:lpstr>
      <vt:lpstr>7. The secular activist – more important than  Mahfouz and Zuweil?</vt:lpstr>
      <vt:lpstr>Naguib Mahfouz – Nawal’s equal?</vt:lpstr>
      <vt:lpstr>8. Her mothers regret </vt:lpstr>
      <vt:lpstr>Circumcision does not come from religion</vt:lpstr>
      <vt:lpstr>9. Woman at point zero </vt:lpstr>
      <vt:lpstr>PowerPoint Presentation</vt:lpstr>
      <vt:lpstr>10. Ridiculing religious men </vt:lpstr>
      <vt:lpstr>11.God resigns at the Summit Meeting </vt:lpstr>
      <vt:lpstr>God resigns at the Summit meeting</vt:lpstr>
      <vt:lpstr>12 Twelve women in a cell </vt:lpstr>
      <vt:lpstr>13.Nawal and the Tamarrud regime change June 2013 </vt:lpstr>
      <vt:lpstr>14. Most Egyptian intellectuals opposed the Moslem Brotherhood. </vt:lpstr>
      <vt:lpstr>Alaa al Aswany</vt:lpstr>
      <vt:lpstr>15 Memories of a 85 year old girl </vt:lpstr>
      <vt:lpstr>PowerPoint Presentation</vt:lpstr>
      <vt:lpstr>16  Seven accusations of heresy.</vt:lpstr>
      <vt:lpstr>17. A Daughter of Isis </vt:lpstr>
      <vt:lpstr>PowerPoint Presentation</vt:lpstr>
      <vt:lpstr>18. Swedish major newspaper: Nobel prize to Nawal </vt:lpstr>
      <vt:lpstr>Revolutionsskrivarna=The Revolution writers= Innahu al damm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Nawal el-Saadawi, feminist of the Arabs</dc:title>
  <dc:creator>per</dc:creator>
  <cp:lastModifiedBy>stack</cp:lastModifiedBy>
  <cp:revision>43</cp:revision>
  <dcterms:created xsi:type="dcterms:W3CDTF">2020-11-03T13:59:29Z</dcterms:created>
  <dcterms:modified xsi:type="dcterms:W3CDTF">2020-11-06T19:39:21Z</dcterms:modified>
</cp:coreProperties>
</file>