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2" r:id="rId1"/>
  </p:sldMasterIdLst>
  <p:notesMasterIdLst>
    <p:notesMasterId r:id="rId68"/>
  </p:notesMasterIdLst>
  <p:handoutMasterIdLst>
    <p:handoutMasterId r:id="rId69"/>
  </p:handoutMasterIdLst>
  <p:sldIdLst>
    <p:sldId id="746" r:id="rId2"/>
    <p:sldId id="744" r:id="rId3"/>
    <p:sldId id="745" r:id="rId4"/>
    <p:sldId id="747" r:id="rId5"/>
    <p:sldId id="748" r:id="rId6"/>
    <p:sldId id="749" r:id="rId7"/>
    <p:sldId id="750" r:id="rId8"/>
    <p:sldId id="751" r:id="rId9"/>
    <p:sldId id="752" r:id="rId10"/>
    <p:sldId id="680" r:id="rId11"/>
    <p:sldId id="754" r:id="rId12"/>
    <p:sldId id="755" r:id="rId13"/>
    <p:sldId id="756" r:id="rId14"/>
    <p:sldId id="757" r:id="rId15"/>
    <p:sldId id="758" r:id="rId16"/>
    <p:sldId id="759" r:id="rId17"/>
    <p:sldId id="760" r:id="rId18"/>
    <p:sldId id="761" r:id="rId19"/>
    <p:sldId id="762" r:id="rId20"/>
    <p:sldId id="763" r:id="rId21"/>
    <p:sldId id="764" r:id="rId22"/>
    <p:sldId id="765" r:id="rId23"/>
    <p:sldId id="766" r:id="rId24"/>
    <p:sldId id="767" r:id="rId25"/>
    <p:sldId id="768" r:id="rId26"/>
    <p:sldId id="769" r:id="rId27"/>
    <p:sldId id="770" r:id="rId28"/>
    <p:sldId id="771" r:id="rId29"/>
    <p:sldId id="772" r:id="rId30"/>
    <p:sldId id="753" r:id="rId31"/>
    <p:sldId id="627" r:id="rId32"/>
    <p:sldId id="773" r:id="rId33"/>
    <p:sldId id="774" r:id="rId34"/>
    <p:sldId id="690" r:id="rId35"/>
    <p:sldId id="775" r:id="rId36"/>
    <p:sldId id="693" r:id="rId37"/>
    <p:sldId id="776" r:id="rId38"/>
    <p:sldId id="777" r:id="rId39"/>
    <p:sldId id="778" r:id="rId40"/>
    <p:sldId id="779" r:id="rId41"/>
    <p:sldId id="780" r:id="rId42"/>
    <p:sldId id="781" r:id="rId43"/>
    <p:sldId id="782" r:id="rId44"/>
    <p:sldId id="698" r:id="rId45"/>
    <p:sldId id="699" r:id="rId46"/>
    <p:sldId id="700" r:id="rId47"/>
    <p:sldId id="783" r:id="rId48"/>
    <p:sldId id="701" r:id="rId49"/>
    <p:sldId id="702" r:id="rId50"/>
    <p:sldId id="704" r:id="rId51"/>
    <p:sldId id="705" r:id="rId52"/>
    <p:sldId id="712" r:id="rId53"/>
    <p:sldId id="713" r:id="rId54"/>
    <p:sldId id="717" r:id="rId55"/>
    <p:sldId id="718" r:id="rId56"/>
    <p:sldId id="720" r:id="rId57"/>
    <p:sldId id="725" r:id="rId58"/>
    <p:sldId id="726" r:id="rId59"/>
    <p:sldId id="731" r:id="rId60"/>
    <p:sldId id="733" r:id="rId61"/>
    <p:sldId id="735" r:id="rId62"/>
    <p:sldId id="742" r:id="rId63"/>
    <p:sldId id="740" r:id="rId64"/>
    <p:sldId id="784" r:id="rId65"/>
    <p:sldId id="785" r:id="rId66"/>
    <p:sldId id="786" r:id="rId67"/>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a:srgbClr val="E4B10E"/>
    <a:srgbClr val="000000"/>
    <a:srgbClr val="548222"/>
    <a:srgbClr val="2C2C2C"/>
    <a:srgbClr val="410B0E"/>
    <a:srgbClr val="FFFFFF"/>
    <a:srgbClr val="404040"/>
    <a:srgbClr val="69A12B"/>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39" autoAdjust="0"/>
    <p:restoredTop sz="92652" autoAdjust="0"/>
  </p:normalViewPr>
  <p:slideViewPr>
    <p:cSldViewPr snapToGrid="0">
      <p:cViewPr>
        <p:scale>
          <a:sx n="70" d="100"/>
          <a:sy n="70" d="100"/>
        </p:scale>
        <p:origin x="-912" y="-72"/>
      </p:cViewPr>
      <p:guideLst>
        <p:guide orient="horz" pos="2160"/>
        <p:guide pos="3120"/>
      </p:guideLst>
    </p:cSldViewPr>
  </p:slideViewPr>
  <p:notesTextViewPr>
    <p:cViewPr>
      <p:scale>
        <a:sx n="1" d="1"/>
        <a:sy n="1" d="1"/>
      </p:scale>
      <p:origin x="0" y="0"/>
    </p:cViewPr>
  </p:notesTextViewPr>
  <p:sorterViewPr>
    <p:cViewPr>
      <p:scale>
        <a:sx n="66" d="100"/>
        <a:sy n="66" d="100"/>
      </p:scale>
      <p:origin x="0" y="17250"/>
    </p:cViewPr>
  </p:sorterViewPr>
  <p:notesViewPr>
    <p:cSldViewPr snapToGrid="0">
      <p:cViewPr varScale="1">
        <p:scale>
          <a:sx n="55" d="100"/>
          <a:sy n="55" d="100"/>
        </p:scale>
        <p:origin x="-289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2B4DAE8-CDCA-4C1A-B221-C47D296D3DAD}" type="datetimeFigureOut">
              <a:rPr lang="fr-FR" smtClean="0"/>
              <a:pPr/>
              <a:t>06/11/2020</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BACB6AE-0BF1-4E20-BFC2-7F9E83671C77}" type="slidenum">
              <a:rPr lang="fr-FR" smtClean="0"/>
              <a:pPr/>
              <a:t>‹#›</a:t>
            </a:fld>
            <a:endParaRPr lang="fr-FR"/>
          </a:p>
        </p:txBody>
      </p:sp>
    </p:spTree>
    <p:extLst>
      <p:ext uri="{BB962C8B-B14F-4D97-AF65-F5344CB8AC3E}">
        <p14:creationId xmlns:p14="http://schemas.microsoft.com/office/powerpoint/2010/main" val="13072909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defRPr>
            </a:lvl1pPr>
          </a:lstStyle>
          <a:p>
            <a:fld id="{340C6A82-D106-4152-BA23-6A9F367D6C43}" type="datetimeFigureOut">
              <a:rPr lang="en-US" smtClean="0"/>
              <a:pPr/>
              <a:t>11/6/2020</a:t>
            </a:fld>
            <a:endParaRPr lang="en-US" dirty="0"/>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defRPr>
            </a:lvl1pPr>
          </a:lstStyle>
          <a:p>
            <a:fld id="{5D501632-D087-415E-8EF8-CA1F465EB18D}" type="slidenum">
              <a:rPr lang="en-US" smtClean="0"/>
              <a:pPr/>
              <a:t>‹#›</a:t>
            </a:fld>
            <a:endParaRPr lang="en-US" dirty="0"/>
          </a:p>
        </p:txBody>
      </p:sp>
    </p:spTree>
    <p:extLst>
      <p:ext uri="{BB962C8B-B14F-4D97-AF65-F5344CB8AC3E}">
        <p14:creationId xmlns:p14="http://schemas.microsoft.com/office/powerpoint/2010/main" val="967537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5E9D0B6-D8F4-4F0A-9DE3-E92EA4D3AF55}"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D501632-D087-415E-8EF8-CA1F465EB18D}" type="slidenum">
              <a:rPr lang="en-US" smtClean="0"/>
              <a:pPr/>
              <a:t>17</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D501632-D087-415E-8EF8-CA1F465EB18D}" type="slidenum">
              <a:rPr lang="en-US" smtClean="0"/>
              <a:pPr/>
              <a:t>19</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D501632-D087-415E-8EF8-CA1F465EB18D}" type="slidenum">
              <a:rPr lang="en-US" smtClean="0"/>
              <a:pPr/>
              <a:t>20</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D501632-D087-415E-8EF8-CA1F465EB18D}" type="slidenum">
              <a:rPr lang="en-US" smtClean="0"/>
              <a:pPr/>
              <a:t>21</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err="1" smtClean="0">
                <a:solidFill>
                  <a:schemeClr val="tx1"/>
                </a:solidFill>
                <a:latin typeface="Arial" panose="020B0604020202020204" pitchFamily="34" charset="0"/>
                <a:ea typeface="+mn-ea"/>
                <a:cs typeface="+mn-cs"/>
              </a:rPr>
              <a:t>Tannen</a:t>
            </a:r>
            <a:r>
              <a:rPr lang="fr-FR" sz="1200" kern="1200" dirty="0" smtClean="0">
                <a:solidFill>
                  <a:schemeClr val="tx1"/>
                </a:solidFill>
                <a:latin typeface="Arial" panose="020B0604020202020204" pitchFamily="34" charset="0"/>
                <a:ea typeface="+mn-ea"/>
                <a:cs typeface="+mn-cs"/>
              </a:rPr>
              <a:t> and </a:t>
            </a:r>
            <a:r>
              <a:rPr lang="fr-FR" sz="1200" kern="1200" dirty="0" err="1" smtClean="0">
                <a:solidFill>
                  <a:schemeClr val="tx1"/>
                </a:solidFill>
                <a:latin typeface="Arial" panose="020B0604020202020204" pitchFamily="34" charset="0"/>
                <a:ea typeface="+mn-ea"/>
                <a:cs typeface="+mn-cs"/>
              </a:rPr>
              <a:t>Saville</a:t>
            </a:r>
            <a:r>
              <a:rPr lang="fr-FR" sz="1200" kern="1200" dirty="0" smtClean="0">
                <a:solidFill>
                  <a:schemeClr val="tx1"/>
                </a:solidFill>
                <a:latin typeface="Arial" panose="020B0604020202020204" pitchFamily="34" charset="0"/>
                <a:ea typeface="+mn-ea"/>
                <a:cs typeface="+mn-cs"/>
              </a:rPr>
              <a:t>-</a:t>
            </a:r>
            <a:r>
              <a:rPr lang="fr-FR" sz="1200" kern="1200" dirty="0" err="1" smtClean="0">
                <a:solidFill>
                  <a:schemeClr val="tx1"/>
                </a:solidFill>
                <a:latin typeface="Arial" panose="020B0604020202020204" pitchFamily="34" charset="0"/>
                <a:ea typeface="+mn-ea"/>
                <a:cs typeface="+mn-cs"/>
              </a:rPr>
              <a:t>Troike</a:t>
            </a:r>
            <a:r>
              <a:rPr lang="fr-FR" sz="1200" kern="1200" dirty="0" smtClean="0">
                <a:solidFill>
                  <a:schemeClr val="tx1"/>
                </a:solidFill>
                <a:latin typeface="Arial" panose="020B0604020202020204" pitchFamily="34" charset="0"/>
                <a:ea typeface="+mn-ea"/>
                <a:cs typeface="+mn-cs"/>
              </a:rPr>
              <a:t> (1985); </a:t>
            </a:r>
            <a:r>
              <a:rPr lang="fr-FR" sz="1200" kern="1200" dirty="0" err="1" smtClean="0">
                <a:solidFill>
                  <a:schemeClr val="tx1"/>
                </a:solidFill>
                <a:latin typeface="Arial" panose="020B0604020202020204" pitchFamily="34" charset="0"/>
                <a:ea typeface="+mn-ea"/>
                <a:cs typeface="+mn-cs"/>
              </a:rPr>
              <a:t>Jaworski</a:t>
            </a:r>
            <a:r>
              <a:rPr lang="fr-FR" sz="1200" kern="1200" dirty="0" smtClean="0">
                <a:solidFill>
                  <a:schemeClr val="tx1"/>
                </a:solidFill>
                <a:latin typeface="Arial" panose="020B0604020202020204" pitchFamily="34" charset="0"/>
                <a:ea typeface="+mn-ea"/>
                <a:cs typeface="+mn-cs"/>
              </a:rPr>
              <a:t> (1997, 2005) and books </a:t>
            </a:r>
            <a:r>
              <a:rPr lang="fr-FR" sz="1200" kern="1200" dirty="0" err="1" smtClean="0">
                <a:solidFill>
                  <a:schemeClr val="tx1"/>
                </a:solidFill>
                <a:latin typeface="Arial" panose="020B0604020202020204" pitchFamily="34" charset="0"/>
                <a:ea typeface="+mn-ea"/>
                <a:cs typeface="+mn-cs"/>
              </a:rPr>
              <a:t>like</a:t>
            </a:r>
            <a:r>
              <a:rPr lang="fr-FR" sz="1200" kern="1200" dirty="0" smtClean="0">
                <a:solidFill>
                  <a:schemeClr val="tx1"/>
                </a:solidFill>
                <a:latin typeface="Arial" panose="020B0604020202020204" pitchFamily="34" charset="0"/>
                <a:ea typeface="+mn-ea"/>
                <a:cs typeface="+mn-cs"/>
              </a:rPr>
              <a:t> </a:t>
            </a:r>
            <a:r>
              <a:rPr lang="fr-FR" sz="1200" kern="1200" dirty="0" err="1" smtClean="0">
                <a:solidFill>
                  <a:schemeClr val="tx1"/>
                </a:solidFill>
                <a:latin typeface="Arial" panose="020B0604020202020204" pitchFamily="34" charset="0"/>
                <a:ea typeface="+mn-ea"/>
                <a:cs typeface="+mn-cs"/>
              </a:rPr>
              <a:t>that</a:t>
            </a:r>
            <a:r>
              <a:rPr lang="fr-FR" sz="1200" kern="1200" dirty="0" smtClean="0">
                <a:solidFill>
                  <a:schemeClr val="tx1"/>
                </a:solidFill>
                <a:latin typeface="Arial" panose="020B0604020202020204" pitchFamily="34" charset="0"/>
                <a:ea typeface="+mn-ea"/>
                <a:cs typeface="+mn-cs"/>
              </a:rPr>
              <a:t> of </a:t>
            </a:r>
            <a:r>
              <a:rPr lang="fr-FR" sz="1200" kern="1200" dirty="0" err="1" smtClean="0">
                <a:solidFill>
                  <a:schemeClr val="tx1"/>
                </a:solidFill>
                <a:latin typeface="Arial" panose="020B0604020202020204" pitchFamily="34" charset="0"/>
                <a:ea typeface="+mn-ea"/>
                <a:cs typeface="+mn-cs"/>
              </a:rPr>
              <a:t>Jaworski</a:t>
            </a:r>
            <a:r>
              <a:rPr lang="fr-FR" sz="1200" kern="1200" dirty="0" smtClean="0">
                <a:solidFill>
                  <a:schemeClr val="tx1"/>
                </a:solidFill>
                <a:latin typeface="Arial" panose="020B0604020202020204" pitchFamily="34" charset="0"/>
                <a:ea typeface="+mn-ea"/>
                <a:cs typeface="+mn-cs"/>
              </a:rPr>
              <a:t> (1993) and </a:t>
            </a:r>
            <a:r>
              <a:rPr lang="fr-FR" sz="1200" kern="1200" dirty="0" err="1" smtClean="0">
                <a:solidFill>
                  <a:schemeClr val="tx1"/>
                </a:solidFill>
                <a:latin typeface="Arial" panose="020B0604020202020204" pitchFamily="34" charset="0"/>
                <a:ea typeface="+mn-ea"/>
                <a:cs typeface="+mn-cs"/>
              </a:rPr>
              <a:t>Kurzon</a:t>
            </a:r>
            <a:r>
              <a:rPr lang="fr-FR" sz="1200" kern="1200" dirty="0" smtClean="0">
                <a:solidFill>
                  <a:schemeClr val="tx1"/>
                </a:solidFill>
                <a:latin typeface="Arial" panose="020B0604020202020204" pitchFamily="34" charset="0"/>
                <a:ea typeface="+mn-ea"/>
                <a:cs typeface="+mn-cs"/>
              </a:rPr>
              <a:t> (1995) and </a:t>
            </a:r>
            <a:r>
              <a:rPr lang="fr-FR" sz="1200" kern="1200" dirty="0" err="1" smtClean="0">
                <a:solidFill>
                  <a:schemeClr val="tx1"/>
                </a:solidFill>
                <a:latin typeface="Arial" panose="020B0604020202020204" pitchFamily="34" charset="0"/>
                <a:ea typeface="+mn-ea"/>
                <a:cs typeface="+mn-cs"/>
              </a:rPr>
              <a:t>many</a:t>
            </a:r>
            <a:r>
              <a:rPr lang="fr-FR" sz="1200" kern="1200" dirty="0" smtClean="0">
                <a:solidFill>
                  <a:schemeClr val="tx1"/>
                </a:solidFill>
                <a:latin typeface="Arial" panose="020B0604020202020204" pitchFamily="34" charset="0"/>
                <a:ea typeface="+mn-ea"/>
                <a:cs typeface="+mn-cs"/>
              </a:rPr>
              <a:t> articles in </a:t>
            </a:r>
            <a:r>
              <a:rPr lang="fr-FR" sz="1200" kern="1200" dirty="0" err="1" smtClean="0">
                <a:solidFill>
                  <a:schemeClr val="tx1"/>
                </a:solidFill>
                <a:latin typeface="Arial" panose="020B0604020202020204" pitchFamily="34" charset="0"/>
                <a:ea typeface="+mn-ea"/>
                <a:cs typeface="+mn-cs"/>
              </a:rPr>
              <a:t>linguistics</a:t>
            </a:r>
            <a:r>
              <a:rPr lang="fr-FR" sz="1200" kern="1200" dirty="0" smtClean="0">
                <a:solidFill>
                  <a:schemeClr val="tx1"/>
                </a:solidFill>
                <a:latin typeface="Arial" panose="020B0604020202020204" pitchFamily="34" charset="0"/>
                <a:ea typeface="+mn-ea"/>
                <a:cs typeface="+mn-cs"/>
              </a:rPr>
              <a:t>, </a:t>
            </a:r>
            <a:r>
              <a:rPr lang="fr-FR" sz="1200" kern="1200" dirty="0" err="1" smtClean="0">
                <a:solidFill>
                  <a:schemeClr val="tx1"/>
                </a:solidFill>
                <a:latin typeface="Arial" panose="020B0604020202020204" pitchFamily="34" charset="0"/>
                <a:ea typeface="+mn-ea"/>
                <a:cs typeface="+mn-cs"/>
              </a:rPr>
              <a:t>semiotics</a:t>
            </a:r>
            <a:r>
              <a:rPr lang="fr-FR" sz="1200" kern="1200" dirty="0" smtClean="0">
                <a:solidFill>
                  <a:schemeClr val="tx1"/>
                </a:solidFill>
                <a:latin typeface="Arial" panose="020B0604020202020204" pitchFamily="34" charset="0"/>
                <a:ea typeface="+mn-ea"/>
                <a:cs typeface="+mn-cs"/>
              </a:rPr>
              <a:t> and </a:t>
            </a:r>
            <a:r>
              <a:rPr lang="fr-FR" sz="1200" kern="1200" dirty="0" err="1" smtClean="0">
                <a:solidFill>
                  <a:schemeClr val="tx1"/>
                </a:solidFill>
                <a:latin typeface="Arial" panose="020B0604020202020204" pitchFamily="34" charset="0"/>
                <a:ea typeface="+mn-ea"/>
                <a:cs typeface="+mn-cs"/>
              </a:rPr>
              <a:t>pragmatics</a:t>
            </a:r>
            <a:r>
              <a:rPr lang="fr-FR" sz="1200" kern="1200" dirty="0" smtClean="0">
                <a:solidFill>
                  <a:schemeClr val="tx1"/>
                </a:solidFill>
                <a:latin typeface="Arial" panose="020B0604020202020204" pitchFamily="34" charset="0"/>
                <a:ea typeface="+mn-ea"/>
                <a:cs typeface="+mn-cs"/>
              </a:rPr>
              <a:t> </a:t>
            </a:r>
            <a:r>
              <a:rPr lang="fr-FR" sz="1200" kern="1200" dirty="0" err="1" smtClean="0">
                <a:solidFill>
                  <a:schemeClr val="tx1"/>
                </a:solidFill>
                <a:latin typeface="Arial" panose="020B0604020202020204" pitchFamily="34" charset="0"/>
                <a:ea typeface="+mn-ea"/>
                <a:cs typeface="+mn-cs"/>
              </a:rPr>
              <a:t>journals</a:t>
            </a:r>
            <a:r>
              <a:rPr lang="fr-FR" sz="1200" kern="1200" dirty="0" smtClean="0">
                <a:solidFill>
                  <a:schemeClr val="tx1"/>
                </a:solidFill>
                <a:latin typeface="Arial" panose="020B0604020202020204" pitchFamily="34" charset="0"/>
                <a:ea typeface="+mn-ea"/>
                <a:cs typeface="+mn-cs"/>
              </a:rPr>
              <a:t> </a:t>
            </a:r>
            <a:r>
              <a:rPr lang="fr-FR" sz="1200" kern="1200" dirty="0" err="1" smtClean="0">
                <a:solidFill>
                  <a:schemeClr val="tx1"/>
                </a:solidFill>
                <a:latin typeface="Arial" panose="020B0604020202020204" pitchFamily="34" charset="0"/>
                <a:ea typeface="+mn-ea"/>
                <a:cs typeface="+mn-cs"/>
              </a:rPr>
              <a:t>like</a:t>
            </a:r>
            <a:r>
              <a:rPr lang="fr-FR" sz="1200" kern="1200" dirty="0" smtClean="0">
                <a:solidFill>
                  <a:schemeClr val="tx1"/>
                </a:solidFill>
                <a:latin typeface="Arial" panose="020B0604020202020204" pitchFamily="34" charset="0"/>
                <a:ea typeface="+mn-ea"/>
                <a:cs typeface="+mn-cs"/>
              </a:rPr>
              <a:t> </a:t>
            </a:r>
            <a:r>
              <a:rPr lang="fr-FR" sz="1200" kern="1200" dirty="0" err="1" smtClean="0">
                <a:solidFill>
                  <a:schemeClr val="tx1"/>
                </a:solidFill>
                <a:latin typeface="Arial" panose="020B0604020202020204" pitchFamily="34" charset="0"/>
                <a:ea typeface="+mn-ea"/>
                <a:cs typeface="+mn-cs"/>
              </a:rPr>
              <a:t>that</a:t>
            </a:r>
            <a:r>
              <a:rPr lang="fr-FR" sz="1200" kern="1200" dirty="0" smtClean="0">
                <a:solidFill>
                  <a:schemeClr val="tx1"/>
                </a:solidFill>
                <a:latin typeface="Arial" panose="020B0604020202020204" pitchFamily="34" charset="0"/>
                <a:ea typeface="+mn-ea"/>
                <a:cs typeface="+mn-cs"/>
              </a:rPr>
              <a:t> of </a:t>
            </a:r>
            <a:r>
              <a:rPr lang="fr-FR" sz="1200" kern="1200" dirty="0" err="1" smtClean="0">
                <a:solidFill>
                  <a:schemeClr val="tx1"/>
                </a:solidFill>
                <a:latin typeface="Arial" panose="020B0604020202020204" pitchFamily="34" charset="0"/>
                <a:ea typeface="+mn-ea"/>
                <a:cs typeface="+mn-cs"/>
              </a:rPr>
              <a:t>Ephratt</a:t>
            </a:r>
            <a:r>
              <a:rPr lang="fr-FR" sz="1200" kern="1200" dirty="0" smtClean="0">
                <a:solidFill>
                  <a:schemeClr val="tx1"/>
                </a:solidFill>
                <a:latin typeface="Arial" panose="020B0604020202020204" pitchFamily="34" charset="0"/>
                <a:ea typeface="+mn-ea"/>
                <a:cs typeface="+mn-cs"/>
              </a:rPr>
              <a:t> (2008) and </a:t>
            </a:r>
            <a:r>
              <a:rPr lang="fr-FR" sz="1200" kern="1200" dirty="0" err="1" smtClean="0">
                <a:solidFill>
                  <a:schemeClr val="tx1"/>
                </a:solidFill>
                <a:latin typeface="Arial" panose="020B0604020202020204" pitchFamily="34" charset="0"/>
                <a:ea typeface="+mn-ea"/>
                <a:cs typeface="+mn-cs"/>
              </a:rPr>
              <a:t>Kurzon</a:t>
            </a:r>
            <a:r>
              <a:rPr lang="fr-FR" sz="1200" kern="1200" dirty="0" smtClean="0">
                <a:solidFill>
                  <a:schemeClr val="tx1"/>
                </a:solidFill>
                <a:latin typeface="Arial" panose="020B0604020202020204" pitchFamily="34" charset="0"/>
                <a:ea typeface="+mn-ea"/>
                <a:cs typeface="+mn-cs"/>
              </a:rPr>
              <a:t> (1997). </a:t>
            </a:r>
            <a:endParaRPr lang="fr-FR" dirty="0"/>
          </a:p>
        </p:txBody>
      </p:sp>
      <p:sp>
        <p:nvSpPr>
          <p:cNvPr id="4" name="Espace réservé du numéro de diapositive 3"/>
          <p:cNvSpPr>
            <a:spLocks noGrp="1"/>
          </p:cNvSpPr>
          <p:nvPr>
            <p:ph type="sldNum" sz="quarter" idx="10"/>
          </p:nvPr>
        </p:nvSpPr>
        <p:spPr/>
        <p:txBody>
          <a:bodyPr/>
          <a:lstStyle/>
          <a:p>
            <a:fld id="{5D501632-D087-415E-8EF8-CA1F465EB18D}" type="slidenum">
              <a:rPr lang="en-US" smtClean="0"/>
              <a:pPr/>
              <a:t>22</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dirty="0" smtClean="0">
                <a:solidFill>
                  <a:schemeClr val="tx1"/>
                </a:solidFill>
                <a:latin typeface="Arial" panose="020B0604020202020204" pitchFamily="34" charset="0"/>
                <a:cs typeface="Arial" pitchFamily="34" charset="0"/>
              </a:rPr>
              <a:t> </a:t>
            </a:r>
            <a:r>
              <a:rPr lang="fr-FR" sz="1200" dirty="0" err="1" smtClean="0">
                <a:solidFill>
                  <a:schemeClr val="tx1"/>
                </a:solidFill>
                <a:latin typeface="Arial" panose="020B0604020202020204" pitchFamily="34" charset="0"/>
                <a:cs typeface="Arial" pitchFamily="34" charset="0"/>
              </a:rPr>
              <a:t>Here</a:t>
            </a:r>
            <a:r>
              <a:rPr lang="fr-FR" sz="1200" dirty="0" smtClean="0">
                <a:solidFill>
                  <a:schemeClr val="tx1"/>
                </a:solidFill>
                <a:latin typeface="Arial" panose="020B0604020202020204" pitchFamily="34" charset="0"/>
                <a:cs typeface="Arial" pitchFamily="34" charset="0"/>
              </a:rPr>
              <a:t> </a:t>
            </a:r>
            <a:r>
              <a:rPr lang="fr-FR" sz="1200" dirty="0" err="1" smtClean="0">
                <a:solidFill>
                  <a:schemeClr val="tx1"/>
                </a:solidFill>
                <a:latin typeface="Arial" panose="020B0604020202020204" pitchFamily="34" charset="0"/>
                <a:cs typeface="Arial" pitchFamily="34" charset="0"/>
              </a:rPr>
              <a:t>there</a:t>
            </a:r>
            <a:r>
              <a:rPr lang="fr-FR" sz="1200" dirty="0" smtClean="0">
                <a:solidFill>
                  <a:schemeClr val="tx1"/>
                </a:solidFill>
                <a:latin typeface="Arial" panose="020B0604020202020204" pitchFamily="34" charset="0"/>
                <a:cs typeface="Arial" pitchFamily="34" charset="0"/>
              </a:rPr>
              <a:t> are </a:t>
            </a:r>
            <a:r>
              <a:rPr lang="fr-FR" sz="1200" dirty="0" err="1" smtClean="0">
                <a:solidFill>
                  <a:schemeClr val="tx1"/>
                </a:solidFill>
                <a:latin typeface="Arial" panose="020B0604020202020204" pitchFamily="34" charset="0"/>
                <a:cs typeface="Arial" pitchFamily="34" charset="0"/>
              </a:rPr>
              <a:t>two</a:t>
            </a:r>
            <a:r>
              <a:rPr lang="fr-FR" sz="1200" dirty="0" smtClean="0">
                <a:solidFill>
                  <a:schemeClr val="tx1"/>
                </a:solidFill>
                <a:latin typeface="Arial" panose="020B0604020202020204" pitchFamily="34" charset="0"/>
                <a:cs typeface="Arial" pitchFamily="34" charset="0"/>
              </a:rPr>
              <a:t> instances of </a:t>
            </a:r>
            <a:r>
              <a:rPr lang="fr-FR" sz="1200" dirty="0" err="1" smtClean="0">
                <a:solidFill>
                  <a:schemeClr val="tx1"/>
                </a:solidFill>
                <a:latin typeface="Arial" panose="020B0604020202020204" pitchFamily="34" charset="0"/>
                <a:cs typeface="Arial" pitchFamily="34" charset="0"/>
              </a:rPr>
              <a:t>silencing</a:t>
            </a:r>
            <a:r>
              <a:rPr lang="fr-FR" sz="1200" dirty="0" smtClean="0">
                <a:solidFill>
                  <a:schemeClr val="tx1"/>
                </a:solidFill>
                <a:latin typeface="Arial" panose="020B0604020202020204" pitchFamily="34" charset="0"/>
                <a:cs typeface="Arial" pitchFamily="34" charset="0"/>
              </a:rPr>
              <a:t>: one </a:t>
            </a:r>
            <a:r>
              <a:rPr lang="fr-FR" sz="1200" dirty="0" err="1" smtClean="0">
                <a:solidFill>
                  <a:schemeClr val="tx1"/>
                </a:solidFill>
                <a:latin typeface="Arial" panose="020B0604020202020204" pitchFamily="34" charset="0"/>
                <a:cs typeface="Arial" pitchFamily="34" charset="0"/>
              </a:rPr>
              <a:t>imposed</a:t>
            </a:r>
            <a:r>
              <a:rPr lang="fr-FR" sz="1200" dirty="0" smtClean="0">
                <a:solidFill>
                  <a:schemeClr val="tx1"/>
                </a:solidFill>
                <a:latin typeface="Arial" panose="020B0604020202020204" pitchFamily="34" charset="0"/>
                <a:cs typeface="Arial" pitchFamily="34" charset="0"/>
              </a:rPr>
              <a:t> by social </a:t>
            </a:r>
            <a:r>
              <a:rPr lang="fr-FR" sz="1200" dirty="0" err="1" smtClean="0">
                <a:solidFill>
                  <a:schemeClr val="tx1"/>
                </a:solidFill>
                <a:latin typeface="Arial" panose="020B0604020202020204" pitchFamily="34" charset="0"/>
                <a:cs typeface="Arial" pitchFamily="34" charset="0"/>
              </a:rPr>
              <a:t>norms</a:t>
            </a:r>
            <a:r>
              <a:rPr lang="fr-FR" sz="1200" dirty="0" smtClean="0">
                <a:solidFill>
                  <a:schemeClr val="tx1"/>
                </a:solidFill>
                <a:latin typeface="Arial" panose="020B0604020202020204" pitchFamily="34" charset="0"/>
                <a:cs typeface="Arial" pitchFamily="34" charset="0"/>
              </a:rPr>
              <a:t> and one </a:t>
            </a:r>
            <a:r>
              <a:rPr lang="fr-FR" sz="1200" dirty="0" err="1" smtClean="0">
                <a:solidFill>
                  <a:schemeClr val="tx1"/>
                </a:solidFill>
                <a:latin typeface="Arial" panose="020B0604020202020204" pitchFamily="34" charset="0"/>
                <a:cs typeface="Arial" pitchFamily="34" charset="0"/>
              </a:rPr>
              <a:t>imposed</a:t>
            </a:r>
            <a:r>
              <a:rPr lang="fr-FR" sz="1200" dirty="0" smtClean="0">
                <a:solidFill>
                  <a:schemeClr val="tx1"/>
                </a:solidFill>
                <a:latin typeface="Arial" panose="020B0604020202020204" pitchFamily="34" charset="0"/>
                <a:cs typeface="Arial" pitchFamily="34" charset="0"/>
              </a:rPr>
              <a:t> by the </a:t>
            </a:r>
            <a:r>
              <a:rPr lang="fr-FR" sz="1200" dirty="0" err="1" smtClean="0">
                <a:solidFill>
                  <a:schemeClr val="tx1"/>
                </a:solidFill>
                <a:latin typeface="Arial" panose="020B0604020202020204" pitchFamily="34" charset="0"/>
                <a:cs typeface="Arial" pitchFamily="34" charset="0"/>
              </a:rPr>
              <a:t>patriarchal</a:t>
            </a:r>
            <a:r>
              <a:rPr lang="fr-FR" sz="1200" dirty="0" smtClean="0">
                <a:solidFill>
                  <a:schemeClr val="tx1"/>
                </a:solidFill>
                <a:latin typeface="Arial" panose="020B0604020202020204" pitchFamily="34" charset="0"/>
                <a:cs typeface="Arial" pitchFamily="34" charset="0"/>
              </a:rPr>
              <a:t> society </a:t>
            </a:r>
            <a:r>
              <a:rPr lang="fr-FR" sz="1200" dirty="0" err="1" smtClean="0">
                <a:solidFill>
                  <a:schemeClr val="tx1"/>
                </a:solidFill>
                <a:latin typeface="Arial" panose="020B0604020202020204" pitchFamily="34" charset="0"/>
                <a:cs typeface="Arial" pitchFamily="34" charset="0"/>
              </a:rPr>
              <a:t>that</a:t>
            </a:r>
            <a:r>
              <a:rPr lang="fr-FR" sz="1200" dirty="0" smtClean="0">
                <a:solidFill>
                  <a:schemeClr val="tx1"/>
                </a:solidFill>
                <a:latin typeface="Arial" panose="020B0604020202020204" pitchFamily="34" charset="0"/>
                <a:cs typeface="Arial" pitchFamily="34" charset="0"/>
              </a:rPr>
              <a:t> </a:t>
            </a:r>
            <a:r>
              <a:rPr lang="fr-FR" sz="1200" dirty="0" err="1" smtClean="0">
                <a:solidFill>
                  <a:schemeClr val="tx1"/>
                </a:solidFill>
                <a:latin typeface="Arial" panose="020B0604020202020204" pitchFamily="34" charset="0"/>
                <a:cs typeface="Arial" pitchFamily="34" charset="0"/>
              </a:rPr>
              <a:t>allows</a:t>
            </a:r>
            <a:r>
              <a:rPr lang="fr-FR" sz="1200" dirty="0" smtClean="0">
                <a:solidFill>
                  <a:schemeClr val="tx1"/>
                </a:solidFill>
                <a:latin typeface="Arial" panose="020B0604020202020204" pitchFamily="34" charset="0"/>
                <a:cs typeface="Arial" pitchFamily="34" charset="0"/>
              </a:rPr>
              <a:t> </a:t>
            </a:r>
            <a:r>
              <a:rPr lang="fr-FR" sz="1200" dirty="0" err="1" smtClean="0">
                <a:solidFill>
                  <a:schemeClr val="tx1"/>
                </a:solidFill>
                <a:latin typeface="Arial" panose="020B0604020202020204" pitchFamily="34" charset="0"/>
                <a:cs typeface="Arial" pitchFamily="34" charset="0"/>
              </a:rPr>
              <a:t>another</a:t>
            </a:r>
            <a:r>
              <a:rPr lang="fr-FR" sz="1200" dirty="0" smtClean="0">
                <a:solidFill>
                  <a:schemeClr val="tx1"/>
                </a:solidFill>
                <a:latin typeface="Arial" panose="020B0604020202020204" pitchFamily="34" charset="0"/>
                <a:cs typeface="Arial" pitchFamily="34" charset="0"/>
              </a:rPr>
              <a:t> </a:t>
            </a:r>
            <a:r>
              <a:rPr lang="fr-FR" sz="1200" dirty="0" err="1" smtClean="0">
                <a:solidFill>
                  <a:schemeClr val="tx1"/>
                </a:solidFill>
                <a:latin typeface="Arial" panose="020B0604020202020204" pitchFamily="34" charset="0"/>
                <a:cs typeface="Arial" pitchFamily="34" charset="0"/>
              </a:rPr>
              <a:t>discourse</a:t>
            </a:r>
            <a:r>
              <a:rPr lang="fr-FR" sz="1200" dirty="0" smtClean="0">
                <a:solidFill>
                  <a:schemeClr val="tx1"/>
                </a:solidFill>
                <a:latin typeface="Arial" panose="020B0604020202020204" pitchFamily="34" charset="0"/>
                <a:cs typeface="Arial" pitchFamily="34" charset="0"/>
              </a:rPr>
              <a:t> (the acceptable </a:t>
            </a:r>
            <a:r>
              <a:rPr lang="fr-FR" sz="1200" dirty="0" err="1" smtClean="0">
                <a:solidFill>
                  <a:schemeClr val="tx1"/>
                </a:solidFill>
                <a:latin typeface="Arial" panose="020B0604020202020204" pitchFamily="34" charset="0"/>
                <a:cs typeface="Arial" pitchFamily="34" charset="0"/>
              </a:rPr>
              <a:t>material</a:t>
            </a:r>
            <a:r>
              <a:rPr lang="fr-FR" sz="1200" dirty="0" smtClean="0">
                <a:solidFill>
                  <a:schemeClr val="tx1"/>
                </a:solidFill>
                <a:latin typeface="Arial" panose="020B0604020202020204" pitchFamily="34" charset="0"/>
                <a:cs typeface="Arial" pitchFamily="34" charset="0"/>
              </a:rPr>
              <a:t>) to silence the </a:t>
            </a:r>
            <a:r>
              <a:rPr lang="fr-FR" sz="1200" dirty="0" err="1" smtClean="0">
                <a:solidFill>
                  <a:schemeClr val="tx1"/>
                </a:solidFill>
                <a:latin typeface="Arial" panose="020B0604020202020204" pitchFamily="34" charset="0"/>
                <a:cs typeface="Arial" pitchFamily="34" charset="0"/>
              </a:rPr>
              <a:t>unacceptable</a:t>
            </a:r>
            <a:r>
              <a:rPr lang="fr-FR" sz="1200" dirty="0" smtClean="0">
                <a:solidFill>
                  <a:schemeClr val="tx1"/>
                </a:solidFill>
                <a:latin typeface="Arial" panose="020B0604020202020204" pitchFamily="34" charset="0"/>
                <a:cs typeface="Arial" pitchFamily="34" charset="0"/>
              </a:rPr>
              <a:t> one.</a:t>
            </a:r>
            <a:endParaRPr lang="fr-FR" dirty="0"/>
          </a:p>
        </p:txBody>
      </p:sp>
      <p:sp>
        <p:nvSpPr>
          <p:cNvPr id="4" name="Espace réservé du numéro de diapositive 3"/>
          <p:cNvSpPr>
            <a:spLocks noGrp="1"/>
          </p:cNvSpPr>
          <p:nvPr>
            <p:ph type="sldNum" sz="quarter" idx="10"/>
          </p:nvPr>
        </p:nvSpPr>
        <p:spPr/>
        <p:txBody>
          <a:bodyPr/>
          <a:lstStyle/>
          <a:p>
            <a:fld id="{5D501632-D087-415E-8EF8-CA1F465EB18D}" type="slidenum">
              <a:rPr lang="en-US" smtClean="0"/>
              <a:pPr/>
              <a:t>23</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D501632-D087-415E-8EF8-CA1F465EB18D}" type="slidenum">
              <a:rPr lang="en-US" smtClean="0"/>
              <a:pPr/>
              <a:t>24</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en-GB" dirty="0" smtClean="0"/>
              <a:t>In this research, the role of cinema in general and films in particular will be examined to see </a:t>
            </a:r>
            <a:r>
              <a:rPr lang="fr-FR" dirty="0" smtClean="0"/>
              <a:t>the </a:t>
            </a:r>
            <a:r>
              <a:rPr lang="fr-FR" dirty="0" err="1" smtClean="0"/>
              <a:t>extent</a:t>
            </a:r>
            <a:r>
              <a:rPr lang="fr-FR" dirty="0" smtClean="0"/>
              <a:t> to </a:t>
            </a:r>
            <a:r>
              <a:rPr lang="fr-FR" dirty="0" err="1" smtClean="0"/>
              <a:t>which</a:t>
            </a:r>
            <a:r>
              <a:rPr lang="en-GB" dirty="0" smtClean="0"/>
              <a:t> they ‘control the mind’ of viewers in presenting an anti-mainstream cinema that challenges the common models that are perpetuated by mainstream cinema.</a:t>
            </a:r>
            <a:endParaRPr lang="fr-FR" dirty="0" smtClean="0"/>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5D501632-D087-415E-8EF8-CA1F465EB18D}" type="slidenum">
              <a:rPr lang="en-US" smtClean="0"/>
              <a:pPr/>
              <a:t>25</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D501632-D087-415E-8EF8-CA1F465EB18D}" type="slidenum">
              <a:rPr lang="en-US" smtClean="0"/>
              <a:pPr/>
              <a:t>26</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en-GB" sz="1200" kern="1200" dirty="0" smtClean="0">
                <a:solidFill>
                  <a:schemeClr val="tx1"/>
                </a:solidFill>
                <a:latin typeface="Arial" panose="020B0604020202020204" pitchFamily="34" charset="0"/>
                <a:ea typeface="+mn-ea"/>
                <a:cs typeface="+mn-cs"/>
              </a:rPr>
              <a:t>According to this definition signs gain their meanings from other signs that co-exist with or surround them.</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Arial" panose="020B0604020202020204" pitchFamily="34" charset="0"/>
                <a:ea typeface="+mn-ea"/>
                <a:cs typeface="+mn-cs"/>
              </a:rPr>
              <a:t>Paradigmatic signs gain their meaning from a contrast with all other possible signs. </a:t>
            </a:r>
            <a:endParaRPr lang="fr-FR" sz="1200" kern="1200" dirty="0" smtClean="0">
              <a:solidFill>
                <a:schemeClr val="tx1"/>
              </a:solidFill>
              <a:latin typeface="Arial" panose="020B0604020202020204" pitchFamily="34" charset="0"/>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5D501632-D087-415E-8EF8-CA1F465EB18D}" type="slidenum">
              <a:rPr lang="en-US" smtClean="0"/>
              <a:pPr/>
              <a:t>28</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en-US" dirty="0" err="1" smtClean="0"/>
              <a:t>Gcfxhgzdfgv</a:t>
            </a:r>
            <a:r>
              <a:rPr lang="en-US" dirty="0" smtClean="0"/>
              <a:t> </a:t>
            </a:r>
            <a:r>
              <a:rPr lang="en-US" dirty="0" err="1" smtClean="0"/>
              <a:t>cghdfgdgrg</a:t>
            </a:r>
            <a:r>
              <a:rPr lang="en-US" dirty="0" smtClean="0"/>
              <a:t> </a:t>
            </a:r>
            <a:r>
              <a:rPr lang="en-US" dirty="0" err="1" smtClean="0"/>
              <a:t>dtrgdrgdrg</a:t>
            </a:r>
            <a:endParaRPr lang="fr-FR" dirty="0"/>
          </a:p>
        </p:txBody>
      </p:sp>
      <p:sp>
        <p:nvSpPr>
          <p:cNvPr id="4" name="Espace réservé du numéro de diapositive 3"/>
          <p:cNvSpPr>
            <a:spLocks noGrp="1"/>
          </p:cNvSpPr>
          <p:nvPr>
            <p:ph type="sldNum" sz="quarter" idx="10"/>
          </p:nvPr>
        </p:nvSpPr>
        <p:spPr/>
        <p:txBody>
          <a:bodyPr/>
          <a:lstStyle/>
          <a:p>
            <a:fld id="{5D501632-D087-415E-8EF8-CA1F465EB18D}" type="slidenum">
              <a:rPr lang="en-US" smtClean="0"/>
              <a:pPr/>
              <a:t>4</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D501632-D087-415E-8EF8-CA1F465EB18D}" type="slidenum">
              <a:rPr lang="en-US" smtClean="0"/>
              <a:pPr/>
              <a:t>29</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en-US" sz="1200" dirty="0" smtClean="0">
                <a:latin typeface="FrankRuehl" pitchFamily="34" charset="-79"/>
                <a:cs typeface="FrankRuehl" pitchFamily="34" charset="-79"/>
              </a:rPr>
              <a:t> The researcher suggests the concept of ‘voicing’ to explain the role of semiotic codes to ‘anchor’ the meaning of silence and hopes to fill the gap that exists in the literature by providing an approachable and systematic method in order to be able to study silence in films produced in different cultures.</a:t>
            </a:r>
            <a:endParaRPr lang="fr-FR" dirty="0"/>
          </a:p>
        </p:txBody>
      </p:sp>
      <p:sp>
        <p:nvSpPr>
          <p:cNvPr id="4" name="Espace réservé du numéro de diapositive 3"/>
          <p:cNvSpPr>
            <a:spLocks noGrp="1"/>
          </p:cNvSpPr>
          <p:nvPr>
            <p:ph type="sldNum" sz="quarter" idx="10"/>
          </p:nvPr>
        </p:nvSpPr>
        <p:spPr/>
        <p:txBody>
          <a:bodyPr/>
          <a:lstStyle/>
          <a:p>
            <a:fld id="{5D501632-D087-415E-8EF8-CA1F465EB18D}" type="slidenum">
              <a:rPr lang="en-US" smtClean="0"/>
              <a:pPr/>
              <a:t>30</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200150" y="1143000"/>
            <a:ext cx="4457700" cy="3086100"/>
          </a:xfrm>
        </p:spPr>
      </p:sp>
      <p:sp>
        <p:nvSpPr>
          <p:cNvPr id="3" name="Espace réservé des commentaires 2"/>
          <p:cNvSpPr>
            <a:spLocks noGrp="1"/>
          </p:cNvSpPr>
          <p:nvPr>
            <p:ph type="body" idx="1"/>
          </p:nvPr>
        </p:nvSpPr>
        <p:spPr/>
        <p:txBody>
          <a:bodyPr>
            <a:normAutofit/>
          </a:bodyPr>
          <a:lstStyle/>
          <a:p>
            <a:r>
              <a:rPr lang="fr-FR" dirty="0" smtClean="0"/>
              <a:t>How </a:t>
            </a:r>
            <a:r>
              <a:rPr lang="en-US" dirty="0" smtClean="0"/>
              <a:t>did</a:t>
            </a:r>
            <a:r>
              <a:rPr lang="fr-FR" dirty="0" smtClean="0"/>
              <a:t>  </a:t>
            </a:r>
            <a:r>
              <a:rPr lang="fr-FR" dirty="0" err="1" smtClean="0"/>
              <a:t>you</a:t>
            </a:r>
            <a:r>
              <a:rPr lang="fr-FR" dirty="0" smtClean="0"/>
              <a:t> </a:t>
            </a:r>
            <a:r>
              <a:rPr lang="fr-FR" dirty="0" err="1" smtClean="0"/>
              <a:t>tackle</a:t>
            </a:r>
            <a:r>
              <a:rPr lang="fr-FR" dirty="0" smtClean="0"/>
              <a:t> </a:t>
            </a:r>
            <a:r>
              <a:rPr lang="fr-FR" dirty="0" err="1" smtClean="0"/>
              <a:t>your</a:t>
            </a:r>
            <a:r>
              <a:rPr lang="fr-FR" dirty="0" smtClean="0"/>
              <a:t> data? </a:t>
            </a:r>
            <a:endParaRPr lang="fr-FR" dirty="0"/>
          </a:p>
        </p:txBody>
      </p:sp>
      <p:sp>
        <p:nvSpPr>
          <p:cNvPr id="4" name="Espace réservé du numéro de diapositive 3"/>
          <p:cNvSpPr>
            <a:spLocks noGrp="1"/>
          </p:cNvSpPr>
          <p:nvPr>
            <p:ph type="sldNum" sz="quarter" idx="10"/>
          </p:nvPr>
        </p:nvSpPr>
        <p:spPr/>
        <p:txBody>
          <a:bodyPr/>
          <a:lstStyle/>
          <a:p>
            <a:fld id="{5D501632-D087-415E-8EF8-CA1F465EB18D}" type="slidenum">
              <a:rPr lang="en-US" smtClean="0"/>
              <a:pPr/>
              <a:t>34</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err="1" smtClean="0"/>
              <a:t>Examples</a:t>
            </a:r>
            <a:r>
              <a:rPr lang="fr-FR" dirty="0" smtClean="0"/>
              <a:t> </a:t>
            </a:r>
            <a:r>
              <a:rPr lang="fr-FR" dirty="0" err="1" smtClean="0"/>
              <a:t>from</a:t>
            </a:r>
            <a:r>
              <a:rPr lang="fr-FR" dirty="0" smtClean="0"/>
              <a:t> films</a:t>
            </a:r>
            <a:endParaRPr lang="fr-FR" dirty="0"/>
          </a:p>
        </p:txBody>
      </p:sp>
      <p:sp>
        <p:nvSpPr>
          <p:cNvPr id="4" name="Espace réservé du numéro de diapositive 3"/>
          <p:cNvSpPr>
            <a:spLocks noGrp="1"/>
          </p:cNvSpPr>
          <p:nvPr>
            <p:ph type="sldNum" sz="quarter" idx="10"/>
          </p:nvPr>
        </p:nvSpPr>
        <p:spPr/>
        <p:txBody>
          <a:bodyPr/>
          <a:lstStyle/>
          <a:p>
            <a:fld id="{5D501632-D087-415E-8EF8-CA1F465EB18D}" type="slidenum">
              <a:rPr lang="en-US" smtClean="0"/>
              <a:pPr/>
              <a:t>39</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It tells the story of </a:t>
            </a:r>
            <a:r>
              <a:rPr lang="fr-FR" dirty="0" err="1" smtClean="0"/>
              <a:t>Averroes</a:t>
            </a:r>
            <a:r>
              <a:rPr lang="fr-FR" dirty="0" smtClean="0"/>
              <a:t>, or Ibn </a:t>
            </a:r>
            <a:r>
              <a:rPr lang="fr-FR" dirty="0" err="1" smtClean="0"/>
              <a:t>Rushd</a:t>
            </a:r>
            <a:r>
              <a:rPr lang="fr-FR" dirty="0" smtClean="0"/>
              <a:t> in </a:t>
            </a:r>
            <a:r>
              <a:rPr lang="fr-FR" dirty="0" err="1" smtClean="0"/>
              <a:t>Arabic</a:t>
            </a:r>
            <a:r>
              <a:rPr lang="fr-FR" dirty="0" smtClean="0"/>
              <a:t>, He </a:t>
            </a:r>
            <a:r>
              <a:rPr lang="fr-FR" dirty="0" err="1" smtClean="0"/>
              <a:t>was</a:t>
            </a:r>
            <a:r>
              <a:rPr lang="fr-FR" dirty="0" smtClean="0"/>
              <a:t> </a:t>
            </a:r>
            <a:r>
              <a:rPr lang="fr-FR" dirty="0" err="1" smtClean="0"/>
              <a:t>also</a:t>
            </a:r>
            <a:r>
              <a:rPr lang="fr-FR" dirty="0" smtClean="0"/>
              <a:t> </a:t>
            </a:r>
            <a:r>
              <a:rPr lang="fr-FR" dirty="0" err="1" smtClean="0"/>
              <a:t>known</a:t>
            </a:r>
            <a:r>
              <a:rPr lang="fr-FR" dirty="0" smtClean="0"/>
              <a:t> for </a:t>
            </a:r>
            <a:r>
              <a:rPr lang="fr-FR" dirty="0" err="1" smtClean="0"/>
              <a:t>Andalusian</a:t>
            </a:r>
            <a:r>
              <a:rPr lang="fr-FR" dirty="0" smtClean="0"/>
              <a:t> </a:t>
            </a:r>
            <a:r>
              <a:rPr lang="fr-FR" dirty="0" err="1" smtClean="0"/>
              <a:t>Classical</a:t>
            </a:r>
            <a:r>
              <a:rPr lang="fr-FR" dirty="0" smtClean="0"/>
              <a:t> Musical </a:t>
            </a:r>
            <a:r>
              <a:rPr lang="fr-FR" dirty="0" err="1" smtClean="0"/>
              <a:t>Theory</a:t>
            </a:r>
            <a:r>
              <a:rPr lang="fr-FR" dirty="0" smtClean="0"/>
              <a:t>, </a:t>
            </a:r>
            <a:r>
              <a:rPr lang="fr-FR" dirty="0" err="1" smtClean="0"/>
              <a:t>something</a:t>
            </a:r>
            <a:r>
              <a:rPr lang="fr-FR" dirty="0" smtClean="0"/>
              <a:t> </a:t>
            </a:r>
            <a:r>
              <a:rPr lang="fr-FR" dirty="0" err="1" smtClean="0"/>
              <a:t>which</a:t>
            </a:r>
            <a:r>
              <a:rPr lang="fr-FR" dirty="0" smtClean="0"/>
              <a:t> </a:t>
            </a:r>
            <a:r>
              <a:rPr lang="fr-FR" dirty="0" err="1" smtClean="0"/>
              <a:t>brought</a:t>
            </a:r>
            <a:r>
              <a:rPr lang="fr-FR" dirty="0" smtClean="0"/>
              <a:t> </a:t>
            </a:r>
            <a:r>
              <a:rPr lang="fr-FR" dirty="0" err="1" smtClean="0"/>
              <a:t>him</a:t>
            </a:r>
            <a:r>
              <a:rPr lang="fr-FR" dirty="0" smtClean="0"/>
              <a:t> </a:t>
            </a:r>
            <a:r>
              <a:rPr lang="fr-FR" dirty="0" err="1" smtClean="0"/>
              <a:t>much</a:t>
            </a:r>
            <a:r>
              <a:rPr lang="fr-FR" dirty="0" smtClean="0"/>
              <a:t> </a:t>
            </a:r>
            <a:r>
              <a:rPr lang="fr-FR" dirty="0" err="1" smtClean="0"/>
              <a:t>disapproval</a:t>
            </a:r>
            <a:r>
              <a:rPr lang="fr-FR" dirty="0" smtClean="0"/>
              <a:t> </a:t>
            </a:r>
            <a:r>
              <a:rPr lang="fr-FR" dirty="0" err="1" smtClean="0"/>
              <a:t>from</a:t>
            </a:r>
            <a:r>
              <a:rPr lang="fr-FR" dirty="0" smtClean="0"/>
              <a:t> </a:t>
            </a:r>
            <a:r>
              <a:rPr lang="fr-FR" dirty="0" err="1" smtClean="0"/>
              <a:t>extreme</a:t>
            </a:r>
            <a:r>
              <a:rPr lang="fr-FR" dirty="0" smtClean="0"/>
              <a:t> </a:t>
            </a:r>
            <a:r>
              <a:rPr lang="fr-FR" dirty="0" err="1" smtClean="0"/>
              <a:t>Muslim</a:t>
            </a:r>
            <a:r>
              <a:rPr lang="fr-FR" dirty="0" smtClean="0"/>
              <a:t> </a:t>
            </a:r>
            <a:r>
              <a:rPr lang="fr-FR" dirty="0" err="1" smtClean="0"/>
              <a:t>circles</a:t>
            </a:r>
            <a:r>
              <a:rPr lang="fr-FR" dirty="0" smtClean="0"/>
              <a:t>. </a:t>
            </a:r>
            <a:r>
              <a:rPr lang="fr-FR" dirty="0" err="1" smtClean="0"/>
              <a:t>During</a:t>
            </a:r>
            <a:r>
              <a:rPr lang="fr-FR" dirty="0" smtClean="0"/>
              <a:t> a </a:t>
            </a:r>
            <a:r>
              <a:rPr lang="fr-FR" dirty="0" err="1" smtClean="0"/>
              <a:t>particular</a:t>
            </a:r>
            <a:r>
              <a:rPr lang="fr-FR" dirty="0" smtClean="0"/>
              <a:t> </a:t>
            </a:r>
            <a:r>
              <a:rPr lang="fr-FR" dirty="0" err="1" smtClean="0"/>
              <a:t>scene</a:t>
            </a:r>
            <a:r>
              <a:rPr lang="fr-FR" dirty="0" smtClean="0"/>
              <a:t> in </a:t>
            </a:r>
            <a:r>
              <a:rPr lang="fr-FR" dirty="0" err="1" smtClean="0"/>
              <a:t>this</a:t>
            </a:r>
            <a:r>
              <a:rPr lang="fr-FR" dirty="0" smtClean="0"/>
              <a:t> film, one of Ibn </a:t>
            </a:r>
            <a:r>
              <a:rPr lang="fr-FR" dirty="0" err="1" smtClean="0"/>
              <a:t>Rushd’s</a:t>
            </a:r>
            <a:r>
              <a:rPr lang="fr-FR" dirty="0" smtClean="0"/>
              <a:t> disciples </a:t>
            </a:r>
            <a:r>
              <a:rPr lang="fr-FR" dirty="0" err="1" smtClean="0"/>
              <a:t>is</a:t>
            </a:r>
            <a:r>
              <a:rPr lang="fr-FR" dirty="0" smtClean="0"/>
              <a:t> </a:t>
            </a:r>
            <a:r>
              <a:rPr lang="fr-FR" dirty="0" err="1" smtClean="0"/>
              <a:t>torn</a:t>
            </a:r>
            <a:r>
              <a:rPr lang="fr-FR" dirty="0" smtClean="0"/>
              <a:t> </a:t>
            </a:r>
            <a:r>
              <a:rPr lang="fr-FR" dirty="0" err="1" smtClean="0"/>
              <a:t>between</a:t>
            </a:r>
            <a:r>
              <a:rPr lang="fr-FR" dirty="0" smtClean="0"/>
              <a:t> </a:t>
            </a:r>
            <a:r>
              <a:rPr lang="fr-FR" dirty="0" err="1" smtClean="0"/>
              <a:t>ideas</a:t>
            </a:r>
            <a:r>
              <a:rPr lang="fr-FR" dirty="0" smtClean="0"/>
              <a:t> of </a:t>
            </a:r>
            <a:r>
              <a:rPr lang="fr-FR" dirty="0" err="1" smtClean="0"/>
              <a:t>fundamentalism</a:t>
            </a:r>
            <a:r>
              <a:rPr lang="fr-FR" dirty="0" smtClean="0"/>
              <a:t> and </a:t>
            </a:r>
            <a:r>
              <a:rPr lang="fr-FR" dirty="0" err="1" smtClean="0"/>
              <a:t>rationalism</a:t>
            </a:r>
            <a:r>
              <a:rPr lang="fr-FR" dirty="0" smtClean="0"/>
              <a:t> and </a:t>
            </a:r>
            <a:r>
              <a:rPr lang="fr-FR" dirty="0" err="1" smtClean="0"/>
              <a:t>at</a:t>
            </a:r>
            <a:r>
              <a:rPr lang="fr-FR" dirty="0" smtClean="0"/>
              <a:t> one point refuses to </a:t>
            </a:r>
            <a:r>
              <a:rPr lang="fr-FR" dirty="0" err="1" smtClean="0"/>
              <a:t>listen</a:t>
            </a:r>
            <a:r>
              <a:rPr lang="fr-FR" dirty="0" smtClean="0"/>
              <a:t> to </a:t>
            </a:r>
            <a:r>
              <a:rPr lang="fr-FR" dirty="0" err="1" smtClean="0"/>
              <a:t>songs</a:t>
            </a:r>
            <a:r>
              <a:rPr lang="fr-FR" dirty="0" smtClean="0"/>
              <a:t>. One of the band </a:t>
            </a:r>
            <a:r>
              <a:rPr lang="fr-FR" dirty="0" err="1" smtClean="0"/>
              <a:t>members</a:t>
            </a:r>
            <a:r>
              <a:rPr lang="fr-FR" dirty="0" smtClean="0"/>
              <a:t> </a:t>
            </a:r>
            <a:r>
              <a:rPr lang="fr-FR" dirty="0" err="1" smtClean="0"/>
              <a:t>asks</a:t>
            </a:r>
            <a:r>
              <a:rPr lang="fr-FR" dirty="0" smtClean="0"/>
              <a:t> </a:t>
            </a:r>
            <a:r>
              <a:rPr lang="fr-FR" dirty="0" err="1" smtClean="0"/>
              <a:t>him</a:t>
            </a:r>
            <a:r>
              <a:rPr lang="fr-FR" dirty="0" smtClean="0"/>
              <a:t> to </a:t>
            </a:r>
            <a:r>
              <a:rPr lang="fr-FR" dirty="0" err="1" smtClean="0"/>
              <a:t>sing</a:t>
            </a:r>
            <a:r>
              <a:rPr lang="fr-FR" dirty="0" smtClean="0"/>
              <a:t>; “</a:t>
            </a:r>
            <a:r>
              <a:rPr lang="fr-FR" dirty="0" err="1" smtClean="0"/>
              <a:t>Sing</a:t>
            </a:r>
            <a:r>
              <a:rPr lang="fr-FR" dirty="0" smtClean="0"/>
              <a:t>…</a:t>
            </a:r>
            <a:r>
              <a:rPr lang="fr-FR" dirty="0" err="1" smtClean="0"/>
              <a:t>get</a:t>
            </a:r>
            <a:r>
              <a:rPr lang="fr-FR" dirty="0" smtClean="0"/>
              <a:t> </a:t>
            </a:r>
            <a:r>
              <a:rPr lang="fr-FR" dirty="0" err="1" smtClean="0"/>
              <a:t>your</a:t>
            </a:r>
            <a:r>
              <a:rPr lang="fr-FR" dirty="0" smtClean="0"/>
              <a:t> </a:t>
            </a:r>
            <a:r>
              <a:rPr lang="fr-FR" dirty="0" err="1" smtClean="0"/>
              <a:t>voice</a:t>
            </a:r>
            <a:r>
              <a:rPr lang="fr-FR" dirty="0" smtClean="0"/>
              <a:t> </a:t>
            </a:r>
            <a:r>
              <a:rPr lang="fr-FR" dirty="0" err="1" smtClean="0"/>
              <a:t>higher</a:t>
            </a:r>
            <a:r>
              <a:rPr lang="fr-FR" dirty="0" smtClean="0"/>
              <a:t>…</a:t>
            </a:r>
            <a:r>
              <a:rPr lang="fr-FR" dirty="0" err="1" smtClean="0"/>
              <a:t>songs</a:t>
            </a:r>
            <a:r>
              <a:rPr lang="fr-FR" dirty="0" smtClean="0"/>
              <a:t> are </a:t>
            </a:r>
            <a:r>
              <a:rPr lang="fr-FR" dirty="0" err="1" smtClean="0"/>
              <a:t>still</a:t>
            </a:r>
            <a:r>
              <a:rPr lang="fr-FR" dirty="0" smtClean="0"/>
              <a:t> possible.” (</a:t>
            </a:r>
            <a:r>
              <a:rPr lang="fr-FR" b="1" i="1" dirty="0" smtClean="0"/>
              <a:t>Al </a:t>
            </a:r>
            <a:r>
              <a:rPr lang="fr-FR" b="1" i="1" dirty="0" err="1" smtClean="0"/>
              <a:t>Massir</a:t>
            </a:r>
            <a:r>
              <a:rPr lang="fr-FR" dirty="0" smtClean="0"/>
              <a:t>). </a:t>
            </a:r>
            <a:r>
              <a:rPr lang="fr-FR" dirty="0" err="1" smtClean="0"/>
              <a:t>At</a:t>
            </a:r>
            <a:r>
              <a:rPr lang="fr-FR" dirty="0" smtClean="0"/>
              <a:t> the end of "</a:t>
            </a:r>
            <a:r>
              <a:rPr lang="fr-FR" dirty="0" err="1" smtClean="0"/>
              <a:t>Destiny</a:t>
            </a:r>
            <a:r>
              <a:rPr lang="fr-FR" dirty="0" smtClean="0"/>
              <a:t>'' Chahine </a:t>
            </a:r>
            <a:r>
              <a:rPr lang="fr-FR" dirty="0" err="1" smtClean="0"/>
              <a:t>quotes</a:t>
            </a:r>
            <a:r>
              <a:rPr lang="fr-FR" dirty="0" smtClean="0"/>
              <a:t> </a:t>
            </a:r>
            <a:r>
              <a:rPr lang="fr-FR" dirty="0" err="1" smtClean="0"/>
              <a:t>Averroes</a:t>
            </a:r>
            <a:r>
              <a:rPr lang="fr-FR" dirty="0" smtClean="0"/>
              <a:t>: “</a:t>
            </a:r>
            <a:r>
              <a:rPr lang="fr-FR" dirty="0" err="1" smtClean="0"/>
              <a:t>Ideas</a:t>
            </a:r>
            <a:r>
              <a:rPr lang="fr-FR" dirty="0" smtClean="0"/>
              <a:t> have </a:t>
            </a:r>
            <a:r>
              <a:rPr lang="fr-FR" dirty="0" err="1" smtClean="0"/>
              <a:t>wings</a:t>
            </a:r>
            <a:r>
              <a:rPr lang="fr-FR" dirty="0" smtClean="0"/>
              <a:t>. No one </a:t>
            </a:r>
            <a:r>
              <a:rPr lang="fr-FR" dirty="0" err="1" smtClean="0"/>
              <a:t>can</a:t>
            </a:r>
            <a:r>
              <a:rPr lang="fr-FR" dirty="0" smtClean="0"/>
              <a:t> stop </a:t>
            </a:r>
            <a:r>
              <a:rPr lang="fr-FR" dirty="0" err="1" smtClean="0"/>
              <a:t>their</a:t>
            </a:r>
            <a:r>
              <a:rPr lang="fr-FR" dirty="0" smtClean="0"/>
              <a:t> flight.”</a:t>
            </a:r>
            <a:endParaRPr lang="fr-FR" dirty="0"/>
          </a:p>
        </p:txBody>
      </p:sp>
      <p:sp>
        <p:nvSpPr>
          <p:cNvPr id="4" name="Espace réservé du numéro de diapositive 3"/>
          <p:cNvSpPr>
            <a:spLocks noGrp="1"/>
          </p:cNvSpPr>
          <p:nvPr>
            <p:ph type="sldNum" sz="quarter" idx="10"/>
          </p:nvPr>
        </p:nvSpPr>
        <p:spPr/>
        <p:txBody>
          <a:bodyPr/>
          <a:lstStyle/>
          <a:p>
            <a:fld id="{5D501632-D087-415E-8EF8-CA1F465EB18D}" type="slidenum">
              <a:rPr lang="en-US" smtClean="0"/>
              <a:pPr/>
              <a:t>47</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200150" y="1143000"/>
            <a:ext cx="4457700" cy="3086100"/>
          </a:xfrm>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D501632-D087-415E-8EF8-CA1F465EB18D}" type="slidenum">
              <a:rPr lang="en-US" smtClean="0"/>
              <a:pPr/>
              <a:t>65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200150" y="1143000"/>
            <a:ext cx="4457700" cy="3086100"/>
          </a:xfrm>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Drawing on multiple fields of study, the available dissertation presents various studies of silence from several academic disciplines: namely CS, TEXT and Context; Ideology, and from MS, Gender</a:t>
            </a:r>
            <a:r>
              <a:rPr lang="en-US" baseline="0" dirty="0" smtClean="0"/>
              <a:t> representation, social cognition and stereotyping, and framing, from FS,  Film Theories, mainly </a:t>
            </a:r>
            <a:r>
              <a:rPr lang="en-US" baseline="0" dirty="0" err="1" smtClean="0"/>
              <a:t>structuralist</a:t>
            </a:r>
            <a:r>
              <a:rPr lang="en-US" baseline="0" dirty="0" smtClean="0"/>
              <a:t>, Auteur Theory and </a:t>
            </a:r>
            <a:r>
              <a:rPr lang="en-US" baseline="0" dirty="0" err="1" smtClean="0"/>
              <a:t>Feminst</a:t>
            </a:r>
            <a:r>
              <a:rPr lang="en-US" baseline="0" dirty="0" smtClean="0"/>
              <a:t> Film Theory, cinematic codes including mise-en-scene, narrative, sound, editing and camerawork and spectatorship; Pragmatics , the focus is on the pragmatics of silence, its types, meanings and functions, silence and silencing </a:t>
            </a:r>
            <a:r>
              <a:rPr lang="en-US" baseline="0" dirty="0" err="1" smtClean="0"/>
              <a:t>anf</a:t>
            </a:r>
            <a:r>
              <a:rPr lang="en-US" baseline="0" dirty="0" smtClean="0"/>
              <a:t> from CDA,  Feminist CDA, Feminism and gendered discourse, </a:t>
            </a:r>
            <a:r>
              <a:rPr lang="en-US" baseline="0" dirty="0" err="1" smtClean="0"/>
              <a:t>andf</a:t>
            </a:r>
            <a:r>
              <a:rPr lang="en-US" baseline="0" dirty="0" smtClean="0"/>
              <a:t> from Semiotics, the meaning making process of the sign (denotation </a:t>
            </a:r>
            <a:r>
              <a:rPr lang="en-US" baseline="0" dirty="0" err="1" smtClean="0"/>
              <a:t>nad</a:t>
            </a:r>
            <a:r>
              <a:rPr lang="en-US" baseline="0" dirty="0" smtClean="0"/>
              <a:t> connotation), Syntagmatic and paradigmatic relationships, social semiotics (representation and interpretation.</a:t>
            </a:r>
            <a:endParaRPr lang="en-US" dirty="0" smtClean="0"/>
          </a:p>
          <a:p>
            <a:endParaRPr lang="fr-FR" dirty="0"/>
          </a:p>
        </p:txBody>
      </p:sp>
      <p:sp>
        <p:nvSpPr>
          <p:cNvPr id="4" name="Espace réservé du numéro de diapositive 3"/>
          <p:cNvSpPr>
            <a:spLocks noGrp="1"/>
          </p:cNvSpPr>
          <p:nvPr>
            <p:ph type="sldNum" sz="quarter" idx="10"/>
          </p:nvPr>
        </p:nvSpPr>
        <p:spPr/>
        <p:txBody>
          <a:bodyPr/>
          <a:lstStyle/>
          <a:p>
            <a:fld id="{5D501632-D087-415E-8EF8-CA1F465EB18D}" type="slidenum">
              <a:rPr lang="en-US" smtClean="0"/>
              <a:pPr/>
              <a:t>10</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latin typeface="Arial" panose="020B0604020202020204" pitchFamily="34" charset="0"/>
                <a:ea typeface="+mn-ea"/>
                <a:cs typeface="+mn-cs"/>
              </a:rPr>
              <a:t>In </a:t>
            </a:r>
            <a:r>
              <a:rPr lang="fr-FR" sz="1200" kern="1200" dirty="0" err="1" smtClean="0">
                <a:solidFill>
                  <a:schemeClr val="tx1"/>
                </a:solidFill>
                <a:latin typeface="Arial" panose="020B0604020202020204" pitchFamily="34" charset="0"/>
                <a:ea typeface="+mn-ea"/>
                <a:cs typeface="+mn-cs"/>
              </a:rPr>
              <a:t>investigating</a:t>
            </a:r>
            <a:r>
              <a:rPr lang="fr-FR" sz="1200" kern="1200" dirty="0" smtClean="0">
                <a:solidFill>
                  <a:schemeClr val="tx1"/>
                </a:solidFill>
                <a:latin typeface="Arial" panose="020B0604020202020204" pitchFamily="34" charset="0"/>
                <a:ea typeface="+mn-ea"/>
                <a:cs typeface="+mn-cs"/>
              </a:rPr>
              <a:t> the </a:t>
            </a:r>
            <a:r>
              <a:rPr lang="fr-FR" sz="1200" kern="1200" dirty="0" err="1" smtClean="0">
                <a:solidFill>
                  <a:schemeClr val="tx1"/>
                </a:solidFill>
                <a:latin typeface="Arial" panose="020B0604020202020204" pitchFamily="34" charset="0"/>
                <a:ea typeface="+mn-ea"/>
                <a:cs typeface="+mn-cs"/>
              </a:rPr>
              <a:t>specified</a:t>
            </a:r>
            <a:r>
              <a:rPr lang="fr-FR" sz="1200" kern="1200" dirty="0" smtClean="0">
                <a:solidFill>
                  <a:schemeClr val="tx1"/>
                </a:solidFill>
                <a:latin typeface="Arial" panose="020B0604020202020204" pitchFamily="34" charset="0"/>
                <a:ea typeface="+mn-ea"/>
                <a:cs typeface="+mn-cs"/>
              </a:rPr>
              <a:t> films and in </a:t>
            </a:r>
            <a:r>
              <a:rPr lang="fr-FR" sz="1200" kern="1200" dirty="0" err="1" smtClean="0">
                <a:solidFill>
                  <a:schemeClr val="tx1"/>
                </a:solidFill>
                <a:latin typeface="Arial" panose="020B0604020202020204" pitchFamily="34" charset="0"/>
                <a:ea typeface="+mn-ea"/>
                <a:cs typeface="+mn-cs"/>
              </a:rPr>
              <a:t>studying</a:t>
            </a:r>
            <a:r>
              <a:rPr lang="fr-FR" sz="1200" kern="1200" dirty="0" smtClean="0">
                <a:solidFill>
                  <a:schemeClr val="tx1"/>
                </a:solidFill>
                <a:latin typeface="Arial" panose="020B0604020202020204" pitchFamily="34" charset="0"/>
                <a:ea typeface="+mn-ea"/>
                <a:cs typeface="+mn-cs"/>
              </a:rPr>
              <a:t> </a:t>
            </a:r>
            <a:r>
              <a:rPr lang="fr-FR" sz="1200" kern="1200" dirty="0" err="1" smtClean="0">
                <a:solidFill>
                  <a:schemeClr val="tx1"/>
                </a:solidFill>
                <a:latin typeface="Arial" panose="020B0604020202020204" pitchFamily="34" charset="0"/>
                <a:ea typeface="+mn-ea"/>
                <a:cs typeface="+mn-cs"/>
              </a:rPr>
              <a:t>their</a:t>
            </a:r>
            <a:r>
              <a:rPr lang="fr-FR" sz="1200" kern="1200" dirty="0" smtClean="0">
                <a:solidFill>
                  <a:schemeClr val="tx1"/>
                </a:solidFill>
                <a:latin typeface="Arial" panose="020B0604020202020204" pitchFamily="34" charset="0"/>
                <a:ea typeface="+mn-ea"/>
                <a:cs typeface="+mn-cs"/>
              </a:rPr>
              <a:t> </a:t>
            </a:r>
            <a:r>
              <a:rPr lang="fr-FR" sz="1200" kern="1200" dirty="0" err="1" smtClean="0">
                <a:solidFill>
                  <a:schemeClr val="tx1"/>
                </a:solidFill>
                <a:latin typeface="Arial" panose="020B0604020202020204" pitchFamily="34" charset="0"/>
                <a:ea typeface="+mn-ea"/>
                <a:cs typeface="+mn-cs"/>
              </a:rPr>
              <a:t>visual</a:t>
            </a:r>
            <a:r>
              <a:rPr lang="fr-FR" sz="1200" kern="1200" dirty="0" smtClean="0">
                <a:solidFill>
                  <a:schemeClr val="tx1"/>
                </a:solidFill>
                <a:latin typeface="Arial" panose="020B0604020202020204" pitchFamily="34" charset="0"/>
                <a:ea typeface="+mn-ea"/>
                <a:cs typeface="+mn-cs"/>
              </a:rPr>
              <a:t> signification in relation to silence, the focus </a:t>
            </a:r>
            <a:r>
              <a:rPr lang="fr-FR" sz="1200" kern="1200" dirty="0" err="1" smtClean="0">
                <a:solidFill>
                  <a:schemeClr val="tx1"/>
                </a:solidFill>
                <a:latin typeface="Arial" panose="020B0604020202020204" pitchFamily="34" charset="0"/>
                <a:ea typeface="+mn-ea"/>
                <a:cs typeface="+mn-cs"/>
              </a:rPr>
              <a:t>will</a:t>
            </a:r>
            <a:r>
              <a:rPr lang="fr-FR" sz="1200" kern="1200" dirty="0" smtClean="0">
                <a:solidFill>
                  <a:schemeClr val="tx1"/>
                </a:solidFill>
                <a:latin typeface="Arial" panose="020B0604020202020204" pitchFamily="34" charset="0"/>
                <a:ea typeface="+mn-ea"/>
                <a:cs typeface="+mn-cs"/>
              </a:rPr>
              <a:t> not </a:t>
            </a:r>
            <a:r>
              <a:rPr lang="fr-FR" sz="1200" kern="1200" dirty="0" err="1" smtClean="0">
                <a:solidFill>
                  <a:schemeClr val="tx1"/>
                </a:solidFill>
                <a:latin typeface="Arial" panose="020B0604020202020204" pitchFamily="34" charset="0"/>
                <a:ea typeface="+mn-ea"/>
                <a:cs typeface="+mn-cs"/>
              </a:rPr>
              <a:t>be</a:t>
            </a:r>
            <a:r>
              <a:rPr lang="fr-FR" sz="1200" kern="1200" dirty="0" smtClean="0">
                <a:solidFill>
                  <a:schemeClr val="tx1"/>
                </a:solidFill>
                <a:latin typeface="Arial" panose="020B0604020202020204" pitchFamily="34" charset="0"/>
                <a:ea typeface="+mn-ea"/>
                <a:cs typeface="+mn-cs"/>
              </a:rPr>
              <a:t> on the </a:t>
            </a:r>
            <a:r>
              <a:rPr lang="fr-FR" sz="1200" kern="1200" dirty="0" err="1" smtClean="0">
                <a:solidFill>
                  <a:schemeClr val="tx1"/>
                </a:solidFill>
                <a:latin typeface="Arial" panose="020B0604020202020204" pitchFamily="34" charset="0"/>
                <a:ea typeface="+mn-ea"/>
                <a:cs typeface="+mn-cs"/>
              </a:rPr>
              <a:t>text</a:t>
            </a:r>
            <a:r>
              <a:rPr lang="fr-FR" sz="1200" kern="1200" dirty="0" smtClean="0">
                <a:solidFill>
                  <a:schemeClr val="tx1"/>
                </a:solidFill>
                <a:latin typeface="Arial" panose="020B0604020202020204" pitchFamily="34" charset="0"/>
                <a:ea typeface="+mn-ea"/>
                <a:cs typeface="+mn-cs"/>
              </a:rPr>
              <a:t> as a self-</a:t>
            </a:r>
            <a:r>
              <a:rPr lang="fr-FR" sz="1200" kern="1200" dirty="0" err="1" smtClean="0">
                <a:solidFill>
                  <a:schemeClr val="tx1"/>
                </a:solidFill>
                <a:latin typeface="Arial" panose="020B0604020202020204" pitchFamily="34" charset="0"/>
                <a:ea typeface="+mn-ea"/>
                <a:cs typeface="+mn-cs"/>
              </a:rPr>
              <a:t>enclosed</a:t>
            </a:r>
            <a:r>
              <a:rPr lang="fr-FR" sz="1200" kern="1200" dirty="0" smtClean="0">
                <a:solidFill>
                  <a:schemeClr val="tx1"/>
                </a:solidFill>
                <a:latin typeface="Arial" panose="020B0604020202020204" pitchFamily="34" charset="0"/>
                <a:ea typeface="+mn-ea"/>
                <a:cs typeface="+mn-cs"/>
              </a:rPr>
              <a:t> unit, but </a:t>
            </a:r>
            <a:r>
              <a:rPr lang="fr-FR" sz="1200" kern="1200" dirty="0" err="1" smtClean="0">
                <a:solidFill>
                  <a:schemeClr val="tx1"/>
                </a:solidFill>
                <a:latin typeface="Arial" panose="020B0604020202020204" pitchFamily="34" charset="0"/>
                <a:ea typeface="+mn-ea"/>
                <a:cs typeface="+mn-cs"/>
              </a:rPr>
              <a:t>rather</a:t>
            </a:r>
            <a:r>
              <a:rPr lang="fr-FR" sz="1200" kern="1200" dirty="0" smtClean="0">
                <a:solidFill>
                  <a:schemeClr val="tx1"/>
                </a:solidFill>
                <a:latin typeface="Arial" panose="020B0604020202020204" pitchFamily="34" charset="0"/>
                <a:ea typeface="+mn-ea"/>
                <a:cs typeface="+mn-cs"/>
              </a:rPr>
              <a:t> as part of a </a:t>
            </a:r>
            <a:r>
              <a:rPr lang="fr-FR" sz="1200" kern="1200" dirty="0" err="1" smtClean="0">
                <a:solidFill>
                  <a:schemeClr val="tx1"/>
                </a:solidFill>
                <a:latin typeface="Arial" panose="020B0604020202020204" pitchFamily="34" charset="0"/>
                <a:ea typeface="+mn-ea"/>
                <a:cs typeface="+mn-cs"/>
              </a:rPr>
              <a:t>broader</a:t>
            </a:r>
            <a:r>
              <a:rPr lang="fr-FR" sz="1200" kern="1200" dirty="0" smtClean="0">
                <a:solidFill>
                  <a:schemeClr val="tx1"/>
                </a:solidFill>
                <a:latin typeface="Arial" panose="020B0604020202020204" pitchFamily="34" charset="0"/>
                <a:ea typeface="+mn-ea"/>
                <a:cs typeface="+mn-cs"/>
              </a:rPr>
              <a:t> “circuit of culture”(Lister &amp; Wells, 2001). It </a:t>
            </a:r>
            <a:r>
              <a:rPr lang="fr-FR" sz="1200" kern="1200" dirty="0" err="1" smtClean="0">
                <a:solidFill>
                  <a:schemeClr val="tx1"/>
                </a:solidFill>
                <a:latin typeface="Arial" panose="020B0604020202020204" pitchFamily="34" charset="0"/>
                <a:ea typeface="+mn-ea"/>
                <a:cs typeface="+mn-cs"/>
              </a:rPr>
              <a:t>attempts</a:t>
            </a:r>
            <a:r>
              <a:rPr lang="fr-FR" sz="1200" kern="1200" dirty="0" smtClean="0">
                <a:solidFill>
                  <a:schemeClr val="tx1"/>
                </a:solidFill>
                <a:latin typeface="Arial" panose="020B0604020202020204" pitchFamily="34" charset="0"/>
                <a:ea typeface="+mn-ea"/>
                <a:cs typeface="+mn-cs"/>
              </a:rPr>
              <a:t> to </a:t>
            </a:r>
            <a:r>
              <a:rPr lang="fr-FR" sz="1200" kern="1200" dirty="0" err="1" smtClean="0">
                <a:solidFill>
                  <a:schemeClr val="tx1"/>
                </a:solidFill>
                <a:latin typeface="Arial" panose="020B0604020202020204" pitchFamily="34" charset="0"/>
                <a:ea typeface="+mn-ea"/>
                <a:cs typeface="+mn-cs"/>
              </a:rPr>
              <a:t>answer</a:t>
            </a:r>
            <a:r>
              <a:rPr lang="fr-FR" sz="1200" kern="1200" dirty="0" smtClean="0">
                <a:solidFill>
                  <a:schemeClr val="tx1"/>
                </a:solidFill>
                <a:latin typeface="Arial" panose="020B0604020202020204" pitchFamily="34" charset="0"/>
                <a:ea typeface="+mn-ea"/>
                <a:cs typeface="+mn-cs"/>
              </a:rPr>
              <a:t> the </a:t>
            </a:r>
            <a:r>
              <a:rPr lang="fr-FR" sz="1200" kern="1200" dirty="0" err="1" smtClean="0">
                <a:solidFill>
                  <a:schemeClr val="tx1"/>
                </a:solidFill>
                <a:latin typeface="Arial" panose="020B0604020202020204" pitchFamily="34" charset="0"/>
                <a:ea typeface="+mn-ea"/>
                <a:cs typeface="+mn-cs"/>
              </a:rPr>
              <a:t>following</a:t>
            </a:r>
            <a:r>
              <a:rPr lang="fr-FR" sz="1200" kern="1200" dirty="0" smtClean="0">
                <a:solidFill>
                  <a:schemeClr val="tx1"/>
                </a:solidFill>
                <a:latin typeface="Arial" panose="020B0604020202020204" pitchFamily="34" charset="0"/>
                <a:ea typeface="+mn-ea"/>
                <a:cs typeface="+mn-cs"/>
              </a:rPr>
              <a:t> questions: </a:t>
            </a:r>
            <a:r>
              <a:rPr lang="fr-FR" sz="1200" kern="1200" dirty="0" err="1" smtClean="0">
                <a:solidFill>
                  <a:schemeClr val="tx1"/>
                </a:solidFill>
                <a:latin typeface="Arial" panose="020B0604020202020204" pitchFamily="34" charset="0"/>
                <a:ea typeface="+mn-ea"/>
                <a:cs typeface="+mn-cs"/>
              </a:rPr>
              <a:t>whether</a:t>
            </a:r>
            <a:r>
              <a:rPr lang="fr-FR" sz="1200" kern="1200" dirty="0" smtClean="0">
                <a:solidFill>
                  <a:schemeClr val="tx1"/>
                </a:solidFill>
                <a:latin typeface="Arial" panose="020B0604020202020204" pitchFamily="34" charset="0"/>
                <a:ea typeface="+mn-ea"/>
                <a:cs typeface="+mn-cs"/>
              </a:rPr>
              <a:t> the </a:t>
            </a:r>
            <a:r>
              <a:rPr lang="fr-FR" sz="1200" kern="1200" dirty="0" err="1" smtClean="0">
                <a:solidFill>
                  <a:schemeClr val="tx1"/>
                </a:solidFill>
                <a:latin typeface="Arial" panose="020B0604020202020204" pitchFamily="34" charset="0"/>
                <a:ea typeface="+mn-ea"/>
                <a:cs typeface="+mn-cs"/>
              </a:rPr>
              <a:t>thoughts</a:t>
            </a:r>
            <a:r>
              <a:rPr lang="fr-FR" sz="1200" kern="1200" dirty="0" smtClean="0">
                <a:solidFill>
                  <a:schemeClr val="tx1"/>
                </a:solidFill>
                <a:latin typeface="Arial" panose="020B0604020202020204" pitchFamily="34" charset="0"/>
                <a:ea typeface="+mn-ea"/>
                <a:cs typeface="+mn-cs"/>
              </a:rPr>
              <a:t> and </a:t>
            </a:r>
            <a:r>
              <a:rPr lang="fr-FR" sz="1200" kern="1200" dirty="0" err="1" smtClean="0">
                <a:solidFill>
                  <a:schemeClr val="tx1"/>
                </a:solidFill>
                <a:latin typeface="Arial" panose="020B0604020202020204" pitchFamily="34" charset="0"/>
                <a:ea typeface="+mn-ea"/>
                <a:cs typeface="+mn-cs"/>
              </a:rPr>
              <a:t>beliefs</a:t>
            </a:r>
            <a:r>
              <a:rPr lang="fr-FR" sz="1200" kern="1200" dirty="0" smtClean="0">
                <a:solidFill>
                  <a:schemeClr val="tx1"/>
                </a:solidFill>
                <a:latin typeface="Arial" panose="020B0604020202020204" pitchFamily="34" charset="0"/>
                <a:ea typeface="+mn-ea"/>
                <a:cs typeface="+mn-cs"/>
              </a:rPr>
              <a:t> </a:t>
            </a:r>
            <a:r>
              <a:rPr lang="fr-FR" sz="1200" kern="1200" dirty="0" err="1" smtClean="0">
                <a:solidFill>
                  <a:schemeClr val="tx1"/>
                </a:solidFill>
                <a:latin typeface="Arial" panose="020B0604020202020204" pitchFamily="34" charset="0"/>
                <a:ea typeface="+mn-ea"/>
                <a:cs typeface="+mn-cs"/>
              </a:rPr>
              <a:t>represented</a:t>
            </a:r>
            <a:r>
              <a:rPr lang="fr-FR" sz="1200" kern="1200" dirty="0" smtClean="0">
                <a:solidFill>
                  <a:schemeClr val="tx1"/>
                </a:solidFill>
                <a:latin typeface="Arial" panose="020B0604020202020204" pitchFamily="34" charset="0"/>
                <a:ea typeface="+mn-ea"/>
                <a:cs typeface="+mn-cs"/>
              </a:rPr>
              <a:t> </a:t>
            </a:r>
            <a:r>
              <a:rPr lang="fr-FR" sz="1200" kern="1200" dirty="0" err="1" smtClean="0">
                <a:solidFill>
                  <a:schemeClr val="tx1"/>
                </a:solidFill>
                <a:latin typeface="Arial" panose="020B0604020202020204" pitchFamily="34" charset="0"/>
                <a:ea typeface="+mn-ea"/>
                <a:cs typeface="+mn-cs"/>
              </a:rPr>
              <a:t>reinforce</a:t>
            </a:r>
            <a:r>
              <a:rPr lang="fr-FR" sz="1200" kern="1200" dirty="0" smtClean="0">
                <a:solidFill>
                  <a:schemeClr val="tx1"/>
                </a:solidFill>
                <a:latin typeface="Arial" panose="020B0604020202020204" pitchFamily="34" charset="0"/>
                <a:ea typeface="+mn-ea"/>
                <a:cs typeface="+mn-cs"/>
              </a:rPr>
              <a:t> the </a:t>
            </a:r>
            <a:r>
              <a:rPr lang="fr-FR" sz="1200" kern="1200" dirty="0" err="1" smtClean="0">
                <a:solidFill>
                  <a:schemeClr val="tx1"/>
                </a:solidFill>
                <a:latin typeface="Arial" panose="020B0604020202020204" pitchFamily="34" charset="0"/>
                <a:ea typeface="+mn-ea"/>
                <a:cs typeface="+mn-cs"/>
              </a:rPr>
              <a:t>viewers</a:t>
            </a:r>
            <a:r>
              <a:rPr lang="fr-FR" sz="1200" kern="1200" dirty="0" smtClean="0">
                <a:solidFill>
                  <a:schemeClr val="tx1"/>
                </a:solidFill>
                <a:latin typeface="Arial" panose="020B0604020202020204" pitchFamily="34" charset="0"/>
                <a:ea typeface="+mn-ea"/>
                <a:cs typeface="+mn-cs"/>
              </a:rPr>
              <a:t>’ </a:t>
            </a:r>
            <a:r>
              <a:rPr lang="fr-FR" sz="1200" kern="1200" dirty="0" err="1" smtClean="0">
                <a:solidFill>
                  <a:schemeClr val="tx1"/>
                </a:solidFill>
                <a:latin typeface="Arial" panose="020B0604020202020204" pitchFamily="34" charset="0"/>
                <a:ea typeface="+mn-ea"/>
                <a:cs typeface="+mn-cs"/>
              </a:rPr>
              <a:t>inherent</a:t>
            </a:r>
            <a:r>
              <a:rPr lang="fr-FR" sz="1200" kern="1200" dirty="0" smtClean="0">
                <a:solidFill>
                  <a:schemeClr val="tx1"/>
                </a:solidFill>
                <a:latin typeface="Arial" panose="020B0604020202020204" pitchFamily="34" charset="0"/>
                <a:ea typeface="+mn-ea"/>
                <a:cs typeface="+mn-cs"/>
              </a:rPr>
              <a:t> </a:t>
            </a:r>
            <a:r>
              <a:rPr lang="fr-FR" sz="1200" kern="1200" dirty="0" err="1" smtClean="0">
                <a:solidFill>
                  <a:schemeClr val="tx1"/>
                </a:solidFill>
                <a:latin typeface="Arial" panose="020B0604020202020204" pitchFamily="34" charset="0"/>
                <a:ea typeface="+mn-ea"/>
                <a:cs typeface="+mn-cs"/>
              </a:rPr>
              <a:t>beliefs</a:t>
            </a:r>
            <a:r>
              <a:rPr lang="fr-FR" sz="1200" kern="1200" dirty="0" smtClean="0">
                <a:solidFill>
                  <a:schemeClr val="tx1"/>
                </a:solidFill>
                <a:latin typeface="Arial" panose="020B0604020202020204" pitchFamily="34" charset="0"/>
                <a:ea typeface="+mn-ea"/>
                <a:cs typeface="+mn-cs"/>
              </a:rPr>
              <a:t> or do </a:t>
            </a:r>
            <a:r>
              <a:rPr lang="fr-FR" sz="1200" kern="1200" dirty="0" err="1" smtClean="0">
                <a:solidFill>
                  <a:schemeClr val="tx1"/>
                </a:solidFill>
                <a:latin typeface="Arial" panose="020B0604020202020204" pitchFamily="34" charset="0"/>
                <a:ea typeface="+mn-ea"/>
                <a:cs typeface="+mn-cs"/>
              </a:rPr>
              <a:t>they</a:t>
            </a:r>
            <a:r>
              <a:rPr lang="fr-FR" sz="1200" kern="1200" dirty="0" smtClean="0">
                <a:solidFill>
                  <a:schemeClr val="tx1"/>
                </a:solidFill>
                <a:latin typeface="Arial" panose="020B0604020202020204" pitchFamily="34" charset="0"/>
                <a:ea typeface="+mn-ea"/>
                <a:cs typeface="+mn-cs"/>
              </a:rPr>
              <a:t> go “</a:t>
            </a:r>
            <a:r>
              <a:rPr lang="fr-FR" sz="1200" kern="1200" dirty="0" err="1" smtClean="0">
                <a:solidFill>
                  <a:schemeClr val="tx1"/>
                </a:solidFill>
                <a:latin typeface="Arial" panose="020B0604020202020204" pitchFamily="34" charset="0"/>
                <a:ea typeface="+mn-ea"/>
                <a:cs typeface="+mn-cs"/>
              </a:rPr>
              <a:t>against</a:t>
            </a:r>
            <a:r>
              <a:rPr lang="fr-FR" sz="1200" kern="1200" dirty="0" smtClean="0">
                <a:solidFill>
                  <a:schemeClr val="tx1"/>
                </a:solidFill>
                <a:latin typeface="Arial" panose="020B0604020202020204" pitchFamily="34" charset="0"/>
                <a:ea typeface="+mn-ea"/>
                <a:cs typeface="+mn-cs"/>
              </a:rPr>
              <a:t> the grain?” Do </a:t>
            </a:r>
            <a:r>
              <a:rPr lang="fr-FR" sz="1200" kern="1200" dirty="0" err="1" smtClean="0">
                <a:solidFill>
                  <a:schemeClr val="tx1"/>
                </a:solidFill>
                <a:latin typeface="Arial" panose="020B0604020202020204" pitchFamily="34" charset="0"/>
                <a:ea typeface="+mn-ea"/>
                <a:cs typeface="+mn-cs"/>
              </a:rPr>
              <a:t>they</a:t>
            </a:r>
            <a:r>
              <a:rPr lang="fr-FR" sz="1200" kern="1200" dirty="0" smtClean="0">
                <a:solidFill>
                  <a:schemeClr val="tx1"/>
                </a:solidFill>
                <a:latin typeface="Arial" panose="020B0604020202020204" pitchFamily="34" charset="0"/>
                <a:ea typeface="+mn-ea"/>
                <a:cs typeface="+mn-cs"/>
              </a:rPr>
              <a:t> </a:t>
            </a:r>
            <a:r>
              <a:rPr lang="fr-FR" sz="1200" kern="1200" dirty="0" err="1" smtClean="0">
                <a:solidFill>
                  <a:schemeClr val="tx1"/>
                </a:solidFill>
                <a:latin typeface="Arial" panose="020B0604020202020204" pitchFamily="34" charset="0"/>
                <a:ea typeface="+mn-ea"/>
                <a:cs typeface="+mn-cs"/>
              </a:rPr>
              <a:t>stabilize</a:t>
            </a:r>
            <a:r>
              <a:rPr lang="fr-FR" sz="1200" kern="1200" dirty="0" smtClean="0">
                <a:solidFill>
                  <a:schemeClr val="tx1"/>
                </a:solidFill>
                <a:latin typeface="Arial" panose="020B0604020202020204" pitchFamily="34" charset="0"/>
                <a:ea typeface="+mn-ea"/>
                <a:cs typeface="+mn-cs"/>
              </a:rPr>
              <a:t> </a:t>
            </a:r>
            <a:r>
              <a:rPr lang="fr-FR" sz="1200" kern="1200" dirty="0" err="1" smtClean="0">
                <a:solidFill>
                  <a:schemeClr val="tx1"/>
                </a:solidFill>
                <a:latin typeface="Arial" panose="020B0604020202020204" pitchFamily="34" charset="0"/>
                <a:ea typeface="+mn-ea"/>
                <a:cs typeface="+mn-cs"/>
              </a:rPr>
              <a:t>viewers</a:t>
            </a:r>
            <a:r>
              <a:rPr lang="fr-FR" sz="1200" kern="1200" dirty="0" smtClean="0">
                <a:solidFill>
                  <a:schemeClr val="tx1"/>
                </a:solidFill>
                <a:latin typeface="Arial" panose="020B0604020202020204" pitchFamily="34" charset="0"/>
                <a:ea typeface="+mn-ea"/>
                <a:cs typeface="+mn-cs"/>
              </a:rPr>
              <a:t>’ </a:t>
            </a:r>
            <a:r>
              <a:rPr lang="fr-FR" sz="1200" kern="1200" dirty="0" err="1" smtClean="0">
                <a:solidFill>
                  <a:schemeClr val="tx1"/>
                </a:solidFill>
                <a:latin typeface="Arial" panose="020B0604020202020204" pitchFamily="34" charset="0"/>
                <a:ea typeface="+mn-ea"/>
                <a:cs typeface="+mn-cs"/>
              </a:rPr>
              <a:t>norms</a:t>
            </a:r>
            <a:r>
              <a:rPr lang="fr-FR" sz="1200" kern="1200" dirty="0" smtClean="0">
                <a:solidFill>
                  <a:schemeClr val="tx1"/>
                </a:solidFill>
                <a:latin typeface="Arial" panose="020B0604020202020204" pitchFamily="34" charset="0"/>
                <a:ea typeface="+mn-ea"/>
                <a:cs typeface="+mn-cs"/>
              </a:rPr>
              <a:t> or do </a:t>
            </a:r>
            <a:r>
              <a:rPr lang="fr-FR" sz="1200" kern="1200" dirty="0" err="1" smtClean="0">
                <a:solidFill>
                  <a:schemeClr val="tx1"/>
                </a:solidFill>
                <a:latin typeface="Arial" panose="020B0604020202020204" pitchFamily="34" charset="0"/>
                <a:ea typeface="+mn-ea"/>
                <a:cs typeface="+mn-cs"/>
              </a:rPr>
              <a:t>they</a:t>
            </a:r>
            <a:r>
              <a:rPr lang="fr-FR" sz="1200" kern="1200" dirty="0" smtClean="0">
                <a:solidFill>
                  <a:schemeClr val="tx1"/>
                </a:solidFill>
                <a:latin typeface="Arial" panose="020B0604020202020204" pitchFamily="34" charset="0"/>
                <a:ea typeface="+mn-ea"/>
                <a:cs typeface="+mn-cs"/>
              </a:rPr>
              <a:t> challenge and </a:t>
            </a:r>
            <a:r>
              <a:rPr lang="fr-FR" sz="1200" kern="1200" dirty="0" err="1" smtClean="0">
                <a:solidFill>
                  <a:schemeClr val="tx1"/>
                </a:solidFill>
                <a:latin typeface="Arial" panose="020B0604020202020204" pitchFamily="34" charset="0"/>
                <a:ea typeface="+mn-ea"/>
                <a:cs typeface="+mn-cs"/>
              </a:rPr>
              <a:t>destabilize</a:t>
            </a:r>
            <a:r>
              <a:rPr lang="fr-FR" sz="1200" kern="1200" dirty="0" smtClean="0">
                <a:solidFill>
                  <a:schemeClr val="tx1"/>
                </a:solidFill>
                <a:latin typeface="Arial" panose="020B0604020202020204" pitchFamily="34" charset="0"/>
                <a:ea typeface="+mn-ea"/>
                <a:cs typeface="+mn-cs"/>
              </a:rPr>
              <a:t> </a:t>
            </a:r>
            <a:r>
              <a:rPr lang="fr-FR" sz="1200" kern="1200" dirty="0" err="1" smtClean="0">
                <a:solidFill>
                  <a:schemeClr val="tx1"/>
                </a:solidFill>
                <a:latin typeface="Arial" panose="020B0604020202020204" pitchFamily="34" charset="0"/>
                <a:ea typeface="+mn-ea"/>
                <a:cs typeface="+mn-cs"/>
              </a:rPr>
              <a:t>them</a:t>
            </a:r>
            <a:r>
              <a:rPr lang="fr-FR" sz="1200" kern="1200" dirty="0" smtClean="0">
                <a:solidFill>
                  <a:schemeClr val="tx1"/>
                </a:solidFill>
                <a:latin typeface="Arial" panose="020B0604020202020204" pitchFamily="34" charset="0"/>
                <a:ea typeface="+mn-ea"/>
                <a:cs typeface="+mn-cs"/>
              </a:rPr>
              <a:t>?</a:t>
            </a:r>
          </a:p>
          <a:p>
            <a:endParaRPr lang="fr-FR" dirty="0"/>
          </a:p>
        </p:txBody>
      </p:sp>
      <p:sp>
        <p:nvSpPr>
          <p:cNvPr id="4" name="Espace réservé du numéro de diapositive 3"/>
          <p:cNvSpPr>
            <a:spLocks noGrp="1"/>
          </p:cNvSpPr>
          <p:nvPr>
            <p:ph type="sldNum" sz="quarter" idx="10"/>
          </p:nvPr>
        </p:nvSpPr>
        <p:spPr/>
        <p:txBody>
          <a:bodyPr/>
          <a:lstStyle/>
          <a:p>
            <a:fld id="{5D501632-D087-415E-8EF8-CA1F465EB18D}" type="slidenum">
              <a:rPr lang="en-US" smtClean="0"/>
              <a:pPr/>
              <a:t>11</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err="1" smtClean="0">
                <a:solidFill>
                  <a:schemeClr val="tx1"/>
                </a:solidFill>
                <a:latin typeface="Arial" panose="020B0604020202020204" pitchFamily="34" charset="0"/>
                <a:ea typeface="+mn-ea"/>
                <a:cs typeface="+mn-cs"/>
              </a:rPr>
              <a:t>Patriarchal</a:t>
            </a:r>
            <a:r>
              <a:rPr lang="fr-FR" sz="1200" kern="1200" dirty="0" smtClean="0">
                <a:solidFill>
                  <a:schemeClr val="tx1"/>
                </a:solidFill>
                <a:latin typeface="Arial" panose="020B0604020202020204" pitchFamily="34" charset="0"/>
                <a:ea typeface="+mn-ea"/>
                <a:cs typeface="+mn-cs"/>
              </a:rPr>
              <a:t> </a:t>
            </a:r>
            <a:r>
              <a:rPr lang="fr-FR" sz="1200" kern="1200" dirty="0" err="1" smtClean="0">
                <a:solidFill>
                  <a:schemeClr val="tx1"/>
                </a:solidFill>
                <a:latin typeface="Arial" panose="020B0604020202020204" pitchFamily="34" charset="0"/>
                <a:ea typeface="+mn-ea"/>
                <a:cs typeface="+mn-cs"/>
              </a:rPr>
              <a:t>ideology</a:t>
            </a:r>
            <a:r>
              <a:rPr lang="fr-FR" sz="1200" kern="1200" dirty="0" smtClean="0">
                <a:solidFill>
                  <a:schemeClr val="tx1"/>
                </a:solidFill>
                <a:latin typeface="Arial" panose="020B0604020202020204" pitchFamily="34" charset="0"/>
                <a:ea typeface="+mn-ea"/>
                <a:cs typeface="+mn-cs"/>
              </a:rPr>
              <a:t> </a:t>
            </a:r>
            <a:r>
              <a:rPr lang="fr-FR" sz="1200" kern="1200" dirty="0" err="1" smtClean="0">
                <a:solidFill>
                  <a:schemeClr val="tx1"/>
                </a:solidFill>
                <a:latin typeface="Arial" panose="020B0604020202020204" pitchFamily="34" charset="0"/>
                <a:ea typeface="+mn-ea"/>
                <a:cs typeface="+mn-cs"/>
              </a:rPr>
              <a:t>can</a:t>
            </a:r>
            <a:r>
              <a:rPr lang="fr-FR" sz="1200" kern="1200" dirty="0" smtClean="0">
                <a:solidFill>
                  <a:schemeClr val="tx1"/>
                </a:solidFill>
                <a:latin typeface="Arial" panose="020B0604020202020204" pitchFamily="34" charset="0"/>
                <a:ea typeface="+mn-ea"/>
                <a:cs typeface="+mn-cs"/>
              </a:rPr>
              <a:t> </a:t>
            </a:r>
            <a:r>
              <a:rPr lang="fr-FR" sz="1200" kern="1200" dirty="0" err="1" smtClean="0">
                <a:solidFill>
                  <a:schemeClr val="tx1"/>
                </a:solidFill>
                <a:latin typeface="Arial" panose="020B0604020202020204" pitchFamily="34" charset="0"/>
                <a:ea typeface="+mn-ea"/>
                <a:cs typeface="+mn-cs"/>
              </a:rPr>
              <a:t>be</a:t>
            </a:r>
            <a:r>
              <a:rPr lang="fr-FR" sz="1200" kern="1200" dirty="0" smtClean="0">
                <a:solidFill>
                  <a:schemeClr val="tx1"/>
                </a:solidFill>
                <a:latin typeface="Arial" panose="020B0604020202020204" pitchFamily="34" charset="0"/>
                <a:ea typeface="+mn-ea"/>
                <a:cs typeface="+mn-cs"/>
              </a:rPr>
              <a:t> </a:t>
            </a:r>
            <a:r>
              <a:rPr lang="fr-FR" sz="1200" kern="1200" dirty="0" err="1" smtClean="0">
                <a:solidFill>
                  <a:schemeClr val="tx1"/>
                </a:solidFill>
                <a:latin typeface="Arial" panose="020B0604020202020204" pitchFamily="34" charset="0"/>
                <a:ea typeface="+mn-ea"/>
                <a:cs typeface="+mn-cs"/>
              </a:rPr>
              <a:t>defined</a:t>
            </a:r>
            <a:r>
              <a:rPr lang="fr-FR" sz="1200" kern="1200" dirty="0" smtClean="0">
                <a:solidFill>
                  <a:schemeClr val="tx1"/>
                </a:solidFill>
                <a:latin typeface="Arial" panose="020B0604020202020204" pitchFamily="34" charset="0"/>
                <a:ea typeface="+mn-ea"/>
                <a:cs typeface="+mn-cs"/>
              </a:rPr>
              <a:t> as a </a:t>
            </a:r>
            <a:r>
              <a:rPr lang="fr-FR" sz="1200" kern="1200" dirty="0" err="1" smtClean="0">
                <a:solidFill>
                  <a:schemeClr val="tx1"/>
                </a:solidFill>
                <a:latin typeface="Arial" panose="020B0604020202020204" pitchFamily="34" charset="0"/>
                <a:ea typeface="+mn-ea"/>
                <a:cs typeface="+mn-cs"/>
              </a:rPr>
              <a:t>belief</a:t>
            </a:r>
            <a:r>
              <a:rPr lang="fr-FR" sz="1200" kern="1200" dirty="0" smtClean="0">
                <a:solidFill>
                  <a:schemeClr val="tx1"/>
                </a:solidFill>
                <a:latin typeface="Arial" panose="020B0604020202020204" pitchFamily="34" charset="0"/>
                <a:ea typeface="+mn-ea"/>
                <a:cs typeface="+mn-cs"/>
              </a:rPr>
              <a:t> system in </a:t>
            </a:r>
            <a:r>
              <a:rPr lang="fr-FR" sz="1200" kern="1200" dirty="0" err="1" smtClean="0">
                <a:solidFill>
                  <a:schemeClr val="tx1"/>
                </a:solidFill>
                <a:latin typeface="Arial" panose="020B0604020202020204" pitchFamily="34" charset="0"/>
                <a:ea typeface="+mn-ea"/>
                <a:cs typeface="+mn-cs"/>
              </a:rPr>
              <a:t>which</a:t>
            </a:r>
            <a:r>
              <a:rPr lang="fr-FR" sz="1200" kern="1200" dirty="0" smtClean="0">
                <a:solidFill>
                  <a:schemeClr val="tx1"/>
                </a:solidFill>
                <a:latin typeface="Arial" panose="020B0604020202020204" pitchFamily="34" charset="0"/>
                <a:ea typeface="+mn-ea"/>
                <a:cs typeface="+mn-cs"/>
              </a:rPr>
              <a:t> </a:t>
            </a:r>
            <a:r>
              <a:rPr lang="fr-FR" sz="1200" kern="1200" dirty="0" err="1" smtClean="0">
                <a:solidFill>
                  <a:schemeClr val="tx1"/>
                </a:solidFill>
                <a:latin typeface="Arial" panose="020B0604020202020204" pitchFamily="34" charset="0"/>
                <a:ea typeface="+mn-ea"/>
                <a:cs typeface="+mn-cs"/>
              </a:rPr>
              <a:t>it</a:t>
            </a:r>
            <a:r>
              <a:rPr lang="fr-FR" sz="1200" kern="1200" dirty="0" smtClean="0">
                <a:solidFill>
                  <a:schemeClr val="tx1"/>
                </a:solidFill>
                <a:latin typeface="Arial" panose="020B0604020202020204" pitchFamily="34" charset="0"/>
                <a:ea typeface="+mn-ea"/>
                <a:cs typeface="+mn-cs"/>
              </a:rPr>
              <a:t> </a:t>
            </a:r>
            <a:r>
              <a:rPr lang="fr-FR" sz="1200" kern="1200" dirty="0" err="1" smtClean="0">
                <a:solidFill>
                  <a:schemeClr val="tx1"/>
                </a:solidFill>
                <a:latin typeface="Arial" panose="020B0604020202020204" pitchFamily="34" charset="0"/>
                <a:ea typeface="+mn-ea"/>
                <a:cs typeface="+mn-cs"/>
              </a:rPr>
              <a:t>is</a:t>
            </a:r>
            <a:r>
              <a:rPr lang="fr-FR" sz="1200" kern="1200" dirty="0" smtClean="0">
                <a:solidFill>
                  <a:schemeClr val="tx1"/>
                </a:solidFill>
                <a:latin typeface="Arial" panose="020B0604020202020204" pitchFamily="34" charset="0"/>
                <a:ea typeface="+mn-ea"/>
                <a:cs typeface="+mn-cs"/>
              </a:rPr>
              <a:t> </a:t>
            </a:r>
            <a:r>
              <a:rPr lang="fr-FR" sz="1200" kern="1200" dirty="0" err="1" smtClean="0">
                <a:solidFill>
                  <a:schemeClr val="tx1"/>
                </a:solidFill>
                <a:latin typeface="Arial" panose="020B0604020202020204" pitchFamily="34" charset="0"/>
                <a:ea typeface="+mn-ea"/>
                <a:cs typeface="+mn-cs"/>
              </a:rPr>
              <a:t>implied</a:t>
            </a:r>
            <a:r>
              <a:rPr lang="fr-FR" sz="1200" kern="1200" dirty="0" smtClean="0">
                <a:solidFill>
                  <a:schemeClr val="tx1"/>
                </a:solidFill>
                <a:latin typeface="Arial" panose="020B0604020202020204" pitchFamily="34" charset="0"/>
                <a:ea typeface="+mn-ea"/>
                <a:cs typeface="+mn-cs"/>
              </a:rPr>
              <a:t> </a:t>
            </a:r>
            <a:r>
              <a:rPr lang="fr-FR" sz="1200" kern="1200" dirty="0" err="1" smtClean="0">
                <a:solidFill>
                  <a:schemeClr val="tx1"/>
                </a:solidFill>
                <a:latin typeface="Arial" panose="020B0604020202020204" pitchFamily="34" charset="0"/>
                <a:ea typeface="+mn-ea"/>
                <a:cs typeface="+mn-cs"/>
              </a:rPr>
              <a:t>that</a:t>
            </a:r>
            <a:r>
              <a:rPr lang="fr-FR" sz="1200" kern="1200" dirty="0" smtClean="0">
                <a:solidFill>
                  <a:schemeClr val="tx1"/>
                </a:solidFill>
                <a:latin typeface="Arial" panose="020B0604020202020204" pitchFamily="34" charset="0"/>
                <a:ea typeface="+mn-ea"/>
                <a:cs typeface="+mn-cs"/>
              </a:rPr>
              <a:t> men are </a:t>
            </a:r>
            <a:r>
              <a:rPr lang="fr-FR" sz="1200" kern="1200" dirty="0" err="1" smtClean="0">
                <a:solidFill>
                  <a:schemeClr val="tx1"/>
                </a:solidFill>
                <a:latin typeface="Arial" panose="020B0604020202020204" pitchFamily="34" charset="0"/>
                <a:ea typeface="+mn-ea"/>
                <a:cs typeface="+mn-cs"/>
              </a:rPr>
              <a:t>superior</a:t>
            </a:r>
            <a:r>
              <a:rPr lang="fr-FR" sz="1200" kern="1200" dirty="0" smtClean="0">
                <a:solidFill>
                  <a:schemeClr val="tx1"/>
                </a:solidFill>
                <a:latin typeface="Arial" panose="020B0604020202020204" pitchFamily="34" charset="0"/>
                <a:ea typeface="+mn-ea"/>
                <a:cs typeface="+mn-cs"/>
              </a:rPr>
              <a:t> to </a:t>
            </a:r>
            <a:r>
              <a:rPr lang="fr-FR" sz="1200" kern="1200" dirty="0" err="1" smtClean="0">
                <a:solidFill>
                  <a:schemeClr val="tx1"/>
                </a:solidFill>
                <a:latin typeface="Arial" panose="020B0604020202020204" pitchFamily="34" charset="0"/>
                <a:ea typeface="+mn-ea"/>
                <a:cs typeface="+mn-cs"/>
              </a:rPr>
              <a:t>women</a:t>
            </a:r>
            <a:r>
              <a:rPr lang="fr-FR" sz="1200" kern="1200" dirty="0" smtClean="0">
                <a:solidFill>
                  <a:schemeClr val="tx1"/>
                </a:solidFill>
                <a:latin typeface="Arial" panose="020B0604020202020204" pitchFamily="34" charset="0"/>
                <a:ea typeface="+mn-ea"/>
                <a:cs typeface="+mn-cs"/>
              </a:rPr>
              <a:t> and </a:t>
            </a:r>
            <a:r>
              <a:rPr lang="fr-FR" sz="1200" kern="1200" dirty="0" err="1" smtClean="0">
                <a:solidFill>
                  <a:schemeClr val="tx1"/>
                </a:solidFill>
                <a:latin typeface="Arial" panose="020B0604020202020204" pitchFamily="34" charset="0"/>
                <a:ea typeface="+mn-ea"/>
                <a:cs typeface="+mn-cs"/>
              </a:rPr>
              <a:t>therefore</a:t>
            </a:r>
            <a:r>
              <a:rPr lang="fr-FR" sz="1200" kern="1200" dirty="0" smtClean="0">
                <a:solidFill>
                  <a:schemeClr val="tx1"/>
                </a:solidFill>
                <a:latin typeface="Arial" panose="020B0604020202020204" pitchFamily="34" charset="0"/>
                <a:ea typeface="+mn-ea"/>
                <a:cs typeface="+mn-cs"/>
              </a:rPr>
              <a:t> by </a:t>
            </a:r>
            <a:r>
              <a:rPr lang="fr-FR" sz="1200" kern="1200" dirty="0" err="1" smtClean="0">
                <a:solidFill>
                  <a:schemeClr val="tx1"/>
                </a:solidFill>
                <a:latin typeface="Arial" panose="020B0604020202020204" pitchFamily="34" charset="0"/>
                <a:ea typeface="+mn-ea"/>
                <a:cs typeface="+mn-cs"/>
              </a:rPr>
              <a:t>definition</a:t>
            </a:r>
            <a:r>
              <a:rPr lang="fr-FR" sz="1200" kern="1200" dirty="0" smtClean="0">
                <a:solidFill>
                  <a:schemeClr val="tx1"/>
                </a:solidFill>
                <a:latin typeface="Arial" panose="020B0604020202020204" pitchFamily="34" charset="0"/>
                <a:ea typeface="+mn-ea"/>
                <a:cs typeface="+mn-cs"/>
              </a:rPr>
              <a:t> </a:t>
            </a:r>
            <a:r>
              <a:rPr lang="fr-FR" sz="1200" kern="1200" dirty="0" err="1" smtClean="0">
                <a:solidFill>
                  <a:schemeClr val="tx1"/>
                </a:solidFill>
                <a:latin typeface="Arial" panose="020B0604020202020204" pitchFamily="34" charset="0"/>
                <a:ea typeface="+mn-ea"/>
                <a:cs typeface="+mn-cs"/>
              </a:rPr>
              <a:t>women</a:t>
            </a:r>
            <a:r>
              <a:rPr lang="fr-FR" sz="1200" kern="1200" dirty="0" smtClean="0">
                <a:solidFill>
                  <a:schemeClr val="tx1"/>
                </a:solidFill>
                <a:latin typeface="Arial" panose="020B0604020202020204" pitchFamily="34" charset="0"/>
                <a:ea typeface="+mn-ea"/>
                <a:cs typeface="+mn-cs"/>
              </a:rPr>
              <a:t> are </a:t>
            </a:r>
            <a:r>
              <a:rPr lang="fr-FR" sz="1200" kern="1200" dirty="0" err="1" smtClean="0">
                <a:solidFill>
                  <a:schemeClr val="tx1"/>
                </a:solidFill>
                <a:latin typeface="Arial" panose="020B0604020202020204" pitchFamily="34" charset="0"/>
                <a:ea typeface="+mn-ea"/>
                <a:cs typeface="+mn-cs"/>
              </a:rPr>
              <a:t>inferior</a:t>
            </a:r>
            <a:r>
              <a:rPr lang="fr-FR" sz="1200" kern="1200" dirty="0" smtClean="0">
                <a:solidFill>
                  <a:schemeClr val="tx1"/>
                </a:solidFill>
                <a:latin typeface="Arial" panose="020B0604020202020204" pitchFamily="34" charset="0"/>
                <a:ea typeface="+mn-ea"/>
                <a:cs typeface="+mn-cs"/>
              </a:rPr>
              <a:t> to men. This </a:t>
            </a:r>
            <a:r>
              <a:rPr lang="fr-FR" sz="1200" kern="1200" dirty="0" err="1" smtClean="0">
                <a:solidFill>
                  <a:schemeClr val="tx1"/>
                </a:solidFill>
                <a:latin typeface="Arial" panose="020B0604020202020204" pitchFamily="34" charset="0"/>
                <a:ea typeface="+mn-ea"/>
                <a:cs typeface="+mn-cs"/>
              </a:rPr>
              <a:t>belief</a:t>
            </a:r>
            <a:r>
              <a:rPr lang="fr-FR" sz="1200" kern="1200" dirty="0" smtClean="0">
                <a:solidFill>
                  <a:schemeClr val="tx1"/>
                </a:solidFill>
                <a:latin typeface="Arial" panose="020B0604020202020204" pitchFamily="34" charset="0"/>
                <a:ea typeface="+mn-ea"/>
                <a:cs typeface="+mn-cs"/>
              </a:rPr>
              <a:t> system </a:t>
            </a:r>
            <a:r>
              <a:rPr lang="fr-FR" sz="1200" kern="1200" dirty="0" err="1" smtClean="0">
                <a:solidFill>
                  <a:schemeClr val="tx1"/>
                </a:solidFill>
                <a:latin typeface="Arial" panose="020B0604020202020204" pitchFamily="34" charset="0"/>
                <a:ea typeface="+mn-ea"/>
                <a:cs typeface="+mn-cs"/>
              </a:rPr>
              <a:t>is</a:t>
            </a:r>
            <a:r>
              <a:rPr lang="fr-FR" sz="1200" kern="1200" dirty="0" smtClean="0">
                <a:solidFill>
                  <a:schemeClr val="tx1"/>
                </a:solidFill>
                <a:latin typeface="Arial" panose="020B0604020202020204" pitchFamily="34" charset="0"/>
                <a:ea typeface="+mn-ea"/>
                <a:cs typeface="+mn-cs"/>
              </a:rPr>
              <a:t> </a:t>
            </a:r>
            <a:r>
              <a:rPr lang="fr-FR" sz="1200" kern="1200" dirty="0" err="1" smtClean="0">
                <a:solidFill>
                  <a:schemeClr val="tx1"/>
                </a:solidFill>
                <a:latin typeface="Arial" panose="020B0604020202020204" pitchFamily="34" charset="0"/>
                <a:ea typeface="+mn-ea"/>
                <a:cs typeface="+mn-cs"/>
              </a:rPr>
              <a:t>established</a:t>
            </a:r>
            <a:r>
              <a:rPr lang="fr-FR" sz="1200" kern="1200" dirty="0" smtClean="0">
                <a:solidFill>
                  <a:schemeClr val="tx1"/>
                </a:solidFill>
                <a:latin typeface="Arial" panose="020B0604020202020204" pitchFamily="34" charset="0"/>
                <a:ea typeface="+mn-ea"/>
                <a:cs typeface="+mn-cs"/>
              </a:rPr>
              <a:t> and </a:t>
            </a:r>
            <a:r>
              <a:rPr lang="fr-FR" sz="1200" kern="1200" dirty="0" err="1" smtClean="0">
                <a:solidFill>
                  <a:schemeClr val="tx1"/>
                </a:solidFill>
                <a:latin typeface="Arial" panose="020B0604020202020204" pitchFamily="34" charset="0"/>
                <a:ea typeface="+mn-ea"/>
                <a:cs typeface="+mn-cs"/>
              </a:rPr>
              <a:t>reinforced</a:t>
            </a:r>
            <a:r>
              <a:rPr lang="fr-FR" sz="1200" kern="1200" dirty="0" smtClean="0">
                <a:solidFill>
                  <a:schemeClr val="tx1"/>
                </a:solidFill>
                <a:latin typeface="Arial" panose="020B0604020202020204" pitchFamily="34" charset="0"/>
                <a:ea typeface="+mn-ea"/>
                <a:cs typeface="+mn-cs"/>
              </a:rPr>
              <a:t> by the </a:t>
            </a:r>
            <a:r>
              <a:rPr lang="fr-FR" sz="1200" kern="1200" dirty="0" err="1" smtClean="0">
                <a:solidFill>
                  <a:schemeClr val="tx1"/>
                </a:solidFill>
                <a:latin typeface="Arial" panose="020B0604020202020204" pitchFamily="34" charset="0"/>
                <a:ea typeface="+mn-ea"/>
                <a:cs typeface="+mn-cs"/>
              </a:rPr>
              <a:t>gender</a:t>
            </a:r>
            <a:r>
              <a:rPr lang="fr-FR" sz="1200" kern="1200" dirty="0" smtClean="0">
                <a:solidFill>
                  <a:schemeClr val="tx1"/>
                </a:solidFill>
                <a:latin typeface="Arial" panose="020B0604020202020204" pitchFamily="34" charset="0"/>
                <a:ea typeface="+mn-ea"/>
                <a:cs typeface="+mn-cs"/>
              </a:rPr>
              <a:t> </a:t>
            </a:r>
            <a:r>
              <a:rPr lang="fr-FR" sz="1200" kern="1200" dirty="0" err="1" smtClean="0">
                <a:solidFill>
                  <a:schemeClr val="tx1"/>
                </a:solidFill>
                <a:latin typeface="Arial" panose="020B0604020202020204" pitchFamily="34" charset="0"/>
                <a:ea typeface="+mn-ea"/>
                <a:cs typeface="+mn-cs"/>
              </a:rPr>
              <a:t>specific</a:t>
            </a:r>
            <a:r>
              <a:rPr lang="fr-FR" sz="1200" kern="1200" dirty="0" smtClean="0">
                <a:solidFill>
                  <a:schemeClr val="tx1"/>
                </a:solidFill>
                <a:latin typeface="Arial" panose="020B0604020202020204" pitchFamily="34" charset="0"/>
                <a:ea typeface="+mn-ea"/>
                <a:cs typeface="+mn-cs"/>
              </a:rPr>
              <a:t> </a:t>
            </a:r>
            <a:r>
              <a:rPr lang="fr-FR" sz="1200" kern="1200" dirty="0" err="1" smtClean="0">
                <a:solidFill>
                  <a:schemeClr val="tx1"/>
                </a:solidFill>
                <a:latin typeface="Arial" panose="020B0604020202020204" pitchFamily="34" charset="0"/>
                <a:ea typeface="+mn-ea"/>
                <a:cs typeface="+mn-cs"/>
              </a:rPr>
              <a:t>roles</a:t>
            </a:r>
            <a:r>
              <a:rPr lang="fr-FR" sz="1200" kern="1200" dirty="0" smtClean="0">
                <a:solidFill>
                  <a:schemeClr val="tx1"/>
                </a:solidFill>
                <a:latin typeface="Arial" panose="020B0604020202020204" pitchFamily="34" charset="0"/>
                <a:ea typeface="+mn-ea"/>
                <a:cs typeface="+mn-cs"/>
              </a:rPr>
              <a:t> </a:t>
            </a:r>
            <a:r>
              <a:rPr lang="fr-FR" sz="1200" kern="1200" dirty="0" err="1" smtClean="0">
                <a:solidFill>
                  <a:schemeClr val="tx1"/>
                </a:solidFill>
                <a:latin typeface="Arial" panose="020B0604020202020204" pitchFamily="34" charset="0"/>
                <a:ea typeface="+mn-ea"/>
                <a:cs typeface="+mn-cs"/>
              </a:rPr>
              <a:t>ascribed</a:t>
            </a:r>
            <a:r>
              <a:rPr lang="fr-FR" sz="1200" kern="1200" dirty="0" smtClean="0">
                <a:solidFill>
                  <a:schemeClr val="tx1"/>
                </a:solidFill>
                <a:latin typeface="Arial" panose="020B0604020202020204" pitchFamily="34" charset="0"/>
                <a:ea typeface="+mn-ea"/>
                <a:cs typeface="+mn-cs"/>
              </a:rPr>
              <a:t> to men and </a:t>
            </a:r>
            <a:r>
              <a:rPr lang="fr-FR" sz="1200" kern="1200" dirty="0" err="1" smtClean="0">
                <a:solidFill>
                  <a:schemeClr val="tx1"/>
                </a:solidFill>
                <a:latin typeface="Arial" panose="020B0604020202020204" pitchFamily="34" charset="0"/>
                <a:ea typeface="+mn-ea"/>
                <a:cs typeface="+mn-cs"/>
              </a:rPr>
              <a:t>women</a:t>
            </a:r>
            <a:r>
              <a:rPr lang="fr-FR" sz="1200" kern="1200" dirty="0" smtClean="0">
                <a:solidFill>
                  <a:schemeClr val="tx1"/>
                </a:solidFill>
                <a:latin typeface="Arial" panose="020B0604020202020204" pitchFamily="34" charset="0"/>
                <a:ea typeface="+mn-ea"/>
                <a:cs typeface="+mn-cs"/>
              </a:rPr>
              <a:t> in film and the </a:t>
            </a:r>
            <a:r>
              <a:rPr lang="fr-FR" sz="1200" kern="1200" dirty="0" err="1" smtClean="0">
                <a:solidFill>
                  <a:schemeClr val="tx1"/>
                </a:solidFill>
                <a:latin typeface="Arial" panose="020B0604020202020204" pitchFamily="34" charset="0"/>
                <a:ea typeface="+mn-ea"/>
                <a:cs typeface="+mn-cs"/>
              </a:rPr>
              <a:t>stereotyped</a:t>
            </a:r>
            <a:r>
              <a:rPr lang="fr-FR" sz="1200" kern="1200" dirty="0" smtClean="0">
                <a:solidFill>
                  <a:schemeClr val="tx1"/>
                </a:solidFill>
                <a:latin typeface="Arial" panose="020B0604020202020204" pitchFamily="34" charset="0"/>
                <a:ea typeface="+mn-ea"/>
                <a:cs typeface="+mn-cs"/>
              </a:rPr>
              <a:t> image of </a:t>
            </a:r>
            <a:r>
              <a:rPr lang="fr-FR" sz="1200" kern="1200" dirty="0" err="1" smtClean="0">
                <a:solidFill>
                  <a:schemeClr val="tx1"/>
                </a:solidFill>
                <a:latin typeface="Arial" panose="020B0604020202020204" pitchFamily="34" charset="0"/>
                <a:ea typeface="+mn-ea"/>
                <a:cs typeface="+mn-cs"/>
              </a:rPr>
              <a:t>their</a:t>
            </a:r>
            <a:r>
              <a:rPr lang="fr-FR" sz="1200" kern="1200" dirty="0" smtClean="0">
                <a:solidFill>
                  <a:schemeClr val="tx1"/>
                </a:solidFill>
                <a:latin typeface="Arial" panose="020B0604020202020204" pitchFamily="34" charset="0"/>
                <a:ea typeface="+mn-ea"/>
                <a:cs typeface="+mn-cs"/>
              </a:rPr>
              <a:t> </a:t>
            </a:r>
            <a:r>
              <a:rPr lang="fr-FR" sz="1200" kern="1200" dirty="0" err="1" smtClean="0">
                <a:solidFill>
                  <a:schemeClr val="tx1"/>
                </a:solidFill>
                <a:latin typeface="Arial" panose="020B0604020202020204" pitchFamily="34" charset="0"/>
                <a:ea typeface="+mn-ea"/>
                <a:cs typeface="+mn-cs"/>
              </a:rPr>
              <a:t>portrayal</a:t>
            </a:r>
            <a:r>
              <a:rPr lang="fr-FR" sz="1200" kern="1200" dirty="0" smtClean="0">
                <a:solidFill>
                  <a:schemeClr val="tx1"/>
                </a:solidFill>
                <a:latin typeface="Arial" panose="020B0604020202020204" pitchFamily="34" charset="0"/>
                <a:ea typeface="+mn-ea"/>
                <a:cs typeface="+mn-cs"/>
              </a:rPr>
              <a:t>.</a:t>
            </a:r>
          </a:p>
          <a:p>
            <a:endParaRPr lang="fr-FR" dirty="0"/>
          </a:p>
        </p:txBody>
      </p:sp>
      <p:sp>
        <p:nvSpPr>
          <p:cNvPr id="4" name="Espace réservé du numéro de diapositive 3"/>
          <p:cNvSpPr>
            <a:spLocks noGrp="1"/>
          </p:cNvSpPr>
          <p:nvPr>
            <p:ph type="sldNum" sz="quarter" idx="10"/>
          </p:nvPr>
        </p:nvSpPr>
        <p:spPr/>
        <p:txBody>
          <a:bodyPr/>
          <a:lstStyle/>
          <a:p>
            <a:fld id="{5D501632-D087-415E-8EF8-CA1F465EB18D}" type="slidenum">
              <a:rPr lang="en-US" smtClean="0"/>
              <a:pPr/>
              <a:t>12</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latin typeface="Arial" panose="020B0604020202020204" pitchFamily="34" charset="0"/>
                <a:ea typeface="+mn-ea"/>
                <a:cs typeface="+mn-cs"/>
              </a:rPr>
              <a:t>In </a:t>
            </a:r>
            <a:r>
              <a:rPr lang="fr-FR" sz="1200" kern="1200" dirty="0" err="1" smtClean="0">
                <a:solidFill>
                  <a:schemeClr val="tx1"/>
                </a:solidFill>
                <a:latin typeface="Arial" panose="020B0604020202020204" pitchFamily="34" charset="0"/>
                <a:ea typeface="+mn-ea"/>
                <a:cs typeface="+mn-cs"/>
              </a:rPr>
              <a:t>investigating</a:t>
            </a:r>
            <a:r>
              <a:rPr lang="fr-FR" sz="1200" kern="1200" dirty="0" smtClean="0">
                <a:solidFill>
                  <a:schemeClr val="tx1"/>
                </a:solidFill>
                <a:latin typeface="Arial" panose="020B0604020202020204" pitchFamily="34" charset="0"/>
                <a:ea typeface="+mn-ea"/>
                <a:cs typeface="+mn-cs"/>
              </a:rPr>
              <a:t> the </a:t>
            </a:r>
            <a:r>
              <a:rPr lang="fr-FR" sz="1200" kern="1200" dirty="0" err="1" smtClean="0">
                <a:solidFill>
                  <a:schemeClr val="tx1"/>
                </a:solidFill>
                <a:latin typeface="Arial" panose="020B0604020202020204" pitchFamily="34" charset="0"/>
                <a:ea typeface="+mn-ea"/>
                <a:cs typeface="+mn-cs"/>
              </a:rPr>
              <a:t>specified</a:t>
            </a:r>
            <a:r>
              <a:rPr lang="fr-FR" sz="1200" kern="1200" dirty="0" smtClean="0">
                <a:solidFill>
                  <a:schemeClr val="tx1"/>
                </a:solidFill>
                <a:latin typeface="Arial" panose="020B0604020202020204" pitchFamily="34" charset="0"/>
                <a:ea typeface="+mn-ea"/>
                <a:cs typeface="+mn-cs"/>
              </a:rPr>
              <a:t> films and in </a:t>
            </a:r>
            <a:r>
              <a:rPr lang="fr-FR" sz="1200" kern="1200" dirty="0" err="1" smtClean="0">
                <a:solidFill>
                  <a:schemeClr val="tx1"/>
                </a:solidFill>
                <a:latin typeface="Arial" panose="020B0604020202020204" pitchFamily="34" charset="0"/>
                <a:ea typeface="+mn-ea"/>
                <a:cs typeface="+mn-cs"/>
              </a:rPr>
              <a:t>studying</a:t>
            </a:r>
            <a:r>
              <a:rPr lang="fr-FR" sz="1200" kern="1200" dirty="0" smtClean="0">
                <a:solidFill>
                  <a:schemeClr val="tx1"/>
                </a:solidFill>
                <a:latin typeface="Arial" panose="020B0604020202020204" pitchFamily="34" charset="0"/>
                <a:ea typeface="+mn-ea"/>
                <a:cs typeface="+mn-cs"/>
              </a:rPr>
              <a:t> </a:t>
            </a:r>
            <a:r>
              <a:rPr lang="fr-FR" sz="1200" kern="1200" dirty="0" err="1" smtClean="0">
                <a:solidFill>
                  <a:schemeClr val="tx1"/>
                </a:solidFill>
                <a:latin typeface="Arial" panose="020B0604020202020204" pitchFamily="34" charset="0"/>
                <a:ea typeface="+mn-ea"/>
                <a:cs typeface="+mn-cs"/>
              </a:rPr>
              <a:t>their</a:t>
            </a:r>
            <a:r>
              <a:rPr lang="fr-FR" sz="1200" kern="1200" dirty="0" smtClean="0">
                <a:solidFill>
                  <a:schemeClr val="tx1"/>
                </a:solidFill>
                <a:latin typeface="Arial" panose="020B0604020202020204" pitchFamily="34" charset="0"/>
                <a:ea typeface="+mn-ea"/>
                <a:cs typeface="+mn-cs"/>
              </a:rPr>
              <a:t> </a:t>
            </a:r>
            <a:r>
              <a:rPr lang="fr-FR" sz="1200" kern="1200" dirty="0" err="1" smtClean="0">
                <a:solidFill>
                  <a:schemeClr val="tx1"/>
                </a:solidFill>
                <a:latin typeface="Arial" panose="020B0604020202020204" pitchFamily="34" charset="0"/>
                <a:ea typeface="+mn-ea"/>
                <a:cs typeface="+mn-cs"/>
              </a:rPr>
              <a:t>visual</a:t>
            </a:r>
            <a:r>
              <a:rPr lang="fr-FR" sz="1200" kern="1200" dirty="0" smtClean="0">
                <a:solidFill>
                  <a:schemeClr val="tx1"/>
                </a:solidFill>
                <a:latin typeface="Arial" panose="020B0604020202020204" pitchFamily="34" charset="0"/>
                <a:ea typeface="+mn-ea"/>
                <a:cs typeface="+mn-cs"/>
              </a:rPr>
              <a:t> signification in relation to silence, the focus </a:t>
            </a:r>
            <a:r>
              <a:rPr lang="fr-FR" sz="1200" kern="1200" dirty="0" err="1" smtClean="0">
                <a:solidFill>
                  <a:schemeClr val="tx1"/>
                </a:solidFill>
                <a:latin typeface="Arial" panose="020B0604020202020204" pitchFamily="34" charset="0"/>
                <a:ea typeface="+mn-ea"/>
                <a:cs typeface="+mn-cs"/>
              </a:rPr>
              <a:t>will</a:t>
            </a:r>
            <a:r>
              <a:rPr lang="fr-FR" sz="1200" kern="1200" dirty="0" smtClean="0">
                <a:solidFill>
                  <a:schemeClr val="tx1"/>
                </a:solidFill>
                <a:latin typeface="Arial" panose="020B0604020202020204" pitchFamily="34" charset="0"/>
                <a:ea typeface="+mn-ea"/>
                <a:cs typeface="+mn-cs"/>
              </a:rPr>
              <a:t> not </a:t>
            </a:r>
            <a:r>
              <a:rPr lang="fr-FR" sz="1200" kern="1200" dirty="0" err="1" smtClean="0">
                <a:solidFill>
                  <a:schemeClr val="tx1"/>
                </a:solidFill>
                <a:latin typeface="Arial" panose="020B0604020202020204" pitchFamily="34" charset="0"/>
                <a:ea typeface="+mn-ea"/>
                <a:cs typeface="+mn-cs"/>
              </a:rPr>
              <a:t>be</a:t>
            </a:r>
            <a:r>
              <a:rPr lang="fr-FR" sz="1200" kern="1200" dirty="0" smtClean="0">
                <a:solidFill>
                  <a:schemeClr val="tx1"/>
                </a:solidFill>
                <a:latin typeface="Arial" panose="020B0604020202020204" pitchFamily="34" charset="0"/>
                <a:ea typeface="+mn-ea"/>
                <a:cs typeface="+mn-cs"/>
              </a:rPr>
              <a:t> on the </a:t>
            </a:r>
            <a:r>
              <a:rPr lang="fr-FR" sz="1200" kern="1200" dirty="0" err="1" smtClean="0">
                <a:solidFill>
                  <a:schemeClr val="tx1"/>
                </a:solidFill>
                <a:latin typeface="Arial" panose="020B0604020202020204" pitchFamily="34" charset="0"/>
                <a:ea typeface="+mn-ea"/>
                <a:cs typeface="+mn-cs"/>
              </a:rPr>
              <a:t>text</a:t>
            </a:r>
            <a:r>
              <a:rPr lang="fr-FR" sz="1200" kern="1200" dirty="0" smtClean="0">
                <a:solidFill>
                  <a:schemeClr val="tx1"/>
                </a:solidFill>
                <a:latin typeface="Arial" panose="020B0604020202020204" pitchFamily="34" charset="0"/>
                <a:ea typeface="+mn-ea"/>
                <a:cs typeface="+mn-cs"/>
              </a:rPr>
              <a:t> as a self-</a:t>
            </a:r>
            <a:r>
              <a:rPr lang="fr-FR" sz="1200" kern="1200" dirty="0" err="1" smtClean="0">
                <a:solidFill>
                  <a:schemeClr val="tx1"/>
                </a:solidFill>
                <a:latin typeface="Arial" panose="020B0604020202020204" pitchFamily="34" charset="0"/>
                <a:ea typeface="+mn-ea"/>
                <a:cs typeface="+mn-cs"/>
              </a:rPr>
              <a:t>enclosed</a:t>
            </a:r>
            <a:r>
              <a:rPr lang="fr-FR" sz="1200" kern="1200" dirty="0" smtClean="0">
                <a:solidFill>
                  <a:schemeClr val="tx1"/>
                </a:solidFill>
                <a:latin typeface="Arial" panose="020B0604020202020204" pitchFamily="34" charset="0"/>
                <a:ea typeface="+mn-ea"/>
                <a:cs typeface="+mn-cs"/>
              </a:rPr>
              <a:t> unit, but </a:t>
            </a:r>
            <a:r>
              <a:rPr lang="fr-FR" sz="1200" kern="1200" dirty="0" err="1" smtClean="0">
                <a:solidFill>
                  <a:schemeClr val="tx1"/>
                </a:solidFill>
                <a:latin typeface="Arial" panose="020B0604020202020204" pitchFamily="34" charset="0"/>
                <a:ea typeface="+mn-ea"/>
                <a:cs typeface="+mn-cs"/>
              </a:rPr>
              <a:t>rather</a:t>
            </a:r>
            <a:r>
              <a:rPr lang="fr-FR" sz="1200" kern="1200" dirty="0" smtClean="0">
                <a:solidFill>
                  <a:schemeClr val="tx1"/>
                </a:solidFill>
                <a:latin typeface="Arial" panose="020B0604020202020204" pitchFamily="34" charset="0"/>
                <a:ea typeface="+mn-ea"/>
                <a:cs typeface="+mn-cs"/>
              </a:rPr>
              <a:t> as part of a </a:t>
            </a:r>
            <a:r>
              <a:rPr lang="fr-FR" sz="1200" kern="1200" dirty="0" err="1" smtClean="0">
                <a:solidFill>
                  <a:schemeClr val="tx1"/>
                </a:solidFill>
                <a:latin typeface="Arial" panose="020B0604020202020204" pitchFamily="34" charset="0"/>
                <a:ea typeface="+mn-ea"/>
                <a:cs typeface="+mn-cs"/>
              </a:rPr>
              <a:t>broader</a:t>
            </a:r>
            <a:r>
              <a:rPr lang="fr-FR" sz="1200" kern="1200" dirty="0" smtClean="0">
                <a:solidFill>
                  <a:schemeClr val="tx1"/>
                </a:solidFill>
                <a:latin typeface="Arial" panose="020B0604020202020204" pitchFamily="34" charset="0"/>
                <a:ea typeface="+mn-ea"/>
                <a:cs typeface="+mn-cs"/>
              </a:rPr>
              <a:t> “circuit of culture”(Lister &amp; Wells, 2001). It </a:t>
            </a:r>
            <a:r>
              <a:rPr lang="fr-FR" sz="1200" kern="1200" dirty="0" err="1" smtClean="0">
                <a:solidFill>
                  <a:schemeClr val="tx1"/>
                </a:solidFill>
                <a:latin typeface="Arial" panose="020B0604020202020204" pitchFamily="34" charset="0"/>
                <a:ea typeface="+mn-ea"/>
                <a:cs typeface="+mn-cs"/>
              </a:rPr>
              <a:t>attempts</a:t>
            </a:r>
            <a:r>
              <a:rPr lang="fr-FR" sz="1200" kern="1200" dirty="0" smtClean="0">
                <a:solidFill>
                  <a:schemeClr val="tx1"/>
                </a:solidFill>
                <a:latin typeface="Arial" panose="020B0604020202020204" pitchFamily="34" charset="0"/>
                <a:ea typeface="+mn-ea"/>
                <a:cs typeface="+mn-cs"/>
              </a:rPr>
              <a:t> to </a:t>
            </a:r>
            <a:r>
              <a:rPr lang="fr-FR" sz="1200" kern="1200" dirty="0" err="1" smtClean="0">
                <a:solidFill>
                  <a:schemeClr val="tx1"/>
                </a:solidFill>
                <a:latin typeface="Arial" panose="020B0604020202020204" pitchFamily="34" charset="0"/>
                <a:ea typeface="+mn-ea"/>
                <a:cs typeface="+mn-cs"/>
              </a:rPr>
              <a:t>answer</a:t>
            </a:r>
            <a:r>
              <a:rPr lang="fr-FR" sz="1200" kern="1200" dirty="0" smtClean="0">
                <a:solidFill>
                  <a:schemeClr val="tx1"/>
                </a:solidFill>
                <a:latin typeface="Arial" panose="020B0604020202020204" pitchFamily="34" charset="0"/>
                <a:ea typeface="+mn-ea"/>
                <a:cs typeface="+mn-cs"/>
              </a:rPr>
              <a:t> the </a:t>
            </a:r>
            <a:r>
              <a:rPr lang="fr-FR" sz="1200" kern="1200" dirty="0" err="1" smtClean="0">
                <a:solidFill>
                  <a:schemeClr val="tx1"/>
                </a:solidFill>
                <a:latin typeface="Arial" panose="020B0604020202020204" pitchFamily="34" charset="0"/>
                <a:ea typeface="+mn-ea"/>
                <a:cs typeface="+mn-cs"/>
              </a:rPr>
              <a:t>following</a:t>
            </a:r>
            <a:r>
              <a:rPr lang="fr-FR" sz="1200" kern="1200" dirty="0" smtClean="0">
                <a:solidFill>
                  <a:schemeClr val="tx1"/>
                </a:solidFill>
                <a:latin typeface="Arial" panose="020B0604020202020204" pitchFamily="34" charset="0"/>
                <a:ea typeface="+mn-ea"/>
                <a:cs typeface="+mn-cs"/>
              </a:rPr>
              <a:t> questions: </a:t>
            </a:r>
            <a:r>
              <a:rPr lang="fr-FR" sz="1200" kern="1200" dirty="0" err="1" smtClean="0">
                <a:solidFill>
                  <a:schemeClr val="tx1"/>
                </a:solidFill>
                <a:latin typeface="Arial" panose="020B0604020202020204" pitchFamily="34" charset="0"/>
                <a:ea typeface="+mn-ea"/>
                <a:cs typeface="+mn-cs"/>
              </a:rPr>
              <a:t>whether</a:t>
            </a:r>
            <a:r>
              <a:rPr lang="fr-FR" sz="1200" kern="1200" dirty="0" smtClean="0">
                <a:solidFill>
                  <a:schemeClr val="tx1"/>
                </a:solidFill>
                <a:latin typeface="Arial" panose="020B0604020202020204" pitchFamily="34" charset="0"/>
                <a:ea typeface="+mn-ea"/>
                <a:cs typeface="+mn-cs"/>
              </a:rPr>
              <a:t> the </a:t>
            </a:r>
            <a:r>
              <a:rPr lang="fr-FR" sz="1200" kern="1200" dirty="0" err="1" smtClean="0">
                <a:solidFill>
                  <a:schemeClr val="tx1"/>
                </a:solidFill>
                <a:latin typeface="Arial" panose="020B0604020202020204" pitchFamily="34" charset="0"/>
                <a:ea typeface="+mn-ea"/>
                <a:cs typeface="+mn-cs"/>
              </a:rPr>
              <a:t>thoughts</a:t>
            </a:r>
            <a:r>
              <a:rPr lang="fr-FR" sz="1200" kern="1200" dirty="0" smtClean="0">
                <a:solidFill>
                  <a:schemeClr val="tx1"/>
                </a:solidFill>
                <a:latin typeface="Arial" panose="020B0604020202020204" pitchFamily="34" charset="0"/>
                <a:ea typeface="+mn-ea"/>
                <a:cs typeface="+mn-cs"/>
              </a:rPr>
              <a:t> and </a:t>
            </a:r>
            <a:r>
              <a:rPr lang="fr-FR" sz="1200" kern="1200" dirty="0" err="1" smtClean="0">
                <a:solidFill>
                  <a:schemeClr val="tx1"/>
                </a:solidFill>
                <a:latin typeface="Arial" panose="020B0604020202020204" pitchFamily="34" charset="0"/>
                <a:ea typeface="+mn-ea"/>
                <a:cs typeface="+mn-cs"/>
              </a:rPr>
              <a:t>beliefs</a:t>
            </a:r>
            <a:r>
              <a:rPr lang="fr-FR" sz="1200" kern="1200" dirty="0" smtClean="0">
                <a:solidFill>
                  <a:schemeClr val="tx1"/>
                </a:solidFill>
                <a:latin typeface="Arial" panose="020B0604020202020204" pitchFamily="34" charset="0"/>
                <a:ea typeface="+mn-ea"/>
                <a:cs typeface="+mn-cs"/>
              </a:rPr>
              <a:t> </a:t>
            </a:r>
            <a:r>
              <a:rPr lang="fr-FR" sz="1200" kern="1200" dirty="0" err="1" smtClean="0">
                <a:solidFill>
                  <a:schemeClr val="tx1"/>
                </a:solidFill>
                <a:latin typeface="Arial" panose="020B0604020202020204" pitchFamily="34" charset="0"/>
                <a:ea typeface="+mn-ea"/>
                <a:cs typeface="+mn-cs"/>
              </a:rPr>
              <a:t>represented</a:t>
            </a:r>
            <a:r>
              <a:rPr lang="fr-FR" sz="1200" kern="1200" dirty="0" smtClean="0">
                <a:solidFill>
                  <a:schemeClr val="tx1"/>
                </a:solidFill>
                <a:latin typeface="Arial" panose="020B0604020202020204" pitchFamily="34" charset="0"/>
                <a:ea typeface="+mn-ea"/>
                <a:cs typeface="+mn-cs"/>
              </a:rPr>
              <a:t> </a:t>
            </a:r>
            <a:r>
              <a:rPr lang="fr-FR" sz="1200" kern="1200" dirty="0" err="1" smtClean="0">
                <a:solidFill>
                  <a:schemeClr val="tx1"/>
                </a:solidFill>
                <a:latin typeface="Arial" panose="020B0604020202020204" pitchFamily="34" charset="0"/>
                <a:ea typeface="+mn-ea"/>
                <a:cs typeface="+mn-cs"/>
              </a:rPr>
              <a:t>reinforce</a:t>
            </a:r>
            <a:r>
              <a:rPr lang="fr-FR" sz="1200" kern="1200" dirty="0" smtClean="0">
                <a:solidFill>
                  <a:schemeClr val="tx1"/>
                </a:solidFill>
                <a:latin typeface="Arial" panose="020B0604020202020204" pitchFamily="34" charset="0"/>
                <a:ea typeface="+mn-ea"/>
                <a:cs typeface="+mn-cs"/>
              </a:rPr>
              <a:t> the </a:t>
            </a:r>
            <a:r>
              <a:rPr lang="fr-FR" sz="1200" kern="1200" dirty="0" err="1" smtClean="0">
                <a:solidFill>
                  <a:schemeClr val="tx1"/>
                </a:solidFill>
                <a:latin typeface="Arial" panose="020B0604020202020204" pitchFamily="34" charset="0"/>
                <a:ea typeface="+mn-ea"/>
                <a:cs typeface="+mn-cs"/>
              </a:rPr>
              <a:t>viewers</a:t>
            </a:r>
            <a:r>
              <a:rPr lang="fr-FR" sz="1200" kern="1200" dirty="0" smtClean="0">
                <a:solidFill>
                  <a:schemeClr val="tx1"/>
                </a:solidFill>
                <a:latin typeface="Arial" panose="020B0604020202020204" pitchFamily="34" charset="0"/>
                <a:ea typeface="+mn-ea"/>
                <a:cs typeface="+mn-cs"/>
              </a:rPr>
              <a:t>’ </a:t>
            </a:r>
            <a:r>
              <a:rPr lang="fr-FR" sz="1200" kern="1200" dirty="0" err="1" smtClean="0">
                <a:solidFill>
                  <a:schemeClr val="tx1"/>
                </a:solidFill>
                <a:latin typeface="Arial" panose="020B0604020202020204" pitchFamily="34" charset="0"/>
                <a:ea typeface="+mn-ea"/>
                <a:cs typeface="+mn-cs"/>
              </a:rPr>
              <a:t>inherent</a:t>
            </a:r>
            <a:r>
              <a:rPr lang="fr-FR" sz="1200" kern="1200" dirty="0" smtClean="0">
                <a:solidFill>
                  <a:schemeClr val="tx1"/>
                </a:solidFill>
                <a:latin typeface="Arial" panose="020B0604020202020204" pitchFamily="34" charset="0"/>
                <a:ea typeface="+mn-ea"/>
                <a:cs typeface="+mn-cs"/>
              </a:rPr>
              <a:t> </a:t>
            </a:r>
            <a:r>
              <a:rPr lang="fr-FR" sz="1200" kern="1200" dirty="0" err="1" smtClean="0">
                <a:solidFill>
                  <a:schemeClr val="tx1"/>
                </a:solidFill>
                <a:latin typeface="Arial" panose="020B0604020202020204" pitchFamily="34" charset="0"/>
                <a:ea typeface="+mn-ea"/>
                <a:cs typeface="+mn-cs"/>
              </a:rPr>
              <a:t>beliefs</a:t>
            </a:r>
            <a:r>
              <a:rPr lang="fr-FR" sz="1200" kern="1200" dirty="0" smtClean="0">
                <a:solidFill>
                  <a:schemeClr val="tx1"/>
                </a:solidFill>
                <a:latin typeface="Arial" panose="020B0604020202020204" pitchFamily="34" charset="0"/>
                <a:ea typeface="+mn-ea"/>
                <a:cs typeface="+mn-cs"/>
              </a:rPr>
              <a:t> or do </a:t>
            </a:r>
            <a:r>
              <a:rPr lang="fr-FR" sz="1200" kern="1200" dirty="0" err="1" smtClean="0">
                <a:solidFill>
                  <a:schemeClr val="tx1"/>
                </a:solidFill>
                <a:latin typeface="Arial" panose="020B0604020202020204" pitchFamily="34" charset="0"/>
                <a:ea typeface="+mn-ea"/>
                <a:cs typeface="+mn-cs"/>
              </a:rPr>
              <a:t>they</a:t>
            </a:r>
            <a:r>
              <a:rPr lang="fr-FR" sz="1200" kern="1200" dirty="0" smtClean="0">
                <a:solidFill>
                  <a:schemeClr val="tx1"/>
                </a:solidFill>
                <a:latin typeface="Arial" panose="020B0604020202020204" pitchFamily="34" charset="0"/>
                <a:ea typeface="+mn-ea"/>
                <a:cs typeface="+mn-cs"/>
              </a:rPr>
              <a:t> go “</a:t>
            </a:r>
            <a:r>
              <a:rPr lang="fr-FR" sz="1200" kern="1200" dirty="0" err="1" smtClean="0">
                <a:solidFill>
                  <a:schemeClr val="tx1"/>
                </a:solidFill>
                <a:latin typeface="Arial" panose="020B0604020202020204" pitchFamily="34" charset="0"/>
                <a:ea typeface="+mn-ea"/>
                <a:cs typeface="+mn-cs"/>
              </a:rPr>
              <a:t>against</a:t>
            </a:r>
            <a:r>
              <a:rPr lang="fr-FR" sz="1200" kern="1200" dirty="0" smtClean="0">
                <a:solidFill>
                  <a:schemeClr val="tx1"/>
                </a:solidFill>
                <a:latin typeface="Arial" panose="020B0604020202020204" pitchFamily="34" charset="0"/>
                <a:ea typeface="+mn-ea"/>
                <a:cs typeface="+mn-cs"/>
              </a:rPr>
              <a:t> the grain?” Do </a:t>
            </a:r>
            <a:r>
              <a:rPr lang="fr-FR" sz="1200" kern="1200" dirty="0" err="1" smtClean="0">
                <a:solidFill>
                  <a:schemeClr val="tx1"/>
                </a:solidFill>
                <a:latin typeface="Arial" panose="020B0604020202020204" pitchFamily="34" charset="0"/>
                <a:ea typeface="+mn-ea"/>
                <a:cs typeface="+mn-cs"/>
              </a:rPr>
              <a:t>they</a:t>
            </a:r>
            <a:r>
              <a:rPr lang="fr-FR" sz="1200" kern="1200" dirty="0" smtClean="0">
                <a:solidFill>
                  <a:schemeClr val="tx1"/>
                </a:solidFill>
                <a:latin typeface="Arial" panose="020B0604020202020204" pitchFamily="34" charset="0"/>
                <a:ea typeface="+mn-ea"/>
                <a:cs typeface="+mn-cs"/>
              </a:rPr>
              <a:t> </a:t>
            </a:r>
            <a:r>
              <a:rPr lang="fr-FR" sz="1200" kern="1200" dirty="0" err="1" smtClean="0">
                <a:solidFill>
                  <a:schemeClr val="tx1"/>
                </a:solidFill>
                <a:latin typeface="Arial" panose="020B0604020202020204" pitchFamily="34" charset="0"/>
                <a:ea typeface="+mn-ea"/>
                <a:cs typeface="+mn-cs"/>
              </a:rPr>
              <a:t>stabilize</a:t>
            </a:r>
            <a:r>
              <a:rPr lang="fr-FR" sz="1200" kern="1200" dirty="0" smtClean="0">
                <a:solidFill>
                  <a:schemeClr val="tx1"/>
                </a:solidFill>
                <a:latin typeface="Arial" panose="020B0604020202020204" pitchFamily="34" charset="0"/>
                <a:ea typeface="+mn-ea"/>
                <a:cs typeface="+mn-cs"/>
              </a:rPr>
              <a:t> </a:t>
            </a:r>
            <a:r>
              <a:rPr lang="fr-FR" sz="1200" kern="1200" dirty="0" err="1" smtClean="0">
                <a:solidFill>
                  <a:schemeClr val="tx1"/>
                </a:solidFill>
                <a:latin typeface="Arial" panose="020B0604020202020204" pitchFamily="34" charset="0"/>
                <a:ea typeface="+mn-ea"/>
                <a:cs typeface="+mn-cs"/>
              </a:rPr>
              <a:t>viewers</a:t>
            </a:r>
            <a:r>
              <a:rPr lang="fr-FR" sz="1200" kern="1200" dirty="0" smtClean="0">
                <a:solidFill>
                  <a:schemeClr val="tx1"/>
                </a:solidFill>
                <a:latin typeface="Arial" panose="020B0604020202020204" pitchFamily="34" charset="0"/>
                <a:ea typeface="+mn-ea"/>
                <a:cs typeface="+mn-cs"/>
              </a:rPr>
              <a:t>’ </a:t>
            </a:r>
            <a:r>
              <a:rPr lang="fr-FR" sz="1200" kern="1200" dirty="0" err="1" smtClean="0">
                <a:solidFill>
                  <a:schemeClr val="tx1"/>
                </a:solidFill>
                <a:latin typeface="Arial" panose="020B0604020202020204" pitchFamily="34" charset="0"/>
                <a:ea typeface="+mn-ea"/>
                <a:cs typeface="+mn-cs"/>
              </a:rPr>
              <a:t>norms</a:t>
            </a:r>
            <a:r>
              <a:rPr lang="fr-FR" sz="1200" kern="1200" dirty="0" smtClean="0">
                <a:solidFill>
                  <a:schemeClr val="tx1"/>
                </a:solidFill>
                <a:latin typeface="Arial" panose="020B0604020202020204" pitchFamily="34" charset="0"/>
                <a:ea typeface="+mn-ea"/>
                <a:cs typeface="+mn-cs"/>
              </a:rPr>
              <a:t> or do </a:t>
            </a:r>
            <a:r>
              <a:rPr lang="fr-FR" sz="1200" kern="1200" dirty="0" err="1" smtClean="0">
                <a:solidFill>
                  <a:schemeClr val="tx1"/>
                </a:solidFill>
                <a:latin typeface="Arial" panose="020B0604020202020204" pitchFamily="34" charset="0"/>
                <a:ea typeface="+mn-ea"/>
                <a:cs typeface="+mn-cs"/>
              </a:rPr>
              <a:t>they</a:t>
            </a:r>
            <a:r>
              <a:rPr lang="fr-FR" sz="1200" kern="1200" dirty="0" smtClean="0">
                <a:solidFill>
                  <a:schemeClr val="tx1"/>
                </a:solidFill>
                <a:latin typeface="Arial" panose="020B0604020202020204" pitchFamily="34" charset="0"/>
                <a:ea typeface="+mn-ea"/>
                <a:cs typeface="+mn-cs"/>
              </a:rPr>
              <a:t> challenge and </a:t>
            </a:r>
            <a:r>
              <a:rPr lang="fr-FR" sz="1200" kern="1200" dirty="0" err="1" smtClean="0">
                <a:solidFill>
                  <a:schemeClr val="tx1"/>
                </a:solidFill>
                <a:latin typeface="Arial" panose="020B0604020202020204" pitchFamily="34" charset="0"/>
                <a:ea typeface="+mn-ea"/>
                <a:cs typeface="+mn-cs"/>
              </a:rPr>
              <a:t>destabilize</a:t>
            </a:r>
            <a:r>
              <a:rPr lang="fr-FR" sz="1200" kern="1200" dirty="0" smtClean="0">
                <a:solidFill>
                  <a:schemeClr val="tx1"/>
                </a:solidFill>
                <a:latin typeface="Arial" panose="020B0604020202020204" pitchFamily="34" charset="0"/>
                <a:ea typeface="+mn-ea"/>
                <a:cs typeface="+mn-cs"/>
              </a:rPr>
              <a:t> </a:t>
            </a:r>
            <a:r>
              <a:rPr lang="fr-FR" sz="1200" kern="1200" dirty="0" err="1" smtClean="0">
                <a:solidFill>
                  <a:schemeClr val="tx1"/>
                </a:solidFill>
                <a:latin typeface="Arial" panose="020B0604020202020204" pitchFamily="34" charset="0"/>
                <a:ea typeface="+mn-ea"/>
                <a:cs typeface="+mn-cs"/>
              </a:rPr>
              <a:t>them</a:t>
            </a:r>
            <a:r>
              <a:rPr lang="fr-FR" sz="1200" kern="1200" dirty="0" smtClean="0">
                <a:solidFill>
                  <a:schemeClr val="tx1"/>
                </a:solidFill>
                <a:latin typeface="Arial" panose="020B0604020202020204" pitchFamily="34" charset="0"/>
                <a:ea typeface="+mn-ea"/>
                <a:cs typeface="+mn-cs"/>
              </a:rPr>
              <a:t>?</a:t>
            </a:r>
          </a:p>
          <a:p>
            <a:endParaRPr lang="fr-FR" dirty="0"/>
          </a:p>
        </p:txBody>
      </p:sp>
      <p:sp>
        <p:nvSpPr>
          <p:cNvPr id="4" name="Espace réservé du numéro de diapositive 3"/>
          <p:cNvSpPr>
            <a:spLocks noGrp="1"/>
          </p:cNvSpPr>
          <p:nvPr>
            <p:ph type="sldNum" sz="quarter" idx="10"/>
          </p:nvPr>
        </p:nvSpPr>
        <p:spPr/>
        <p:txBody>
          <a:bodyPr/>
          <a:lstStyle/>
          <a:p>
            <a:fld id="{5D501632-D087-415E-8EF8-CA1F465EB18D}" type="slidenum">
              <a:rPr lang="en-US" smtClean="0"/>
              <a:pPr/>
              <a:t>13</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D501632-D087-415E-8EF8-CA1F465EB18D}" type="slidenum">
              <a:rPr lang="en-US" smtClean="0"/>
              <a:pPr/>
              <a:t>14</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D501632-D087-415E-8EF8-CA1F465EB18D}" type="slidenum">
              <a:rPr lang="en-US" smtClean="0"/>
              <a:pPr/>
              <a:t>15</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D501632-D087-415E-8EF8-CA1F465EB18D}" type="slidenum">
              <a:rPr lang="en-US" smtClean="0"/>
              <a:pPr/>
              <a:t>16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42950" y="2130429"/>
            <a:ext cx="84201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A288B7B-8E0C-46FD-9397-BDCFF456E7A2}" type="datetime1">
              <a:rPr lang="fr-FR" smtClean="0"/>
              <a:pPr/>
              <a:t>06/11/2020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390A37-E3C3-492C-A955-60E1DA9A985E}"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D011F6A-35CE-4196-ADDE-5B8774D84568}" type="datetime1">
              <a:rPr lang="fr-FR" smtClean="0"/>
              <a:pPr/>
              <a:t>06/11/2020</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F8B9E821-CB41-4557-879C-24BFC1EF65F5}" type="slidenum">
              <a:rPr lang="en-US" smtClean="0"/>
              <a:pPr/>
              <a:t>‹#›</a:t>
            </a:fld>
            <a:endParaRPr lang="en-US" dirty="0"/>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575800" y="274642"/>
            <a:ext cx="29718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660400" y="274642"/>
            <a:ext cx="87503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D011F6A-35CE-4196-ADDE-5B8774D84568}" type="datetime1">
              <a:rPr lang="fr-FR" smtClean="0"/>
              <a:pPr/>
              <a:t>06/11/2020</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F8B9E821-CB41-4557-879C-24BFC1EF65F5}" type="slidenum">
              <a:rPr lang="en-US" smtClean="0"/>
              <a:pPr/>
              <a:t>‹#›</a:t>
            </a:fld>
            <a:endParaRPr lang="en-US" dirty="0"/>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Title 8"/>
          <p:cNvSpPr>
            <a:spLocks noGrp="1"/>
          </p:cNvSpPr>
          <p:nvPr>
            <p:ph type="title"/>
          </p:nvPr>
        </p:nvSpPr>
        <p:spPr>
          <a:xfrm>
            <a:off x="295805" y="683683"/>
            <a:ext cx="7030508" cy="698500"/>
          </a:xfrm>
          <a:prstGeom prst="rect">
            <a:avLst/>
          </a:prstGeom>
        </p:spPr>
        <p:txBody>
          <a:bodyPr vert="horz"/>
          <a:lstStyle>
            <a:lvl1pPr algn="l">
              <a:defRPr sz="3200">
                <a:solidFill>
                  <a:schemeClr val="tx1">
                    <a:lumMod val="65000"/>
                    <a:lumOff val="35000"/>
                  </a:schemeClr>
                </a:solidFill>
                <a:latin typeface="Roboto Condensed" panose="02000000000000000000" pitchFamily="2" charset="0"/>
                <a:cs typeface="Roboto Condensed" panose="02000000000000000000" pitchFamily="2" charset="0"/>
              </a:defRPr>
            </a:lvl1pPr>
          </a:lstStyle>
          <a:p>
            <a:r>
              <a:rPr lang="en-US" dirty="0" smtClean="0"/>
              <a:t>Click to edit Master title style</a:t>
            </a:r>
            <a:endParaRPr lang="en-US" dirty="0"/>
          </a:p>
        </p:txBody>
      </p:sp>
      <p:sp>
        <p:nvSpPr>
          <p:cNvPr id="6" name="Text Placeholder 27"/>
          <p:cNvSpPr>
            <a:spLocks noGrp="1"/>
          </p:cNvSpPr>
          <p:nvPr>
            <p:ph type="body" sz="quarter" idx="25" hasCustomPrompt="1"/>
          </p:nvPr>
        </p:nvSpPr>
        <p:spPr>
          <a:xfrm>
            <a:off x="295805" y="1253459"/>
            <a:ext cx="7030508" cy="381065"/>
          </a:xfrm>
          <a:prstGeom prst="rect">
            <a:avLst/>
          </a:prstGeom>
        </p:spPr>
        <p:txBody>
          <a:bodyPr vert="horz"/>
          <a:lstStyle>
            <a:lvl1pPr marL="0" indent="0" algn="l">
              <a:buNone/>
              <a:defRPr sz="1200" baseline="0">
                <a:solidFill>
                  <a:schemeClr val="bg1">
                    <a:lumMod val="65000"/>
                  </a:schemeClr>
                </a:solidFill>
                <a:latin typeface="Roboto Condensed" panose="02000000000000000000" pitchFamily="2" charset="0"/>
                <a:cs typeface="Roboto Condensed" panose="02000000000000000000" pitchFamily="2" charset="0"/>
              </a:defRPr>
            </a:lvl1pPr>
          </a:lstStyle>
          <a:p>
            <a:pPr lvl="0"/>
            <a:r>
              <a:rPr lang="en-US" dirty="0" smtClean="0"/>
              <a:t>Click to edit Master title Style</a:t>
            </a:r>
            <a:endParaRPr lang="en-US" dirty="0"/>
          </a:p>
        </p:txBody>
      </p:sp>
    </p:spTree>
    <p:extLst>
      <p:ext uri="{BB962C8B-B14F-4D97-AF65-F5344CB8AC3E}">
        <p14:creationId xmlns:p14="http://schemas.microsoft.com/office/powerpoint/2010/main" val="131281470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8"/>
          <p:cNvSpPr>
            <a:spLocks noGrp="1"/>
          </p:cNvSpPr>
          <p:nvPr>
            <p:ph type="title"/>
          </p:nvPr>
        </p:nvSpPr>
        <p:spPr>
          <a:xfrm>
            <a:off x="295806" y="683683"/>
            <a:ext cx="7030508" cy="698500"/>
          </a:xfrm>
          <a:prstGeom prst="rect">
            <a:avLst/>
          </a:prstGeom>
        </p:spPr>
        <p:txBody>
          <a:bodyPr vert="horz"/>
          <a:lstStyle>
            <a:lvl1pPr algn="l">
              <a:defRPr sz="3200">
                <a:solidFill>
                  <a:schemeClr val="tx1">
                    <a:lumMod val="65000"/>
                    <a:lumOff val="35000"/>
                  </a:schemeClr>
                </a:solidFill>
                <a:latin typeface="Roboto Condensed" panose="02000000000000000000" pitchFamily="2" charset="0"/>
                <a:cs typeface="Roboto Condensed" panose="02000000000000000000" pitchFamily="2" charset="0"/>
              </a:defRPr>
            </a:lvl1pPr>
          </a:lstStyle>
          <a:p>
            <a:r>
              <a:rPr lang="en-US" dirty="0" smtClean="0"/>
              <a:t>Click to edit Master title style</a:t>
            </a:r>
            <a:endParaRPr lang="en-US" dirty="0"/>
          </a:p>
        </p:txBody>
      </p:sp>
      <p:sp>
        <p:nvSpPr>
          <p:cNvPr id="3" name="Text Placeholder 27"/>
          <p:cNvSpPr>
            <a:spLocks noGrp="1"/>
          </p:cNvSpPr>
          <p:nvPr>
            <p:ph type="body" sz="quarter" idx="25" hasCustomPrompt="1"/>
          </p:nvPr>
        </p:nvSpPr>
        <p:spPr>
          <a:xfrm>
            <a:off x="295806" y="1253463"/>
            <a:ext cx="7030508" cy="381065"/>
          </a:xfrm>
          <a:prstGeom prst="rect">
            <a:avLst/>
          </a:prstGeom>
        </p:spPr>
        <p:txBody>
          <a:bodyPr vert="horz"/>
          <a:lstStyle>
            <a:lvl1pPr marL="0" indent="0" algn="l">
              <a:buNone/>
              <a:defRPr sz="1200" baseline="0">
                <a:solidFill>
                  <a:schemeClr val="bg1">
                    <a:lumMod val="65000"/>
                  </a:schemeClr>
                </a:solidFill>
                <a:latin typeface="Roboto Condensed" panose="02000000000000000000" pitchFamily="2" charset="0"/>
                <a:cs typeface="Roboto Condensed" panose="02000000000000000000" pitchFamily="2" charset="0"/>
              </a:defRPr>
            </a:lvl1pPr>
          </a:lstStyle>
          <a:p>
            <a:pPr lvl="0"/>
            <a:r>
              <a:rPr lang="en-US" dirty="0" smtClean="0"/>
              <a:t>Click to edit Master title Style</a:t>
            </a:r>
            <a:endParaRPr lang="en-US" dirty="0"/>
          </a:p>
        </p:txBody>
      </p:sp>
      <p:sp>
        <p:nvSpPr>
          <p:cNvPr id="4" name="Picture Placeholder 6"/>
          <p:cNvSpPr>
            <a:spLocks noGrp="1"/>
          </p:cNvSpPr>
          <p:nvPr>
            <p:ph type="pic" sz="quarter" idx="16" hasCustomPrompt="1"/>
          </p:nvPr>
        </p:nvSpPr>
        <p:spPr>
          <a:xfrm>
            <a:off x="5239755" y="1951961"/>
            <a:ext cx="4410478" cy="4455107"/>
          </a:xfrm>
          <a:prstGeom prst="rect">
            <a:avLst/>
          </a:prstGeom>
          <a:solidFill>
            <a:schemeClr val="bg1">
              <a:lumMod val="95000"/>
            </a:schemeClr>
          </a:solidFill>
        </p:spPr>
        <p:txBody>
          <a:bodyPr vert="horz" anchor="ctr"/>
          <a:lstStyle>
            <a:lvl1pPr marL="0" indent="0" algn="ctr">
              <a:buNone/>
              <a:defRPr sz="1333" baseline="0">
                <a:solidFill>
                  <a:schemeClr val="bg1">
                    <a:lumMod val="65000"/>
                  </a:schemeClr>
                </a:solidFill>
              </a:defRPr>
            </a:lvl1pPr>
          </a:lstStyle>
          <a:p>
            <a:r>
              <a:rPr lang="en-US" dirty="0" smtClean="0"/>
              <a:t>Insert Image</a:t>
            </a:r>
            <a:endParaRPr lang="en-US" dirty="0"/>
          </a:p>
        </p:txBody>
      </p:sp>
    </p:spTree>
    <p:extLst>
      <p:ext uri="{BB962C8B-B14F-4D97-AF65-F5344CB8AC3E}">
        <p14:creationId xmlns:p14="http://schemas.microsoft.com/office/powerpoint/2010/main" val="95844513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40">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a:xfrm>
            <a:off x="4309110" y="0"/>
            <a:ext cx="5596890" cy="6858000"/>
          </a:xfrm>
          <a:prstGeom prst="rect">
            <a:avLst/>
          </a:prstGeom>
        </p:spPr>
        <p:txBody>
          <a:bodyPr lIns="91422" tIns="45711" rIns="91422" bIns="45711" anchor="ctr">
            <a:normAutofit/>
          </a:bodyPr>
          <a:lstStyle>
            <a:lvl1pPr marL="0" indent="0" algn="ctr">
              <a:buNone/>
              <a:defRPr sz="1333" baseline="0">
                <a:solidFill>
                  <a:schemeClr val="bg1">
                    <a:lumMod val="65000"/>
                  </a:schemeClr>
                </a:solidFill>
                <a:latin typeface="+mn-lt"/>
                <a:cs typeface="Arial"/>
              </a:defRPr>
            </a:lvl1pPr>
          </a:lstStyle>
          <a:p>
            <a:r>
              <a:rPr lang="en-US" dirty="0" smtClean="0"/>
              <a:t>Insert image</a:t>
            </a:r>
            <a:endParaRPr lang="en-US" dirty="0"/>
          </a:p>
        </p:txBody>
      </p:sp>
    </p:spTree>
    <p:extLst>
      <p:ext uri="{BB962C8B-B14F-4D97-AF65-F5344CB8AC3E}">
        <p14:creationId xmlns:p14="http://schemas.microsoft.com/office/powerpoint/2010/main" val="49425010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0" y="1660530"/>
            <a:ext cx="9906000" cy="3122613"/>
          </a:xfrm>
        </p:spPr>
        <p:txBody>
          <a:bodyPr anchor="ctr">
            <a:normAutofit/>
          </a:bodyPr>
          <a:lstStyle>
            <a:lvl1pPr algn="ctr">
              <a:defRPr sz="1400"/>
            </a:lvl1pPr>
          </a:lstStyle>
          <a:p>
            <a:endParaRPr lang="en-US"/>
          </a:p>
        </p:txBody>
      </p:sp>
      <p:sp>
        <p:nvSpPr>
          <p:cNvPr id="9" name="Title 8"/>
          <p:cNvSpPr>
            <a:spLocks noGrp="1"/>
          </p:cNvSpPr>
          <p:nvPr>
            <p:ph type="title"/>
          </p:nvPr>
        </p:nvSpPr>
        <p:spPr>
          <a:xfrm>
            <a:off x="295806" y="683683"/>
            <a:ext cx="7030508" cy="698500"/>
          </a:xfrm>
          <a:prstGeom prst="rect">
            <a:avLst/>
          </a:prstGeom>
        </p:spPr>
        <p:txBody>
          <a:bodyPr vert="horz"/>
          <a:lstStyle>
            <a:lvl1pPr algn="l">
              <a:defRPr sz="3200">
                <a:solidFill>
                  <a:schemeClr val="tx1">
                    <a:lumMod val="65000"/>
                    <a:lumOff val="35000"/>
                  </a:schemeClr>
                </a:solidFill>
                <a:latin typeface="Roboto Condensed" panose="02000000000000000000" pitchFamily="2" charset="0"/>
                <a:cs typeface="Roboto Condensed" panose="02000000000000000000" pitchFamily="2" charset="0"/>
              </a:defRPr>
            </a:lvl1pPr>
          </a:lstStyle>
          <a:p>
            <a:r>
              <a:rPr lang="en-US" dirty="0" smtClean="0"/>
              <a:t>Click to edit Master title style</a:t>
            </a:r>
            <a:endParaRPr lang="en-US" dirty="0"/>
          </a:p>
        </p:txBody>
      </p:sp>
      <p:sp>
        <p:nvSpPr>
          <p:cNvPr id="10" name="Text Placeholder 27"/>
          <p:cNvSpPr>
            <a:spLocks noGrp="1"/>
          </p:cNvSpPr>
          <p:nvPr>
            <p:ph type="body" sz="quarter" idx="25" hasCustomPrompt="1"/>
          </p:nvPr>
        </p:nvSpPr>
        <p:spPr>
          <a:xfrm>
            <a:off x="295806" y="1253463"/>
            <a:ext cx="7030508" cy="381065"/>
          </a:xfrm>
          <a:prstGeom prst="rect">
            <a:avLst/>
          </a:prstGeom>
        </p:spPr>
        <p:txBody>
          <a:bodyPr vert="horz"/>
          <a:lstStyle>
            <a:lvl1pPr marL="0" indent="0" algn="l">
              <a:buNone/>
              <a:defRPr sz="1200" baseline="0">
                <a:solidFill>
                  <a:schemeClr val="bg1">
                    <a:lumMod val="65000"/>
                  </a:schemeClr>
                </a:solidFill>
                <a:latin typeface="Roboto Condensed" panose="02000000000000000000" pitchFamily="2" charset="0"/>
                <a:cs typeface="Roboto Condensed" panose="02000000000000000000" pitchFamily="2" charset="0"/>
              </a:defRPr>
            </a:lvl1pPr>
          </a:lstStyle>
          <a:p>
            <a:pPr lvl="0"/>
            <a:r>
              <a:rPr lang="en-US" dirty="0" smtClean="0"/>
              <a:t>Click to edit Master title Style</a:t>
            </a:r>
            <a:endParaRPr lang="en-US" dirty="0"/>
          </a:p>
        </p:txBody>
      </p:sp>
    </p:spTree>
    <p:extLst>
      <p:ext uri="{BB962C8B-B14F-4D97-AF65-F5344CB8AC3E}">
        <p14:creationId xmlns:p14="http://schemas.microsoft.com/office/powerpoint/2010/main" val="61861522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6" name="Picture Placeholder 7"/>
          <p:cNvSpPr>
            <a:spLocks noGrp="1"/>
          </p:cNvSpPr>
          <p:nvPr>
            <p:ph type="pic" sz="quarter" idx="10"/>
          </p:nvPr>
        </p:nvSpPr>
        <p:spPr>
          <a:xfrm>
            <a:off x="0" y="1"/>
            <a:ext cx="9906000" cy="4783138"/>
          </a:xfrm>
        </p:spPr>
        <p:txBody>
          <a:bodyPr anchor="ctr">
            <a:normAutofit/>
          </a:bodyPr>
          <a:lstStyle>
            <a:lvl1pPr algn="ctr">
              <a:defRPr sz="1400"/>
            </a:lvl1pPr>
          </a:lstStyle>
          <a:p>
            <a:endParaRPr lang="en-US"/>
          </a:p>
        </p:txBody>
      </p:sp>
    </p:spTree>
    <p:extLst>
      <p:ext uri="{BB962C8B-B14F-4D97-AF65-F5344CB8AC3E}">
        <p14:creationId xmlns:p14="http://schemas.microsoft.com/office/powerpoint/2010/main" val="152161577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4" name="Picture Placeholder 53"/>
          <p:cNvSpPr>
            <a:spLocks noGrp="1"/>
          </p:cNvSpPr>
          <p:nvPr>
            <p:ph type="pic" sz="quarter" idx="10"/>
          </p:nvPr>
        </p:nvSpPr>
        <p:spPr>
          <a:xfrm>
            <a:off x="295807" y="1950665"/>
            <a:ext cx="4210049" cy="1547812"/>
          </a:xfrm>
        </p:spPr>
        <p:txBody>
          <a:bodyPr>
            <a:normAutofit/>
          </a:bodyPr>
          <a:lstStyle>
            <a:lvl1pPr>
              <a:defRPr sz="1400"/>
            </a:lvl1pPr>
          </a:lstStyle>
          <a:p>
            <a:endParaRPr lang="en-US" dirty="0"/>
          </a:p>
        </p:txBody>
      </p:sp>
      <p:sp>
        <p:nvSpPr>
          <p:cNvPr id="55" name="Picture Placeholder 53"/>
          <p:cNvSpPr>
            <a:spLocks noGrp="1"/>
          </p:cNvSpPr>
          <p:nvPr>
            <p:ph type="pic" sz="quarter" idx="11"/>
          </p:nvPr>
        </p:nvSpPr>
        <p:spPr>
          <a:xfrm>
            <a:off x="5112473" y="1950665"/>
            <a:ext cx="4427684" cy="1547812"/>
          </a:xfrm>
        </p:spPr>
        <p:txBody>
          <a:bodyPr>
            <a:normAutofit/>
          </a:bodyPr>
          <a:lstStyle>
            <a:lvl1pPr>
              <a:defRPr sz="1400"/>
            </a:lvl1pPr>
          </a:lstStyle>
          <a:p>
            <a:endParaRPr lang="en-US"/>
          </a:p>
        </p:txBody>
      </p:sp>
      <p:sp>
        <p:nvSpPr>
          <p:cNvPr id="56" name="Title 8"/>
          <p:cNvSpPr>
            <a:spLocks noGrp="1"/>
          </p:cNvSpPr>
          <p:nvPr>
            <p:ph type="title"/>
          </p:nvPr>
        </p:nvSpPr>
        <p:spPr>
          <a:xfrm>
            <a:off x="295806" y="683683"/>
            <a:ext cx="7030508" cy="698500"/>
          </a:xfrm>
          <a:prstGeom prst="rect">
            <a:avLst/>
          </a:prstGeom>
        </p:spPr>
        <p:txBody>
          <a:bodyPr vert="horz"/>
          <a:lstStyle>
            <a:lvl1pPr algn="l">
              <a:defRPr sz="3200">
                <a:solidFill>
                  <a:schemeClr val="tx1">
                    <a:lumMod val="65000"/>
                    <a:lumOff val="35000"/>
                  </a:schemeClr>
                </a:solidFill>
                <a:latin typeface="Roboto Condensed" panose="02000000000000000000" pitchFamily="2" charset="0"/>
                <a:cs typeface="Roboto Condensed" panose="02000000000000000000" pitchFamily="2" charset="0"/>
              </a:defRPr>
            </a:lvl1pPr>
          </a:lstStyle>
          <a:p>
            <a:r>
              <a:rPr lang="en-US" dirty="0" smtClean="0"/>
              <a:t>Click to edit Master title style</a:t>
            </a:r>
            <a:endParaRPr lang="en-US" dirty="0"/>
          </a:p>
        </p:txBody>
      </p:sp>
      <p:sp>
        <p:nvSpPr>
          <p:cNvPr id="57" name="Text Placeholder 27"/>
          <p:cNvSpPr>
            <a:spLocks noGrp="1"/>
          </p:cNvSpPr>
          <p:nvPr>
            <p:ph type="body" sz="quarter" idx="25" hasCustomPrompt="1"/>
          </p:nvPr>
        </p:nvSpPr>
        <p:spPr>
          <a:xfrm>
            <a:off x="295806" y="1253463"/>
            <a:ext cx="7030508" cy="381065"/>
          </a:xfrm>
          <a:prstGeom prst="rect">
            <a:avLst/>
          </a:prstGeom>
        </p:spPr>
        <p:txBody>
          <a:bodyPr vert="horz"/>
          <a:lstStyle>
            <a:lvl1pPr marL="0" indent="0" algn="l">
              <a:buNone/>
              <a:defRPr sz="1200" baseline="0">
                <a:solidFill>
                  <a:schemeClr val="bg1">
                    <a:lumMod val="65000"/>
                  </a:schemeClr>
                </a:solidFill>
                <a:latin typeface="Roboto Condensed" panose="02000000000000000000" pitchFamily="2" charset="0"/>
                <a:cs typeface="Roboto Condensed" panose="02000000000000000000" pitchFamily="2" charset="0"/>
              </a:defRPr>
            </a:lvl1pPr>
          </a:lstStyle>
          <a:p>
            <a:pPr lvl="0"/>
            <a:r>
              <a:rPr lang="en-US" dirty="0" smtClean="0"/>
              <a:t>Click to edit Master title Style</a:t>
            </a:r>
            <a:endParaRPr lang="en-US" dirty="0"/>
          </a:p>
        </p:txBody>
      </p:sp>
    </p:spTree>
    <p:extLst>
      <p:ext uri="{BB962C8B-B14F-4D97-AF65-F5344CB8AC3E}">
        <p14:creationId xmlns:p14="http://schemas.microsoft.com/office/powerpoint/2010/main" val="380329157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18" name="Title 8"/>
          <p:cNvSpPr>
            <a:spLocks noGrp="1"/>
          </p:cNvSpPr>
          <p:nvPr>
            <p:ph type="title"/>
          </p:nvPr>
        </p:nvSpPr>
        <p:spPr>
          <a:xfrm>
            <a:off x="295806" y="683683"/>
            <a:ext cx="7030508" cy="698500"/>
          </a:xfrm>
          <a:prstGeom prst="rect">
            <a:avLst/>
          </a:prstGeom>
        </p:spPr>
        <p:txBody>
          <a:bodyPr vert="horz"/>
          <a:lstStyle>
            <a:lvl1pPr algn="l">
              <a:defRPr sz="3200">
                <a:solidFill>
                  <a:schemeClr val="tx1">
                    <a:lumMod val="65000"/>
                    <a:lumOff val="35000"/>
                  </a:schemeClr>
                </a:solidFill>
                <a:latin typeface="Roboto Condensed" panose="02000000000000000000" pitchFamily="2" charset="0"/>
                <a:cs typeface="Roboto Condensed" panose="02000000000000000000" pitchFamily="2" charset="0"/>
              </a:defRPr>
            </a:lvl1pPr>
          </a:lstStyle>
          <a:p>
            <a:r>
              <a:rPr lang="en-US" dirty="0" smtClean="0"/>
              <a:t>Click to edit Master title style</a:t>
            </a:r>
            <a:endParaRPr lang="en-US" dirty="0"/>
          </a:p>
        </p:txBody>
      </p:sp>
      <p:sp>
        <p:nvSpPr>
          <p:cNvPr id="19" name="Text Placeholder 27"/>
          <p:cNvSpPr>
            <a:spLocks noGrp="1"/>
          </p:cNvSpPr>
          <p:nvPr>
            <p:ph type="body" sz="quarter" idx="26" hasCustomPrompt="1"/>
          </p:nvPr>
        </p:nvSpPr>
        <p:spPr>
          <a:xfrm>
            <a:off x="295806" y="1253463"/>
            <a:ext cx="7030508" cy="381065"/>
          </a:xfrm>
          <a:prstGeom prst="rect">
            <a:avLst/>
          </a:prstGeom>
        </p:spPr>
        <p:txBody>
          <a:bodyPr vert="horz"/>
          <a:lstStyle>
            <a:lvl1pPr marL="0" indent="0" algn="l">
              <a:buNone/>
              <a:defRPr sz="1200" baseline="0">
                <a:solidFill>
                  <a:schemeClr val="bg1">
                    <a:lumMod val="65000"/>
                  </a:schemeClr>
                </a:solidFill>
                <a:latin typeface="Roboto Condensed" panose="02000000000000000000" pitchFamily="2" charset="0"/>
                <a:cs typeface="Roboto Condensed" panose="02000000000000000000" pitchFamily="2" charset="0"/>
              </a:defRPr>
            </a:lvl1pPr>
          </a:lstStyle>
          <a:p>
            <a:pPr lvl="0"/>
            <a:r>
              <a:rPr lang="en-US" dirty="0" smtClean="0"/>
              <a:t>Click to edit Master title Style</a:t>
            </a:r>
            <a:endParaRPr lang="en-US" dirty="0"/>
          </a:p>
        </p:txBody>
      </p:sp>
      <p:sp>
        <p:nvSpPr>
          <p:cNvPr id="21" name="Picture Placeholder 20"/>
          <p:cNvSpPr>
            <a:spLocks noGrp="1"/>
          </p:cNvSpPr>
          <p:nvPr>
            <p:ph type="pic" sz="quarter" idx="27"/>
          </p:nvPr>
        </p:nvSpPr>
        <p:spPr>
          <a:xfrm>
            <a:off x="794314" y="2063755"/>
            <a:ext cx="1154641" cy="1439863"/>
          </a:xfrm>
        </p:spPr>
        <p:txBody>
          <a:bodyPr>
            <a:normAutofit/>
          </a:bodyPr>
          <a:lstStyle>
            <a:lvl1pPr>
              <a:defRPr sz="1200"/>
            </a:lvl1pPr>
          </a:lstStyle>
          <a:p>
            <a:endParaRPr lang="en-US"/>
          </a:p>
        </p:txBody>
      </p:sp>
      <p:sp>
        <p:nvSpPr>
          <p:cNvPr id="22" name="Picture Placeholder 20"/>
          <p:cNvSpPr>
            <a:spLocks noGrp="1"/>
          </p:cNvSpPr>
          <p:nvPr>
            <p:ph type="pic" sz="quarter" idx="28"/>
          </p:nvPr>
        </p:nvSpPr>
        <p:spPr>
          <a:xfrm>
            <a:off x="2216565" y="2063755"/>
            <a:ext cx="1154641" cy="1439863"/>
          </a:xfrm>
        </p:spPr>
        <p:txBody>
          <a:bodyPr>
            <a:normAutofit/>
          </a:bodyPr>
          <a:lstStyle>
            <a:lvl1pPr>
              <a:defRPr sz="1200"/>
            </a:lvl1pPr>
          </a:lstStyle>
          <a:p>
            <a:endParaRPr lang="en-US"/>
          </a:p>
        </p:txBody>
      </p:sp>
      <p:sp>
        <p:nvSpPr>
          <p:cNvPr id="23" name="Picture Placeholder 20"/>
          <p:cNvSpPr>
            <a:spLocks noGrp="1"/>
          </p:cNvSpPr>
          <p:nvPr>
            <p:ph type="pic" sz="quarter" idx="29"/>
          </p:nvPr>
        </p:nvSpPr>
        <p:spPr>
          <a:xfrm>
            <a:off x="3656012" y="2063755"/>
            <a:ext cx="1154641" cy="1439863"/>
          </a:xfrm>
        </p:spPr>
        <p:txBody>
          <a:bodyPr>
            <a:normAutofit/>
          </a:bodyPr>
          <a:lstStyle>
            <a:lvl1pPr>
              <a:defRPr sz="1200"/>
            </a:lvl1pPr>
          </a:lstStyle>
          <a:p>
            <a:endParaRPr lang="en-US"/>
          </a:p>
        </p:txBody>
      </p:sp>
      <p:sp>
        <p:nvSpPr>
          <p:cNvPr id="24" name="Picture Placeholder 20"/>
          <p:cNvSpPr>
            <a:spLocks noGrp="1"/>
          </p:cNvSpPr>
          <p:nvPr>
            <p:ph type="pic" sz="quarter" idx="30"/>
          </p:nvPr>
        </p:nvSpPr>
        <p:spPr>
          <a:xfrm>
            <a:off x="5084692" y="2063755"/>
            <a:ext cx="1154641" cy="1439863"/>
          </a:xfrm>
        </p:spPr>
        <p:txBody>
          <a:bodyPr>
            <a:normAutofit/>
          </a:bodyPr>
          <a:lstStyle>
            <a:lvl1pPr>
              <a:defRPr sz="1200"/>
            </a:lvl1pPr>
          </a:lstStyle>
          <a:p>
            <a:endParaRPr lang="en-US"/>
          </a:p>
        </p:txBody>
      </p:sp>
      <p:sp>
        <p:nvSpPr>
          <p:cNvPr id="25" name="Picture Placeholder 20"/>
          <p:cNvSpPr>
            <a:spLocks noGrp="1"/>
          </p:cNvSpPr>
          <p:nvPr>
            <p:ph type="pic" sz="quarter" idx="31"/>
          </p:nvPr>
        </p:nvSpPr>
        <p:spPr>
          <a:xfrm>
            <a:off x="6509755" y="2063755"/>
            <a:ext cx="1154641" cy="1439863"/>
          </a:xfrm>
        </p:spPr>
        <p:txBody>
          <a:bodyPr>
            <a:normAutofit/>
          </a:bodyPr>
          <a:lstStyle>
            <a:lvl1pPr>
              <a:defRPr sz="1200"/>
            </a:lvl1pPr>
          </a:lstStyle>
          <a:p>
            <a:endParaRPr lang="en-US"/>
          </a:p>
        </p:txBody>
      </p:sp>
      <p:sp>
        <p:nvSpPr>
          <p:cNvPr id="26" name="Picture Placeholder 20"/>
          <p:cNvSpPr>
            <a:spLocks noGrp="1"/>
          </p:cNvSpPr>
          <p:nvPr>
            <p:ph type="pic" sz="quarter" idx="32"/>
          </p:nvPr>
        </p:nvSpPr>
        <p:spPr>
          <a:xfrm>
            <a:off x="7955321" y="2063755"/>
            <a:ext cx="1154641" cy="1439863"/>
          </a:xfrm>
        </p:spPr>
        <p:txBody>
          <a:bodyPr>
            <a:normAutofit/>
          </a:bodyPr>
          <a:lstStyle>
            <a:lvl1pPr>
              <a:defRPr sz="1200"/>
            </a:lvl1pPr>
          </a:lstStyle>
          <a:p>
            <a:endParaRPr lang="en-US" dirty="0"/>
          </a:p>
        </p:txBody>
      </p:sp>
    </p:spTree>
    <p:extLst>
      <p:ext uri="{BB962C8B-B14F-4D97-AF65-F5344CB8AC3E}">
        <p14:creationId xmlns:p14="http://schemas.microsoft.com/office/powerpoint/2010/main" val="327023302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8A51490-588C-4ED3-A45B-F94DF0348C88}" type="datetime1">
              <a:rPr lang="fr-FR" smtClean="0"/>
              <a:pPr/>
              <a:t>06/11/2020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0390A37-E3C3-492C-A955-60E1DA9A985E}" type="slidenum">
              <a:rPr lang="fr-FR" smtClean="0"/>
              <a:pPr/>
              <a:t>‹#›</a:t>
            </a:fld>
            <a:endParaRPr lang="fr-FR"/>
          </a:p>
        </p:txBody>
      </p:sp>
      <p:sp>
        <p:nvSpPr>
          <p:cNvPr id="7" name="Titre 6"/>
          <p:cNvSpPr>
            <a:spLocks noGrp="1"/>
          </p:cNvSpPr>
          <p:nvPr>
            <p:ph type="title"/>
          </p:nvPr>
        </p:nvSpPr>
        <p:spPr/>
        <p:txBody>
          <a:bodyPr/>
          <a:lstStyle/>
          <a:p>
            <a:r>
              <a:rPr lang="fr-FR" smtClean="0"/>
              <a:t>Cliquez pour modifier le style du titre</a:t>
            </a:r>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8A51490-588C-4ED3-A45B-F94DF0348C88}" type="datetime1">
              <a:rPr lang="fr-FR" smtClean="0"/>
              <a:pPr/>
              <a:t>06/11/2020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0390A37-E3C3-492C-A955-60E1DA9A985E}" type="slidenum">
              <a:rPr lang="fr-FR" smtClean="0"/>
              <a:pPr/>
              <a:t>‹#›</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906000" cy="4819650"/>
          </a:xfrm>
        </p:spPr>
        <p:txBody>
          <a:bodyPr anchor="ctr">
            <a:normAutofit/>
          </a:bodyPr>
          <a:lstStyle>
            <a:lvl1pPr algn="ctr">
              <a:defRPr sz="1600"/>
            </a:lvl1pPr>
          </a:lstStyle>
          <a:p>
            <a:endParaRPr lang="en-US"/>
          </a:p>
        </p:txBody>
      </p:sp>
    </p:spTree>
    <p:extLst>
      <p:ext uri="{BB962C8B-B14F-4D97-AF65-F5344CB8AC3E}">
        <p14:creationId xmlns:p14="http://schemas.microsoft.com/office/powerpoint/2010/main" val="96333921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82506" y="4406904"/>
            <a:ext cx="84201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D011F6A-35CE-4196-ADDE-5B8774D84568}" type="datetime1">
              <a:rPr lang="fr-FR" smtClean="0"/>
              <a:pPr/>
              <a:t>06/11/2020</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F8B9E821-CB41-4557-879C-24BFC1EF65F5}" type="slidenum">
              <a:rPr lang="en-US" smtClean="0"/>
              <a:pPr/>
              <a:t>‹#›</a:t>
            </a:fld>
            <a:endParaRPr lang="en-US" dirty="0"/>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660400" y="1600204"/>
            <a:ext cx="58610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686550" y="1600204"/>
            <a:ext cx="58610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D011F6A-35CE-4196-ADDE-5B8774D84568}" type="datetime1">
              <a:rPr lang="fr-FR" smtClean="0"/>
              <a:pPr/>
              <a:t>06/11/2020</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F8B9E821-CB41-4557-879C-24BFC1EF65F5}" type="slidenum">
              <a:rPr lang="en-US" smtClean="0"/>
              <a:pPr/>
              <a:t>‹#›</a:t>
            </a:fld>
            <a:endParaRPr lang="en-US" dirty="0"/>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032113"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032113"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D011F6A-35CE-4196-ADDE-5B8774D84568}" type="datetime1">
              <a:rPr lang="fr-FR" smtClean="0"/>
              <a:pPr/>
              <a:t>06/11/2020</a:t>
            </a:fld>
            <a:endParaRPr lang="en-US" dirty="0"/>
          </a:p>
        </p:txBody>
      </p:sp>
      <p:sp>
        <p:nvSpPr>
          <p:cNvPr id="8" name="Espace réservé du pied de page 7"/>
          <p:cNvSpPr>
            <a:spLocks noGrp="1"/>
          </p:cNvSpPr>
          <p:nvPr>
            <p:ph type="ftr" sz="quarter" idx="11"/>
          </p:nvPr>
        </p:nvSpPr>
        <p:spPr/>
        <p:txBody>
          <a:bodyPr/>
          <a:lstStyle/>
          <a:p>
            <a:endParaRPr lang="en-US" dirty="0"/>
          </a:p>
        </p:txBody>
      </p:sp>
      <p:sp>
        <p:nvSpPr>
          <p:cNvPr id="9" name="Espace réservé du numéro de diapositive 8"/>
          <p:cNvSpPr>
            <a:spLocks noGrp="1"/>
          </p:cNvSpPr>
          <p:nvPr>
            <p:ph type="sldNum" sz="quarter" idx="12"/>
          </p:nvPr>
        </p:nvSpPr>
        <p:spPr/>
        <p:txBody>
          <a:bodyPr/>
          <a:lstStyle/>
          <a:p>
            <a:fld id="{F8B9E821-CB41-4557-879C-24BFC1EF65F5}" type="slidenum">
              <a:rPr lang="en-US" smtClean="0"/>
              <a:pPr/>
              <a:t>‹#›</a:t>
            </a:fld>
            <a:endParaRPr lang="en-US"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CD011F6A-35CE-4196-ADDE-5B8774D84568}" type="datetime1">
              <a:rPr lang="fr-FR" smtClean="0"/>
              <a:pPr/>
              <a:t>06/11/2020</a:t>
            </a:fld>
            <a:endParaRPr lang="en-US" dirty="0"/>
          </a:p>
        </p:txBody>
      </p:sp>
      <p:sp>
        <p:nvSpPr>
          <p:cNvPr id="4" name="Espace réservé du pied de page 3"/>
          <p:cNvSpPr>
            <a:spLocks noGrp="1"/>
          </p:cNvSpPr>
          <p:nvPr>
            <p:ph type="ftr" sz="quarter" idx="11"/>
          </p:nvPr>
        </p:nvSpPr>
        <p:spPr/>
        <p:txBody>
          <a:bodyPr/>
          <a:lstStyle/>
          <a:p>
            <a:endParaRPr lang="en-US" dirty="0"/>
          </a:p>
        </p:txBody>
      </p:sp>
      <p:sp>
        <p:nvSpPr>
          <p:cNvPr id="5" name="Espace réservé du numéro de diapositive 4"/>
          <p:cNvSpPr>
            <a:spLocks noGrp="1"/>
          </p:cNvSpPr>
          <p:nvPr>
            <p:ph type="sldNum" sz="quarter" idx="12"/>
          </p:nvPr>
        </p:nvSpPr>
        <p:spPr/>
        <p:txBody>
          <a:bodyPr/>
          <a:lstStyle/>
          <a:p>
            <a:fld id="{F8B9E821-CB41-4557-879C-24BFC1EF65F5}" type="slidenum">
              <a:rPr lang="en-US" smtClean="0"/>
              <a:pPr/>
              <a:t>‹#›</a:t>
            </a:fld>
            <a:endParaRPr lang="en-US" dirty="0"/>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D011F6A-35CE-4196-ADDE-5B8774D84568}" type="datetime1">
              <a:rPr lang="fr-FR" smtClean="0"/>
              <a:pPr/>
              <a:t>06/11/2020</a:t>
            </a:fld>
            <a:endParaRPr lang="en-US" dirty="0"/>
          </a:p>
        </p:txBody>
      </p:sp>
      <p:sp>
        <p:nvSpPr>
          <p:cNvPr id="3" name="Espace réservé du pied de page 2"/>
          <p:cNvSpPr>
            <a:spLocks noGrp="1"/>
          </p:cNvSpPr>
          <p:nvPr>
            <p:ph type="ftr" sz="quarter" idx="11"/>
          </p:nvPr>
        </p:nvSpPr>
        <p:spPr/>
        <p:txBody>
          <a:bodyPr/>
          <a:lstStyle/>
          <a:p>
            <a:endParaRPr lang="en-US" dirty="0"/>
          </a:p>
        </p:txBody>
      </p:sp>
      <p:sp>
        <p:nvSpPr>
          <p:cNvPr id="4" name="Espace réservé du numéro de diapositive 3"/>
          <p:cNvSpPr>
            <a:spLocks noGrp="1"/>
          </p:cNvSpPr>
          <p:nvPr>
            <p:ph type="sldNum" sz="quarter" idx="12"/>
          </p:nvPr>
        </p:nvSpPr>
        <p:spPr/>
        <p:txBody>
          <a:bodyPr/>
          <a:lstStyle/>
          <a:p>
            <a:fld id="{F8B9E821-CB41-4557-879C-24BFC1EF65F5}" type="slidenum">
              <a:rPr lang="en-US" smtClean="0"/>
              <a:pPr/>
              <a:t>‹#›</a:t>
            </a:fld>
            <a:endParaRPr lang="en-US" dirty="0"/>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5302" y="273050"/>
            <a:ext cx="3259006"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872971" y="273054"/>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95302"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D011F6A-35CE-4196-ADDE-5B8774D84568}" type="datetime1">
              <a:rPr lang="fr-FR" smtClean="0"/>
              <a:pPr/>
              <a:t>06/11/2020</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F8B9E821-CB41-4557-879C-24BFC1EF65F5}" type="slidenum">
              <a:rPr lang="en-US" smtClean="0"/>
              <a:pPr/>
              <a:t>‹#›</a:t>
            </a:fld>
            <a:endParaRPr lang="en-US" dirty="0"/>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41645" y="4800600"/>
            <a:ext cx="59436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D011F6A-35CE-4196-ADDE-5B8774D84568}" type="datetime1">
              <a:rPr lang="fr-FR" smtClean="0"/>
              <a:pPr/>
              <a:t>06/11/2020</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F8B9E821-CB41-4557-879C-24BFC1EF65F5}" type="slidenum">
              <a:rPr lang="en-US" smtClean="0"/>
              <a:pPr/>
              <a:t>‹#›</a:t>
            </a:fld>
            <a:endParaRPr lang="en-US" dirty="0"/>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22"/>
          <a:tile tx="0" ty="0" sx="100000" sy="100000" flip="none" algn="tl"/>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95300" y="6356354"/>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011F6A-35CE-4196-ADDE-5B8774D84568}" type="datetime1">
              <a:rPr lang="fr-FR" smtClean="0"/>
              <a:pPr/>
              <a:t>06/11/2020</a:t>
            </a:fld>
            <a:endParaRPr lang="en-US" dirty="0"/>
          </a:p>
        </p:txBody>
      </p:sp>
      <p:sp>
        <p:nvSpPr>
          <p:cNvPr id="5" name="Espace réservé du pied de page 4"/>
          <p:cNvSpPr>
            <a:spLocks noGrp="1"/>
          </p:cNvSpPr>
          <p:nvPr>
            <p:ph type="ftr" sz="quarter" idx="3"/>
          </p:nvPr>
        </p:nvSpPr>
        <p:spPr>
          <a:xfrm>
            <a:off x="3384550" y="6356354"/>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Espace réservé du numéro de diapositive 5"/>
          <p:cNvSpPr>
            <a:spLocks noGrp="1"/>
          </p:cNvSpPr>
          <p:nvPr>
            <p:ph type="sldNum" sz="quarter" idx="4"/>
          </p:nvPr>
        </p:nvSpPr>
        <p:spPr>
          <a:xfrm>
            <a:off x="7099300" y="6356354"/>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B9E821-CB41-4557-879C-24BFC1EF65F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4" r:id="rId12"/>
    <p:sldLayoutId id="2147483755" r:id="rId13"/>
    <p:sldLayoutId id="2147483750" r:id="rId14"/>
    <p:sldLayoutId id="2147483752" r:id="rId15"/>
    <p:sldLayoutId id="2147483753" r:id="rId16"/>
    <p:sldLayoutId id="2147483756" r:id="rId17"/>
    <p:sldLayoutId id="2147483765" r:id="rId18"/>
    <p:sldLayoutId id="2147483767" r:id="rId19"/>
    <p:sldLayoutId id="2147483795" r:id="rId20"/>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36865" y="1629800"/>
            <a:ext cx="8420100" cy="826798"/>
          </a:xfrm>
        </p:spPr>
        <p:txBody>
          <a:bodyPr>
            <a:normAutofit fontScale="90000"/>
          </a:bodyPr>
          <a:lstStyle/>
          <a:p>
            <a:pPr algn="ctr"/>
            <a:r>
              <a:rPr lang="fr-FR" b="1" dirty="0" smtClean="0"/>
              <a:t/>
            </a:r>
            <a:br>
              <a:rPr lang="fr-FR" b="1" dirty="0" smtClean="0"/>
            </a:br>
            <a:r>
              <a:rPr lang="fr-FR" b="1" dirty="0" smtClean="0"/>
              <a:t/>
            </a:r>
            <a:br>
              <a:rPr lang="fr-FR" b="1" dirty="0" smtClean="0"/>
            </a:br>
            <a:r>
              <a:rPr lang="fr-FR" b="1" smtClean="0"/>
              <a:t/>
            </a:r>
            <a:br>
              <a:rPr lang="fr-FR" b="1" smtClean="0"/>
            </a:br>
            <a:r>
              <a:rPr lang="fr-FR" sz="3600" b="1" smtClean="0"/>
              <a:t>Tunisian Female Fimmakers : </a:t>
            </a:r>
            <a:br>
              <a:rPr lang="fr-FR" sz="3600" b="1" smtClean="0"/>
            </a:br>
            <a:r>
              <a:rPr lang="fr-FR" sz="3600" b="1" smtClean="0"/>
              <a:t>Cinema as an Action against Silence and Silencing</a:t>
            </a:r>
            <a:r>
              <a:rPr lang="fr-FR" b="1" dirty="0" smtClean="0"/>
              <a:t/>
            </a:r>
            <a:br>
              <a:rPr lang="fr-FR" b="1" dirty="0" smtClean="0"/>
            </a:br>
            <a:r>
              <a:rPr lang="fr-FR" dirty="0" smtClean="0"/>
              <a:t/>
            </a:r>
            <a:br>
              <a:rPr lang="fr-FR" dirty="0" smtClean="0"/>
            </a:br>
            <a:r>
              <a:rPr lang="en-US" b="1" dirty="0" smtClean="0"/>
              <a:t> </a:t>
            </a:r>
            <a:endParaRPr lang="fr-FR" dirty="0"/>
          </a:p>
        </p:txBody>
      </p:sp>
      <p:sp>
        <p:nvSpPr>
          <p:cNvPr id="3" name="Sous-titre 2"/>
          <p:cNvSpPr>
            <a:spLocks noGrp="1"/>
          </p:cNvSpPr>
          <p:nvPr>
            <p:ph type="subTitle" idx="1"/>
          </p:nvPr>
        </p:nvSpPr>
        <p:spPr>
          <a:xfrm>
            <a:off x="598796" y="2879678"/>
            <a:ext cx="8765501" cy="3210148"/>
          </a:xfrm>
        </p:spPr>
        <p:txBody>
          <a:bodyPr>
            <a:noAutofit/>
          </a:bodyPr>
          <a:lstStyle/>
          <a:p>
            <a:endParaRPr lang="fr-FR" sz="1600" b="1" dirty="0" smtClean="0"/>
          </a:p>
          <a:p>
            <a:r>
              <a:rPr lang="fr-FR" sz="1600" b="1" dirty="0" smtClean="0"/>
              <a:t> </a:t>
            </a:r>
            <a:endParaRPr lang="fr-FR" sz="1600" dirty="0" smtClean="0"/>
          </a:p>
          <a:p>
            <a:r>
              <a:rPr lang="fr-FR" sz="1800" b="1" dirty="0" smtClean="0"/>
              <a:t> </a:t>
            </a:r>
            <a:endParaRPr lang="fr-FR" sz="2400" dirty="0" smtClean="0">
              <a:solidFill>
                <a:schemeClr val="tx1"/>
              </a:solidFill>
            </a:endParaRPr>
          </a:p>
          <a:p>
            <a:r>
              <a:rPr lang="en-US" sz="3200" b="1" dirty="0" smtClean="0">
                <a:solidFill>
                  <a:schemeClr val="tx1"/>
                </a:solidFill>
              </a:rPr>
              <a:t> </a:t>
            </a:r>
          </a:p>
          <a:p>
            <a:r>
              <a:rPr lang="en-US" sz="1800" b="1" dirty="0" smtClean="0">
                <a:solidFill>
                  <a:schemeClr val="tx1"/>
                </a:solidFill>
              </a:rPr>
              <a:t>By</a:t>
            </a:r>
            <a:r>
              <a:rPr lang="en-US" sz="1800" dirty="0" smtClean="0">
                <a:solidFill>
                  <a:schemeClr val="tx1"/>
                </a:solidFill>
              </a:rPr>
              <a:t> </a:t>
            </a:r>
            <a:r>
              <a:rPr lang="en-US" sz="1800" b="1" dirty="0" smtClean="0">
                <a:solidFill>
                  <a:schemeClr val="tx1"/>
                </a:solidFill>
              </a:rPr>
              <a:t>Dr</a:t>
            </a:r>
            <a:r>
              <a:rPr lang="en-US" sz="1800" dirty="0" smtClean="0">
                <a:solidFill>
                  <a:schemeClr val="tx1"/>
                </a:solidFill>
              </a:rPr>
              <a:t>. </a:t>
            </a:r>
            <a:r>
              <a:rPr lang="en-US" sz="1800" b="1" dirty="0" err="1" smtClean="0">
                <a:solidFill>
                  <a:schemeClr val="tx1"/>
                </a:solidFill>
              </a:rPr>
              <a:t>Wafa</a:t>
            </a:r>
            <a:r>
              <a:rPr lang="en-US" sz="1800" b="1" dirty="0" smtClean="0">
                <a:solidFill>
                  <a:schemeClr val="tx1"/>
                </a:solidFill>
              </a:rPr>
              <a:t> THABET </a:t>
            </a:r>
            <a:r>
              <a:rPr lang="en-US" sz="1800" b="1" dirty="0" err="1" smtClean="0">
                <a:solidFill>
                  <a:schemeClr val="tx1"/>
                </a:solidFill>
              </a:rPr>
              <a:t>ep</a:t>
            </a:r>
            <a:r>
              <a:rPr lang="en-US" sz="1800" b="1" dirty="0" smtClean="0">
                <a:solidFill>
                  <a:schemeClr val="tx1"/>
                </a:solidFill>
              </a:rPr>
              <a:t>. MEZGHANI </a:t>
            </a:r>
          </a:p>
          <a:p>
            <a:r>
              <a:rPr lang="en-US" sz="1800" b="1" dirty="0" smtClean="0">
                <a:solidFill>
                  <a:schemeClr val="tx1"/>
                </a:solidFill>
              </a:rPr>
              <a:t>Celebrating Arab Women Online Conference  (ICCAW)</a:t>
            </a:r>
            <a:endParaRPr lang="fr-FR" sz="1800" dirty="0" smtClean="0">
              <a:solidFill>
                <a:schemeClr val="tx1"/>
              </a:solidFill>
            </a:endParaRPr>
          </a:p>
          <a:p>
            <a:r>
              <a:rPr lang="en-US" sz="1800" dirty="0" smtClean="0">
                <a:solidFill>
                  <a:schemeClr val="tx1"/>
                </a:solidFill>
              </a:rPr>
              <a:t> </a:t>
            </a:r>
            <a:endParaRPr lang="fr-FR" sz="1800" dirty="0" smtClean="0">
              <a:solidFill>
                <a:schemeClr val="tx1"/>
              </a:solidFill>
            </a:endParaRPr>
          </a:p>
          <a:p>
            <a:endParaRPr lang="fr-FR" b="1" dirty="0" smtClean="0"/>
          </a:p>
        </p:txBody>
      </p:sp>
      <p:pic>
        <p:nvPicPr>
          <p:cNvPr id="4" name="Image 3" descr="Aix Marseille Université"/>
          <p:cNvPicPr/>
          <p:nvPr/>
        </p:nvPicPr>
        <p:blipFill>
          <a:blip r:embed="rId3"/>
          <a:srcRect/>
          <a:stretch>
            <a:fillRect/>
          </a:stretch>
        </p:blipFill>
        <p:spPr bwMode="auto">
          <a:xfrm>
            <a:off x="1662424" y="450156"/>
            <a:ext cx="2579688" cy="819150"/>
          </a:xfrm>
          <a:prstGeom prst="rect">
            <a:avLst/>
          </a:prstGeom>
          <a:noFill/>
          <a:ln w="9525">
            <a:noFill/>
            <a:miter lim="800000"/>
            <a:headEnd/>
            <a:tailEnd/>
          </a:ln>
        </p:spPr>
      </p:pic>
      <p:pic>
        <p:nvPicPr>
          <p:cNvPr id="5" name="Image 4" descr="logo"/>
          <p:cNvPicPr/>
          <p:nvPr/>
        </p:nvPicPr>
        <p:blipFill>
          <a:blip r:embed="rId4"/>
          <a:srcRect/>
          <a:stretch>
            <a:fillRect/>
          </a:stretch>
        </p:blipFill>
        <p:spPr bwMode="auto">
          <a:xfrm>
            <a:off x="4647377" y="229790"/>
            <a:ext cx="4199731" cy="1059201"/>
          </a:xfrm>
          <a:prstGeom prst="rect">
            <a:avLst/>
          </a:prstGeom>
          <a:noFill/>
          <a:ln w="9525">
            <a:noFill/>
            <a:miter lim="800000"/>
            <a:headEnd/>
            <a:tailEnd/>
          </a:ln>
        </p:spPr>
      </p:pic>
      <p:pic>
        <p:nvPicPr>
          <p:cNvPr id="6" name="Picture 8" descr="C:\Users\Administrateur\Desktop\THESIS2\Photos for presentation\voice.jpg"/>
          <p:cNvPicPr>
            <a:picLocks noChangeAspect="1" noChangeArrowheads="1"/>
          </p:cNvPicPr>
          <p:nvPr/>
        </p:nvPicPr>
        <p:blipFill>
          <a:blip r:embed="rId5" cstate="print"/>
          <a:srcRect/>
          <a:stretch>
            <a:fillRect/>
          </a:stretch>
        </p:blipFill>
        <p:spPr bwMode="auto">
          <a:xfrm>
            <a:off x="733623" y="3467813"/>
            <a:ext cx="519435" cy="816178"/>
          </a:xfrm>
          <a:prstGeom prst="rect">
            <a:avLst/>
          </a:prstGeom>
          <a:noFill/>
        </p:spPr>
      </p:pic>
      <p:pic>
        <p:nvPicPr>
          <p:cNvPr id="7" name="Picture 7" descr="C:\Users\Administrateur\Desktop\THESIS2\Photos for presentation\silence 2.png"/>
          <p:cNvPicPr>
            <a:picLocks noChangeAspect="1" noChangeArrowheads="1"/>
          </p:cNvPicPr>
          <p:nvPr/>
        </p:nvPicPr>
        <p:blipFill>
          <a:blip r:embed="rId6"/>
          <a:srcRect/>
          <a:stretch>
            <a:fillRect/>
          </a:stretch>
        </p:blipFill>
        <p:spPr bwMode="auto">
          <a:xfrm>
            <a:off x="1741370" y="3498183"/>
            <a:ext cx="622995" cy="766763"/>
          </a:xfrm>
          <a:prstGeom prst="rect">
            <a:avLst/>
          </a:prstGeom>
          <a:noFill/>
        </p:spPr>
      </p:pic>
      <p:pic>
        <p:nvPicPr>
          <p:cNvPr id="8" name="Picture 2" descr="C:\Users\Administrateur\Desktop\THESIS2\Photos for presentation\echo2.png"/>
          <p:cNvPicPr>
            <a:picLocks noChangeAspect="1" noChangeArrowheads="1"/>
          </p:cNvPicPr>
          <p:nvPr/>
        </p:nvPicPr>
        <p:blipFill>
          <a:blip r:embed="rId7" cstate="print"/>
          <a:srcRect/>
          <a:stretch>
            <a:fillRect/>
          </a:stretch>
        </p:blipFill>
        <p:spPr bwMode="auto">
          <a:xfrm>
            <a:off x="2656965" y="3503038"/>
            <a:ext cx="607259" cy="747396"/>
          </a:xfrm>
          <a:prstGeom prst="rect">
            <a:avLst/>
          </a:prstGeom>
          <a:noFill/>
        </p:spPr>
      </p:pic>
      <p:pic>
        <p:nvPicPr>
          <p:cNvPr id="9" name="Picture 3" descr="C:\Users\Administrateur\Desktop\THESIS2\Photos for presentation\female filmmakers 1.jpeg"/>
          <p:cNvPicPr>
            <a:picLocks noChangeAspect="1" noChangeArrowheads="1"/>
          </p:cNvPicPr>
          <p:nvPr/>
        </p:nvPicPr>
        <p:blipFill>
          <a:blip r:embed="rId8"/>
          <a:srcRect/>
          <a:stretch>
            <a:fillRect/>
          </a:stretch>
        </p:blipFill>
        <p:spPr bwMode="auto">
          <a:xfrm>
            <a:off x="4225367" y="3408811"/>
            <a:ext cx="944794" cy="773806"/>
          </a:xfrm>
          <a:prstGeom prst="rect">
            <a:avLst/>
          </a:prstGeom>
          <a:noFill/>
        </p:spPr>
      </p:pic>
      <p:pic>
        <p:nvPicPr>
          <p:cNvPr id="11" name="Picture 4" descr="C:\Users\Administrateur\Desktop\THESIS2\Photos for presentation\film 3.jpg"/>
          <p:cNvPicPr>
            <a:picLocks noChangeAspect="1" noChangeArrowheads="1"/>
          </p:cNvPicPr>
          <p:nvPr/>
        </p:nvPicPr>
        <p:blipFill>
          <a:blip r:embed="rId9"/>
          <a:srcRect/>
          <a:stretch>
            <a:fillRect/>
          </a:stretch>
        </p:blipFill>
        <p:spPr bwMode="auto">
          <a:xfrm>
            <a:off x="5974381" y="3588989"/>
            <a:ext cx="716476" cy="489247"/>
          </a:xfrm>
          <a:prstGeom prst="rect">
            <a:avLst/>
          </a:prstGeom>
          <a:noFill/>
        </p:spPr>
      </p:pic>
      <p:pic>
        <p:nvPicPr>
          <p:cNvPr id="12" name="Picture 6" descr="C:\Users\Administrateur\Desktop\THESIS2\Photos for presentation\shots.jpg"/>
          <p:cNvPicPr>
            <a:picLocks noChangeAspect="1" noChangeArrowheads="1"/>
          </p:cNvPicPr>
          <p:nvPr/>
        </p:nvPicPr>
        <p:blipFill>
          <a:blip r:embed="rId10"/>
          <a:srcRect/>
          <a:stretch>
            <a:fillRect/>
          </a:stretch>
        </p:blipFill>
        <p:spPr bwMode="auto">
          <a:xfrm>
            <a:off x="8075072" y="3484872"/>
            <a:ext cx="643260" cy="69274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par>
                          <p:cTn id="8" fill="hold">
                            <p:stCondLst>
                              <p:cond delay="500"/>
                            </p:stCondLst>
                            <p:childTnLst>
                              <p:par>
                                <p:cTn id="9" presetID="5" presetClass="entr" presetSubtype="1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checkerboard(across)">
                                      <p:cBhvr>
                                        <p:cTn id="11" dur="500"/>
                                        <p:tgtEl>
                                          <p:spTgt spid="7"/>
                                        </p:tgtEl>
                                      </p:cBhvr>
                                    </p:animEffect>
                                  </p:childTnLst>
                                </p:cTn>
                              </p:par>
                            </p:childTnLst>
                          </p:cTn>
                        </p:par>
                        <p:par>
                          <p:cTn id="12" fill="hold">
                            <p:stCondLst>
                              <p:cond delay="1000"/>
                            </p:stCondLst>
                            <p:childTnLst>
                              <p:par>
                                <p:cTn id="13" presetID="5" presetClass="entr" presetSubtype="10"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checkerboard(across)">
                                      <p:cBhvr>
                                        <p:cTn id="15" dur="500"/>
                                        <p:tgtEl>
                                          <p:spTgt spid="8"/>
                                        </p:tgtEl>
                                      </p:cBhvr>
                                    </p:animEffect>
                                  </p:childTnLst>
                                </p:cTn>
                              </p:par>
                            </p:childTnLst>
                          </p:cTn>
                        </p:par>
                        <p:par>
                          <p:cTn id="16" fill="hold">
                            <p:stCondLst>
                              <p:cond delay="1500"/>
                            </p:stCondLst>
                            <p:childTnLst>
                              <p:par>
                                <p:cTn id="17" presetID="5" presetClass="entr" presetSubtype="10"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checkerboard(across)">
                                      <p:cBhvr>
                                        <p:cTn id="19" dur="500"/>
                                        <p:tgtEl>
                                          <p:spTgt spid="9"/>
                                        </p:tgtEl>
                                      </p:cBhvr>
                                    </p:animEffect>
                                  </p:childTnLst>
                                </p:cTn>
                              </p:par>
                            </p:childTnLst>
                          </p:cTn>
                        </p:par>
                        <p:par>
                          <p:cTn id="20" fill="hold">
                            <p:stCondLst>
                              <p:cond delay="2000"/>
                            </p:stCondLst>
                            <p:childTnLst>
                              <p:par>
                                <p:cTn id="21" presetID="5" presetClass="entr" presetSubtype="10" fill="hold"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checkerboard(across)">
                                      <p:cBhvr>
                                        <p:cTn id="23" dur="500"/>
                                        <p:tgtEl>
                                          <p:spTgt spid="11"/>
                                        </p:tgtEl>
                                      </p:cBhvr>
                                    </p:animEffect>
                                  </p:childTnLst>
                                </p:cTn>
                              </p:par>
                            </p:childTnLst>
                          </p:cTn>
                        </p:par>
                        <p:par>
                          <p:cTn id="24" fill="hold">
                            <p:stCondLst>
                              <p:cond delay="2500"/>
                            </p:stCondLst>
                            <p:childTnLst>
                              <p:par>
                                <p:cTn id="25" presetID="5" presetClass="entr" presetSubtype="10"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checkerboard(across)">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6071933" y="5378832"/>
            <a:ext cx="1061769" cy="0"/>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5" name="Straight Connector 4"/>
          <p:cNvCxnSpPr>
            <a:stCxn id="39" idx="4"/>
          </p:cNvCxnSpPr>
          <p:nvPr/>
        </p:nvCxnSpPr>
        <p:spPr>
          <a:xfrm flipV="1">
            <a:off x="1822289" y="5378832"/>
            <a:ext cx="2011782" cy="18592"/>
          </a:xfrm>
          <a:prstGeom prst="line">
            <a:avLst/>
          </a:prstGeom>
          <a:ln w="19050">
            <a:solidFill>
              <a:schemeClr val="accent3"/>
            </a:solidFill>
            <a:prstDash val="sysDot"/>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543616" y="3909149"/>
            <a:ext cx="1069616" cy="0"/>
          </a:xfrm>
          <a:prstGeom prst="line">
            <a:avLst/>
          </a:prstGeom>
          <a:ln w="19050">
            <a:solidFill>
              <a:schemeClr val="accent5"/>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243548" y="3909149"/>
            <a:ext cx="1118841" cy="0"/>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071933" y="2445125"/>
            <a:ext cx="1782148" cy="0"/>
          </a:xfrm>
          <a:prstGeom prst="line">
            <a:avLst/>
          </a:prstGeom>
          <a:ln w="19050">
            <a:solidFill>
              <a:schemeClr val="accent4"/>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V="1">
            <a:off x="3362390" y="2445125"/>
            <a:ext cx="563050" cy="37862"/>
          </a:xfrm>
          <a:prstGeom prst="line">
            <a:avLst/>
          </a:prstGeom>
          <a:ln w="19050">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58" name="Oval 57"/>
          <p:cNvSpPr/>
          <p:nvPr/>
        </p:nvSpPr>
        <p:spPr>
          <a:xfrm>
            <a:off x="3230818" y="1839399"/>
            <a:ext cx="3444369" cy="4239222"/>
          </a:xfrm>
          <a:prstGeom prst="ellipse">
            <a:avLst/>
          </a:prstGeom>
          <a:solidFill>
            <a:schemeClr val="tx1">
              <a:lumMod val="50000"/>
              <a:lumOff val="50000"/>
            </a:schemeClr>
          </a:solidFill>
          <a:ln w="1905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 name="Oval 8"/>
          <p:cNvSpPr/>
          <p:nvPr/>
        </p:nvSpPr>
        <p:spPr>
          <a:xfrm>
            <a:off x="3323960" y="1969805"/>
            <a:ext cx="3196069" cy="3915359"/>
          </a:xfrm>
          <a:prstGeom prst="ellipse">
            <a:avLst/>
          </a:prstGeom>
          <a:solidFill>
            <a:schemeClr val="bg1">
              <a:lumMod val="95000"/>
            </a:schemeClr>
          </a:solidFill>
          <a:ln w="19050">
            <a:solidFill>
              <a:schemeClr val="tx2">
                <a:lumMod val="75000"/>
                <a:lumOff val="2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Pragmatics</a:t>
            </a:r>
            <a:endParaRPr lang="en-US" sz="2400" dirty="0"/>
          </a:p>
        </p:txBody>
      </p:sp>
      <p:sp>
        <p:nvSpPr>
          <p:cNvPr id="49" name="Rectangle 48"/>
          <p:cNvSpPr/>
          <p:nvPr/>
        </p:nvSpPr>
        <p:spPr>
          <a:xfrm>
            <a:off x="3868466" y="3704899"/>
            <a:ext cx="2485040" cy="861774"/>
          </a:xfrm>
          <a:prstGeom prst="rect">
            <a:avLst/>
          </a:prstGeom>
        </p:spPr>
        <p:txBody>
          <a:bodyPr wrap="square" lIns="0" tIns="0" rIns="0" bIns="0">
            <a:spAutoFit/>
          </a:bodyPr>
          <a:lstStyle/>
          <a:p>
            <a:r>
              <a:rPr lang="en-US" sz="2800" b="1" dirty="0" smtClean="0">
                <a:solidFill>
                  <a:schemeClr val="accent3"/>
                </a:solidFill>
                <a:latin typeface="Roboto Condensed" panose="02000000000000000000" pitchFamily="2" charset="0"/>
                <a:cs typeface="Roboto Condensed"/>
              </a:rPr>
              <a:t>Related Lines of Research</a:t>
            </a:r>
            <a:endParaRPr lang="en-US" sz="2800" b="1" dirty="0">
              <a:solidFill>
                <a:schemeClr val="accent3"/>
              </a:solidFill>
              <a:latin typeface="Roboto Condensed" panose="02000000000000000000" pitchFamily="2" charset="0"/>
              <a:cs typeface="Roboto Condensed"/>
            </a:endParaRPr>
          </a:p>
        </p:txBody>
      </p:sp>
      <p:grpSp>
        <p:nvGrpSpPr>
          <p:cNvPr id="64" name="Groupe 63"/>
          <p:cNvGrpSpPr/>
          <p:nvPr/>
        </p:nvGrpSpPr>
        <p:grpSpPr>
          <a:xfrm>
            <a:off x="1963326" y="1429023"/>
            <a:ext cx="1796435" cy="2021767"/>
            <a:chOff x="2416401" y="1429018"/>
            <a:chExt cx="2210995" cy="2021767"/>
          </a:xfrm>
        </p:grpSpPr>
        <p:grpSp>
          <p:nvGrpSpPr>
            <p:cNvPr id="11" name="Group 138"/>
            <p:cNvGrpSpPr/>
            <p:nvPr/>
          </p:nvGrpSpPr>
          <p:grpSpPr>
            <a:xfrm>
              <a:off x="2416401" y="1429018"/>
              <a:ext cx="1935595" cy="2021767"/>
              <a:chOff x="2241436" y="2144684"/>
              <a:chExt cx="1451696" cy="1516325"/>
            </a:xfrm>
          </p:grpSpPr>
          <p:sp>
            <p:nvSpPr>
              <p:cNvPr id="32" name="Oval 31"/>
              <p:cNvSpPr>
                <a:spLocks noChangeAspect="1"/>
              </p:cNvSpPr>
              <p:nvPr/>
            </p:nvSpPr>
            <p:spPr>
              <a:xfrm>
                <a:off x="2241436" y="2209313"/>
                <a:ext cx="1451696" cy="1451696"/>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solidFill>
                    <a:schemeClr val="bg1"/>
                  </a:solidFill>
                  <a:latin typeface="+mj-lt"/>
                </a:endParaRPr>
              </a:p>
            </p:txBody>
          </p:sp>
          <p:sp>
            <p:nvSpPr>
              <p:cNvPr id="33" name="Teardrop 32"/>
              <p:cNvSpPr>
                <a:spLocks noChangeAspect="1"/>
              </p:cNvSpPr>
              <p:nvPr/>
            </p:nvSpPr>
            <p:spPr>
              <a:xfrm flipH="1">
                <a:off x="2241436" y="2144684"/>
                <a:ext cx="1451696" cy="1451696"/>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solidFill>
                    <a:schemeClr val="bg1"/>
                  </a:solidFill>
                  <a:latin typeface="+mj-lt"/>
                </a:endParaRPr>
              </a:p>
            </p:txBody>
          </p:sp>
        </p:grpSp>
        <p:sp>
          <p:nvSpPr>
            <p:cNvPr id="57" name="Rectangle 56"/>
            <p:cNvSpPr/>
            <p:nvPr/>
          </p:nvSpPr>
          <p:spPr>
            <a:xfrm>
              <a:off x="2586917" y="2282638"/>
              <a:ext cx="2040479" cy="369332"/>
            </a:xfrm>
            <a:prstGeom prst="rect">
              <a:avLst/>
            </a:prstGeom>
          </p:spPr>
          <p:txBody>
            <a:bodyPr wrap="none">
              <a:spAutoFit/>
            </a:bodyPr>
            <a:lstStyle/>
            <a:p>
              <a:r>
                <a:rPr lang="en-GB" dirty="0" smtClean="0"/>
                <a:t>Cultural Studies</a:t>
              </a:r>
              <a:endParaRPr lang="fr-FR" dirty="0"/>
            </a:p>
          </p:txBody>
        </p:sp>
      </p:grpSp>
      <p:grpSp>
        <p:nvGrpSpPr>
          <p:cNvPr id="65" name="Groupe 64"/>
          <p:cNvGrpSpPr/>
          <p:nvPr/>
        </p:nvGrpSpPr>
        <p:grpSpPr>
          <a:xfrm>
            <a:off x="842914" y="2711580"/>
            <a:ext cx="1656484" cy="2009743"/>
            <a:chOff x="1037430" y="2711580"/>
            <a:chExt cx="2038750" cy="2009743"/>
          </a:xfrm>
        </p:grpSpPr>
        <p:grpSp>
          <p:nvGrpSpPr>
            <p:cNvPr id="12" name="Group 141"/>
            <p:cNvGrpSpPr/>
            <p:nvPr/>
          </p:nvGrpSpPr>
          <p:grpSpPr>
            <a:xfrm>
              <a:off x="1037430" y="2711580"/>
              <a:ext cx="1935595" cy="2009743"/>
              <a:chOff x="3590171" y="1274819"/>
              <a:chExt cx="1451696" cy="1507307"/>
            </a:xfrm>
          </p:grpSpPr>
          <p:sp>
            <p:nvSpPr>
              <p:cNvPr id="35" name="Oval 34"/>
              <p:cNvSpPr>
                <a:spLocks noChangeAspect="1"/>
              </p:cNvSpPr>
              <p:nvPr/>
            </p:nvSpPr>
            <p:spPr>
              <a:xfrm>
                <a:off x="3590171" y="1330430"/>
                <a:ext cx="1451696" cy="145169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solidFill>
                    <a:schemeClr val="bg1"/>
                  </a:solidFill>
                  <a:latin typeface="+mj-lt"/>
                </a:endParaRPr>
              </a:p>
            </p:txBody>
          </p:sp>
          <p:sp>
            <p:nvSpPr>
              <p:cNvPr id="36" name="Teardrop 35"/>
              <p:cNvSpPr>
                <a:spLocks noChangeAspect="1"/>
              </p:cNvSpPr>
              <p:nvPr/>
            </p:nvSpPr>
            <p:spPr>
              <a:xfrm flipH="1">
                <a:off x="3590171" y="1274819"/>
                <a:ext cx="1451696" cy="1451696"/>
              </a:xfrm>
              <a:prstGeom prst="teardrop">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b="1" dirty="0">
                  <a:solidFill>
                    <a:schemeClr val="bg1"/>
                  </a:solidFill>
                  <a:latin typeface="+mj-lt"/>
                </a:endParaRPr>
              </a:p>
            </p:txBody>
          </p:sp>
        </p:grpSp>
        <p:sp>
          <p:nvSpPr>
            <p:cNvPr id="59" name="Rectangle 58"/>
            <p:cNvSpPr/>
            <p:nvPr/>
          </p:nvSpPr>
          <p:spPr>
            <a:xfrm>
              <a:off x="1205450" y="3401989"/>
              <a:ext cx="1870730" cy="369332"/>
            </a:xfrm>
            <a:prstGeom prst="rect">
              <a:avLst/>
            </a:prstGeom>
          </p:spPr>
          <p:txBody>
            <a:bodyPr wrap="none">
              <a:spAutoFit/>
            </a:bodyPr>
            <a:lstStyle/>
            <a:p>
              <a:r>
                <a:rPr lang="en-GB" dirty="0" smtClean="0"/>
                <a:t>Media Studies</a:t>
              </a:r>
              <a:endParaRPr lang="fr-FR" dirty="0"/>
            </a:p>
          </p:txBody>
        </p:sp>
      </p:grpSp>
      <p:grpSp>
        <p:nvGrpSpPr>
          <p:cNvPr id="66" name="Groupe 65"/>
          <p:cNvGrpSpPr/>
          <p:nvPr/>
        </p:nvGrpSpPr>
        <p:grpSpPr>
          <a:xfrm>
            <a:off x="249618" y="4429626"/>
            <a:ext cx="1572670" cy="2013676"/>
            <a:chOff x="307220" y="4429626"/>
            <a:chExt cx="1935595" cy="2013676"/>
          </a:xfrm>
        </p:grpSpPr>
        <p:grpSp>
          <p:nvGrpSpPr>
            <p:cNvPr id="13" name="Group 144"/>
            <p:cNvGrpSpPr/>
            <p:nvPr/>
          </p:nvGrpSpPr>
          <p:grpSpPr>
            <a:xfrm>
              <a:off x="307220" y="4429626"/>
              <a:ext cx="1935595" cy="2013676"/>
              <a:chOff x="3939055" y="2772601"/>
              <a:chExt cx="1451696" cy="1510257"/>
            </a:xfrm>
          </p:grpSpPr>
          <p:sp>
            <p:nvSpPr>
              <p:cNvPr id="38" name="Oval 37"/>
              <p:cNvSpPr>
                <a:spLocks noChangeAspect="1"/>
              </p:cNvSpPr>
              <p:nvPr/>
            </p:nvSpPr>
            <p:spPr>
              <a:xfrm>
                <a:off x="3939055" y="2831162"/>
                <a:ext cx="1451696" cy="1451696"/>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solidFill>
                    <a:schemeClr val="bg1"/>
                  </a:solidFill>
                  <a:latin typeface="+mj-lt"/>
                </a:endParaRPr>
              </a:p>
            </p:txBody>
          </p:sp>
          <p:sp>
            <p:nvSpPr>
              <p:cNvPr id="39" name="Teardrop 38"/>
              <p:cNvSpPr>
                <a:spLocks noChangeAspect="1"/>
              </p:cNvSpPr>
              <p:nvPr/>
            </p:nvSpPr>
            <p:spPr>
              <a:xfrm flipH="1">
                <a:off x="3939055" y="2772601"/>
                <a:ext cx="1451696" cy="1451696"/>
              </a:xfrm>
              <a:prstGeom prst="teardrop">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b="1" dirty="0">
                  <a:solidFill>
                    <a:schemeClr val="bg1"/>
                  </a:solidFill>
                  <a:latin typeface="+mj-lt"/>
                </a:endParaRPr>
              </a:p>
            </p:txBody>
          </p:sp>
        </p:grpSp>
        <p:sp>
          <p:nvSpPr>
            <p:cNvPr id="60" name="Rectangle 59"/>
            <p:cNvSpPr/>
            <p:nvPr/>
          </p:nvSpPr>
          <p:spPr>
            <a:xfrm>
              <a:off x="502399" y="5199258"/>
              <a:ext cx="1622143" cy="369332"/>
            </a:xfrm>
            <a:prstGeom prst="rect">
              <a:avLst/>
            </a:prstGeom>
          </p:spPr>
          <p:txBody>
            <a:bodyPr wrap="none">
              <a:spAutoFit/>
            </a:bodyPr>
            <a:lstStyle/>
            <a:p>
              <a:r>
                <a:rPr lang="en-GB" dirty="0" smtClean="0"/>
                <a:t>Film Studies</a:t>
              </a:r>
              <a:endParaRPr lang="fr-FR" dirty="0"/>
            </a:p>
          </p:txBody>
        </p:sp>
      </p:grpSp>
      <p:grpSp>
        <p:nvGrpSpPr>
          <p:cNvPr id="67" name="Groupe 66"/>
          <p:cNvGrpSpPr/>
          <p:nvPr/>
        </p:nvGrpSpPr>
        <p:grpSpPr>
          <a:xfrm>
            <a:off x="7764609" y="1251052"/>
            <a:ext cx="1578170" cy="2035313"/>
            <a:chOff x="9556436" y="1251047"/>
            <a:chExt cx="1942363" cy="2035313"/>
          </a:xfrm>
        </p:grpSpPr>
        <p:grpSp>
          <p:nvGrpSpPr>
            <p:cNvPr id="10" name="Group 135"/>
            <p:cNvGrpSpPr/>
            <p:nvPr/>
          </p:nvGrpSpPr>
          <p:grpSpPr>
            <a:xfrm>
              <a:off x="9556436" y="1251047"/>
              <a:ext cx="1942363" cy="2035313"/>
              <a:chOff x="5350111" y="2144684"/>
              <a:chExt cx="1456772" cy="1526485"/>
            </a:xfrm>
          </p:grpSpPr>
          <p:sp>
            <p:nvSpPr>
              <p:cNvPr id="29" name="Oval 28"/>
              <p:cNvSpPr>
                <a:spLocks noChangeAspect="1"/>
              </p:cNvSpPr>
              <p:nvPr/>
            </p:nvSpPr>
            <p:spPr>
              <a:xfrm>
                <a:off x="5355187" y="2219473"/>
                <a:ext cx="1451696" cy="1451696"/>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solidFill>
                    <a:schemeClr val="bg1"/>
                  </a:solidFill>
                  <a:latin typeface="+mj-lt"/>
                </a:endParaRPr>
              </a:p>
            </p:txBody>
          </p:sp>
          <p:sp>
            <p:nvSpPr>
              <p:cNvPr id="30" name="Teardrop 29"/>
              <p:cNvSpPr>
                <a:spLocks noChangeAspect="1"/>
              </p:cNvSpPr>
              <p:nvPr/>
            </p:nvSpPr>
            <p:spPr>
              <a:xfrm>
                <a:off x="5350111" y="2144684"/>
                <a:ext cx="1451696" cy="1451696"/>
              </a:xfrm>
              <a:prstGeom prst="teardrop">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b="1" dirty="0">
                  <a:solidFill>
                    <a:schemeClr val="bg1"/>
                  </a:solidFill>
                  <a:latin typeface="+mj-lt"/>
                </a:endParaRPr>
              </a:p>
            </p:txBody>
          </p:sp>
        </p:grpSp>
        <p:sp>
          <p:nvSpPr>
            <p:cNvPr id="61" name="Rectangle 60"/>
            <p:cNvSpPr/>
            <p:nvPr/>
          </p:nvSpPr>
          <p:spPr>
            <a:xfrm>
              <a:off x="10000701" y="2093451"/>
              <a:ext cx="1332121" cy="369332"/>
            </a:xfrm>
            <a:prstGeom prst="rect">
              <a:avLst/>
            </a:prstGeom>
          </p:spPr>
          <p:txBody>
            <a:bodyPr wrap="none">
              <a:spAutoFit/>
            </a:bodyPr>
            <a:lstStyle/>
            <a:p>
              <a:r>
                <a:rPr lang="en-GB" dirty="0" smtClean="0"/>
                <a:t>Semiotics</a:t>
              </a:r>
              <a:endParaRPr lang="fr-FR" dirty="0"/>
            </a:p>
          </p:txBody>
        </p:sp>
      </p:grpSp>
      <p:grpSp>
        <p:nvGrpSpPr>
          <p:cNvPr id="68" name="Groupe 67"/>
          <p:cNvGrpSpPr/>
          <p:nvPr/>
        </p:nvGrpSpPr>
        <p:grpSpPr>
          <a:xfrm>
            <a:off x="7128205" y="2948795"/>
            <a:ext cx="1572671" cy="2035313"/>
            <a:chOff x="8773172" y="2948790"/>
            <a:chExt cx="1935595" cy="2035313"/>
          </a:xfrm>
        </p:grpSpPr>
        <p:grpSp>
          <p:nvGrpSpPr>
            <p:cNvPr id="14" name="Group 147"/>
            <p:cNvGrpSpPr/>
            <p:nvPr/>
          </p:nvGrpSpPr>
          <p:grpSpPr>
            <a:xfrm>
              <a:off x="8773172" y="2948790"/>
              <a:ext cx="1935595" cy="2035313"/>
              <a:chOff x="5350111" y="2144684"/>
              <a:chExt cx="1451696" cy="1526485"/>
            </a:xfrm>
          </p:grpSpPr>
          <p:sp>
            <p:nvSpPr>
              <p:cNvPr id="41" name="Oval 40"/>
              <p:cNvSpPr>
                <a:spLocks noChangeAspect="1"/>
              </p:cNvSpPr>
              <p:nvPr/>
            </p:nvSpPr>
            <p:spPr>
              <a:xfrm>
                <a:off x="5355187" y="2219473"/>
                <a:ext cx="1441544" cy="1451696"/>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solidFill>
                    <a:schemeClr val="bg1"/>
                  </a:solidFill>
                  <a:latin typeface="+mj-lt"/>
                </a:endParaRPr>
              </a:p>
            </p:txBody>
          </p:sp>
          <p:sp>
            <p:nvSpPr>
              <p:cNvPr id="42" name="Teardrop 41"/>
              <p:cNvSpPr>
                <a:spLocks noChangeAspect="1"/>
              </p:cNvSpPr>
              <p:nvPr/>
            </p:nvSpPr>
            <p:spPr>
              <a:xfrm>
                <a:off x="5350111" y="2144684"/>
                <a:ext cx="1451696" cy="1451696"/>
              </a:xfrm>
              <a:prstGeom prst="teardrop">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b="1" dirty="0">
                  <a:solidFill>
                    <a:schemeClr val="bg1"/>
                  </a:solidFill>
                  <a:latin typeface="+mj-lt"/>
                </a:endParaRPr>
              </a:p>
            </p:txBody>
          </p:sp>
        </p:grpSp>
        <p:sp>
          <p:nvSpPr>
            <p:cNvPr id="62" name="Rectangle 61"/>
            <p:cNvSpPr/>
            <p:nvPr/>
          </p:nvSpPr>
          <p:spPr>
            <a:xfrm>
              <a:off x="9133565" y="3764596"/>
              <a:ext cx="1487429" cy="369332"/>
            </a:xfrm>
            <a:prstGeom prst="rect">
              <a:avLst/>
            </a:prstGeom>
          </p:spPr>
          <p:txBody>
            <a:bodyPr wrap="none">
              <a:spAutoFit/>
            </a:bodyPr>
            <a:lstStyle/>
            <a:p>
              <a:r>
                <a:rPr lang="en-GB" dirty="0" smtClean="0"/>
                <a:t>Pragmatics</a:t>
              </a:r>
              <a:endParaRPr lang="fr-FR" dirty="0"/>
            </a:p>
          </p:txBody>
        </p:sp>
      </p:grpSp>
      <p:grpSp>
        <p:nvGrpSpPr>
          <p:cNvPr id="69" name="Groupe 68"/>
          <p:cNvGrpSpPr/>
          <p:nvPr/>
        </p:nvGrpSpPr>
        <p:grpSpPr>
          <a:xfrm>
            <a:off x="6146031" y="4368953"/>
            <a:ext cx="1578170" cy="2035313"/>
            <a:chOff x="7564344" y="4368948"/>
            <a:chExt cx="1942363" cy="2035313"/>
          </a:xfrm>
        </p:grpSpPr>
        <p:grpSp>
          <p:nvGrpSpPr>
            <p:cNvPr id="15" name="Group 150"/>
            <p:cNvGrpSpPr/>
            <p:nvPr/>
          </p:nvGrpSpPr>
          <p:grpSpPr>
            <a:xfrm>
              <a:off x="7564344" y="4368948"/>
              <a:ext cx="1942363" cy="2035313"/>
              <a:chOff x="5350111" y="2144684"/>
              <a:chExt cx="1456772" cy="1526485"/>
            </a:xfrm>
          </p:grpSpPr>
          <p:sp>
            <p:nvSpPr>
              <p:cNvPr id="44" name="Oval 43"/>
              <p:cNvSpPr>
                <a:spLocks noChangeAspect="1"/>
              </p:cNvSpPr>
              <p:nvPr/>
            </p:nvSpPr>
            <p:spPr>
              <a:xfrm>
                <a:off x="5355187" y="2219473"/>
                <a:ext cx="1451696" cy="1451696"/>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solidFill>
                    <a:schemeClr val="bg1"/>
                  </a:solidFill>
                  <a:latin typeface="+mj-lt"/>
                </a:endParaRPr>
              </a:p>
            </p:txBody>
          </p:sp>
          <p:sp>
            <p:nvSpPr>
              <p:cNvPr id="45" name="Teardrop 44"/>
              <p:cNvSpPr>
                <a:spLocks noChangeAspect="1"/>
              </p:cNvSpPr>
              <p:nvPr/>
            </p:nvSpPr>
            <p:spPr>
              <a:xfrm>
                <a:off x="5350111" y="2144684"/>
                <a:ext cx="1451696" cy="1451696"/>
              </a:xfrm>
              <a:prstGeom prst="teardrop">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b="1" dirty="0">
                  <a:solidFill>
                    <a:schemeClr val="bg1"/>
                  </a:solidFill>
                </a:endParaRPr>
              </a:p>
            </p:txBody>
          </p:sp>
        </p:grpSp>
        <p:sp>
          <p:nvSpPr>
            <p:cNvPr id="63" name="Rectangle 62"/>
            <p:cNvSpPr/>
            <p:nvPr/>
          </p:nvSpPr>
          <p:spPr>
            <a:xfrm>
              <a:off x="7809583" y="4868181"/>
              <a:ext cx="1618196" cy="923330"/>
            </a:xfrm>
            <a:prstGeom prst="rect">
              <a:avLst/>
            </a:prstGeom>
          </p:spPr>
          <p:txBody>
            <a:bodyPr wrap="square">
              <a:spAutoFit/>
            </a:bodyPr>
            <a:lstStyle/>
            <a:p>
              <a:r>
                <a:rPr lang="en-GB" dirty="0" smtClean="0"/>
                <a:t>Critical Discourse</a:t>
              </a:r>
            </a:p>
            <a:p>
              <a:r>
                <a:rPr lang="en-GB" dirty="0" smtClean="0"/>
                <a:t> Analysis</a:t>
              </a:r>
              <a:endParaRPr lang="fr-FR" dirty="0"/>
            </a:p>
          </p:txBody>
        </p:sp>
      </p:grpSp>
    </p:spTree>
    <p:extLst>
      <p:ext uri="{BB962C8B-B14F-4D97-AF65-F5344CB8AC3E}">
        <p14:creationId xmlns:p14="http://schemas.microsoft.com/office/powerpoint/2010/main" val="49726044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edge">
                                      <p:cBhvr>
                                        <p:cTn id="7" dur="3000"/>
                                        <p:tgtEl>
                                          <p:spTgt spid="9"/>
                                        </p:tgtEl>
                                      </p:cBhvr>
                                    </p:animEffect>
                                  </p:childTnLst>
                                </p:cTn>
                              </p:par>
                            </p:childTnLst>
                          </p:cTn>
                        </p:par>
                        <p:par>
                          <p:cTn id="8" fill="hold">
                            <p:stCondLst>
                              <p:cond delay="3000"/>
                            </p:stCondLst>
                            <p:childTnLst>
                              <p:par>
                                <p:cTn id="9" presetID="18" presetClass="entr" presetSubtype="9"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strips(upLeft)">
                                      <p:cBhvr>
                                        <p:cTn id="11" dur="3000"/>
                                        <p:tgtEl>
                                          <p:spTgt spid="7"/>
                                        </p:tgtEl>
                                      </p:cBhvr>
                                    </p:animEffect>
                                  </p:childTnLst>
                                </p:cTn>
                              </p:par>
                            </p:childTnLst>
                          </p:cTn>
                        </p:par>
                        <p:par>
                          <p:cTn id="12" fill="hold">
                            <p:stCondLst>
                              <p:cond delay="6000"/>
                            </p:stCondLst>
                            <p:childTnLst>
                              <p:par>
                                <p:cTn id="13" presetID="18" presetClass="entr" presetSubtype="9" fill="hold" nodeType="afterEffect">
                                  <p:stCondLst>
                                    <p:cond delay="0"/>
                                  </p:stCondLst>
                                  <p:childTnLst>
                                    <p:set>
                                      <p:cBhvr>
                                        <p:cTn id="14" dur="1" fill="hold">
                                          <p:stCondLst>
                                            <p:cond delay="0"/>
                                          </p:stCondLst>
                                        </p:cTn>
                                        <p:tgtEl>
                                          <p:spTgt spid="46"/>
                                        </p:tgtEl>
                                        <p:attrNameLst>
                                          <p:attrName>style.visibility</p:attrName>
                                        </p:attrNameLst>
                                      </p:cBhvr>
                                      <p:to>
                                        <p:strVal val="visible"/>
                                      </p:to>
                                    </p:set>
                                    <p:animEffect transition="in" filter="strips(upLeft)">
                                      <p:cBhvr>
                                        <p:cTn id="15" dur="3000"/>
                                        <p:tgtEl>
                                          <p:spTgt spid="46"/>
                                        </p:tgtEl>
                                      </p:cBhvr>
                                    </p:animEffect>
                                  </p:childTnLst>
                                </p:cTn>
                              </p:par>
                            </p:childTnLst>
                          </p:cTn>
                        </p:par>
                        <p:par>
                          <p:cTn id="16" fill="hold">
                            <p:stCondLst>
                              <p:cond delay="9000"/>
                            </p:stCondLst>
                            <p:childTnLst>
                              <p:par>
                                <p:cTn id="17" presetID="18" presetClass="entr" presetSubtype="9"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strips(upLeft)">
                                      <p:cBhvr>
                                        <p:cTn id="19" dur="3000"/>
                                        <p:tgtEl>
                                          <p:spTgt spid="5"/>
                                        </p:tgtEl>
                                      </p:cBhvr>
                                    </p:animEffect>
                                  </p:childTnLst>
                                </p:cTn>
                              </p:par>
                            </p:childTnLst>
                          </p:cTn>
                        </p:par>
                        <p:par>
                          <p:cTn id="20" fill="hold">
                            <p:stCondLst>
                              <p:cond delay="12000"/>
                            </p:stCondLst>
                            <p:childTnLst>
                              <p:par>
                                <p:cTn id="21" presetID="18" presetClass="entr" presetSubtype="6"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strips(downRight)">
                                      <p:cBhvr>
                                        <p:cTn id="23" dur="3000"/>
                                        <p:tgtEl>
                                          <p:spTgt spid="8"/>
                                        </p:tgtEl>
                                      </p:cBhvr>
                                    </p:animEffect>
                                  </p:childTnLst>
                                </p:cTn>
                              </p:par>
                            </p:childTnLst>
                          </p:cTn>
                        </p:par>
                        <p:par>
                          <p:cTn id="24" fill="hold">
                            <p:stCondLst>
                              <p:cond delay="15000"/>
                            </p:stCondLst>
                            <p:childTnLst>
                              <p:par>
                                <p:cTn id="25" presetID="18" presetClass="entr" presetSubtype="6" fill="hold" nodeType="after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strips(downRight)">
                                      <p:cBhvr>
                                        <p:cTn id="27" dur="3000"/>
                                        <p:tgtEl>
                                          <p:spTgt spid="6"/>
                                        </p:tgtEl>
                                      </p:cBhvr>
                                    </p:animEffect>
                                  </p:childTnLst>
                                </p:cTn>
                              </p:par>
                            </p:childTnLst>
                          </p:cTn>
                        </p:par>
                        <p:par>
                          <p:cTn id="28" fill="hold">
                            <p:stCondLst>
                              <p:cond delay="18000"/>
                            </p:stCondLst>
                            <p:childTnLst>
                              <p:par>
                                <p:cTn id="29" presetID="18" presetClass="entr" presetSubtype="6" fill="hold"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strips(downRight)">
                                      <p:cBhvr>
                                        <p:cTn id="31" dur="3000"/>
                                        <p:tgtEl>
                                          <p:spTgt spid="4"/>
                                        </p:tgtEl>
                                      </p:cBhvr>
                                    </p:animEffect>
                                  </p:childTnLst>
                                </p:cTn>
                              </p:par>
                            </p:childTnLst>
                          </p:cTn>
                        </p:par>
                        <p:par>
                          <p:cTn id="32" fill="hold">
                            <p:stCondLst>
                              <p:cond delay="21000"/>
                            </p:stCondLst>
                            <p:childTnLst>
                              <p:par>
                                <p:cTn id="33" presetID="20" presetClass="entr" presetSubtype="0" fill="hold" grpId="0" nodeType="afterEffect">
                                  <p:stCondLst>
                                    <p:cond delay="0"/>
                                  </p:stCondLst>
                                  <p:childTnLst>
                                    <p:set>
                                      <p:cBhvr>
                                        <p:cTn id="34" dur="1" fill="hold">
                                          <p:stCondLst>
                                            <p:cond delay="0"/>
                                          </p:stCondLst>
                                        </p:cTn>
                                        <p:tgtEl>
                                          <p:spTgt spid="58"/>
                                        </p:tgtEl>
                                        <p:attrNameLst>
                                          <p:attrName>style.visibility</p:attrName>
                                        </p:attrNameLst>
                                      </p:cBhvr>
                                      <p:to>
                                        <p:strVal val="visible"/>
                                      </p:to>
                                    </p:set>
                                    <p:animEffect transition="in" filter="wedge">
                                      <p:cBhvr>
                                        <p:cTn id="35" dur="30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5805" y="436728"/>
            <a:ext cx="7660840" cy="945455"/>
          </a:xfrm>
        </p:spPr>
        <p:txBody>
          <a:bodyPr>
            <a:normAutofit fontScale="90000"/>
          </a:bodyPr>
          <a:lstStyle/>
          <a:p>
            <a:pPr algn="ctr"/>
            <a:r>
              <a:rPr lang="fr-FR" dirty="0" smtClean="0">
                <a:latin typeface="Arial" pitchFamily="34" charset="0"/>
                <a:cs typeface="Arial" pitchFamily="34" charset="0"/>
              </a:rPr>
              <a:t>The input of Cultural </a:t>
            </a:r>
            <a:r>
              <a:rPr lang="fr-FR" dirty="0" err="1" smtClean="0">
                <a:latin typeface="Arial" pitchFamily="34" charset="0"/>
                <a:cs typeface="Arial" pitchFamily="34" charset="0"/>
              </a:rPr>
              <a:t>Studies</a:t>
            </a:r>
            <a:r>
              <a:rPr lang="fr-FR" dirty="0" smtClean="0"/>
              <a:t/>
            </a:r>
            <a:br>
              <a:rPr lang="fr-FR" dirty="0" smtClean="0"/>
            </a:br>
            <a:endParaRPr lang="fr-FR" dirty="0"/>
          </a:p>
        </p:txBody>
      </p:sp>
      <p:sp>
        <p:nvSpPr>
          <p:cNvPr id="3" name="Espace réservé du texte 2"/>
          <p:cNvSpPr>
            <a:spLocks noGrp="1"/>
          </p:cNvSpPr>
          <p:nvPr>
            <p:ph type="body" sz="quarter" idx="25"/>
          </p:nvPr>
        </p:nvSpPr>
        <p:spPr>
          <a:xfrm>
            <a:off x="295805" y="1501255"/>
            <a:ext cx="8547944" cy="5158852"/>
          </a:xfrm>
        </p:spPr>
        <p:txBody>
          <a:bodyPr>
            <a:normAutofit fontScale="85000" lnSpcReduction="20000"/>
          </a:bodyPr>
          <a:lstStyle/>
          <a:p>
            <a:r>
              <a:rPr lang="en-GB" sz="2800" dirty="0" smtClean="0">
                <a:solidFill>
                  <a:schemeClr val="tx1"/>
                </a:solidFill>
                <a:latin typeface="Arial" pitchFamily="34" charset="0"/>
                <a:cs typeface="Arial" pitchFamily="34" charset="0"/>
              </a:rPr>
              <a:t>Cultural studies coined by </a:t>
            </a:r>
            <a:r>
              <a:rPr lang="en-GB" sz="2800" dirty="0" err="1" smtClean="0">
                <a:solidFill>
                  <a:schemeClr val="tx1"/>
                </a:solidFill>
                <a:latin typeface="Arial" pitchFamily="34" charset="0"/>
                <a:cs typeface="Arial" pitchFamily="34" charset="0"/>
              </a:rPr>
              <a:t>Hoggart</a:t>
            </a:r>
            <a:r>
              <a:rPr lang="en-GB" sz="2800" dirty="0" smtClean="0">
                <a:solidFill>
                  <a:schemeClr val="tx1"/>
                </a:solidFill>
                <a:latin typeface="Arial" pitchFamily="34" charset="0"/>
                <a:cs typeface="Arial" pitchFamily="34" charset="0"/>
              </a:rPr>
              <a:t> (see </a:t>
            </a:r>
            <a:r>
              <a:rPr lang="en-GB" sz="2800" dirty="0" err="1" smtClean="0">
                <a:solidFill>
                  <a:schemeClr val="tx1"/>
                </a:solidFill>
                <a:latin typeface="Arial" pitchFamily="34" charset="0"/>
                <a:cs typeface="Arial" pitchFamily="34" charset="0"/>
              </a:rPr>
              <a:t>Bondi</a:t>
            </a:r>
            <a:r>
              <a:rPr lang="en-GB" sz="2800" dirty="0" smtClean="0">
                <a:solidFill>
                  <a:schemeClr val="tx1"/>
                </a:solidFill>
                <a:latin typeface="Arial" pitchFamily="34" charset="0"/>
                <a:cs typeface="Arial" pitchFamily="34" charset="0"/>
              </a:rPr>
              <a:t> &amp; </a:t>
            </a:r>
            <a:r>
              <a:rPr lang="en-GB" sz="2800" dirty="0" err="1" smtClean="0">
                <a:solidFill>
                  <a:schemeClr val="tx1"/>
                </a:solidFill>
                <a:latin typeface="Arial" pitchFamily="34" charset="0"/>
                <a:cs typeface="Arial" pitchFamily="34" charset="0"/>
              </a:rPr>
              <a:t>Hoggart</a:t>
            </a:r>
            <a:r>
              <a:rPr lang="en-GB" sz="2800" dirty="0" smtClean="0">
                <a:solidFill>
                  <a:schemeClr val="tx1"/>
                </a:solidFill>
                <a:latin typeface="Arial" pitchFamily="34" charset="0"/>
                <a:cs typeface="Arial" pitchFamily="34" charset="0"/>
              </a:rPr>
              <a:t>, 1964) </a:t>
            </a:r>
            <a:r>
              <a:rPr lang="fr-FR" sz="2800" dirty="0" err="1" smtClean="0">
                <a:solidFill>
                  <a:schemeClr val="tx1"/>
                </a:solidFill>
                <a:latin typeface="Arial" pitchFamily="34" charset="0"/>
                <a:cs typeface="Arial" pitchFamily="34" charset="0"/>
              </a:rPr>
              <a:t>is</a:t>
            </a:r>
            <a:r>
              <a:rPr lang="fr-FR" sz="2800" dirty="0" smtClean="0">
                <a:solidFill>
                  <a:schemeClr val="tx1"/>
                </a:solidFill>
                <a:latin typeface="Arial" pitchFamily="34" charset="0"/>
                <a:cs typeface="Arial" pitchFamily="34" charset="0"/>
              </a:rPr>
              <a:t> an </a:t>
            </a:r>
            <a:r>
              <a:rPr lang="fr-FR" sz="2800" dirty="0" err="1" smtClean="0">
                <a:solidFill>
                  <a:schemeClr val="tx1"/>
                </a:solidFill>
                <a:latin typeface="Arial" pitchFamily="34" charset="0"/>
                <a:cs typeface="Arial" pitchFamily="34" charset="0"/>
              </a:rPr>
              <a:t>interdisciplinary</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field</a:t>
            </a:r>
            <a:r>
              <a:rPr lang="fr-FR" sz="2800" dirty="0" smtClean="0">
                <a:solidFill>
                  <a:schemeClr val="tx1"/>
                </a:solidFill>
                <a:latin typeface="Arial" pitchFamily="34" charset="0"/>
                <a:cs typeface="Arial" pitchFamily="34" charset="0"/>
              </a:rPr>
              <a:t>, </a:t>
            </a:r>
            <a:r>
              <a:rPr lang="en-GB" sz="2800" dirty="0" smtClean="0">
                <a:solidFill>
                  <a:schemeClr val="tx1"/>
                </a:solidFill>
                <a:latin typeface="Arial" pitchFamily="34" charset="0"/>
                <a:cs typeface="Arial" pitchFamily="34" charset="0"/>
              </a:rPr>
              <a:t>an umbrella term that encompasses other disciplines relevant to the current topic; these are: social theory, media studies and film theory.</a:t>
            </a:r>
          </a:p>
          <a:p>
            <a:r>
              <a:rPr lang="fr-FR" sz="2800" dirty="0" err="1" smtClean="0">
                <a:solidFill>
                  <a:schemeClr val="tx1"/>
                </a:solidFill>
                <a:latin typeface="Arial" pitchFamily="34" charset="0"/>
                <a:cs typeface="Arial" pitchFamily="34" charset="0"/>
              </a:rPr>
              <a:t>With</a:t>
            </a:r>
            <a:r>
              <a:rPr lang="fr-FR" sz="2800" dirty="0" smtClean="0">
                <a:solidFill>
                  <a:schemeClr val="tx1"/>
                </a:solidFill>
                <a:latin typeface="Arial" pitchFamily="34" charset="0"/>
                <a:cs typeface="Arial" pitchFamily="34" charset="0"/>
              </a:rPr>
              <a:t> the </a:t>
            </a:r>
            <a:r>
              <a:rPr lang="fr-FR" sz="2800" dirty="0" err="1" smtClean="0">
                <a:solidFill>
                  <a:schemeClr val="tx1"/>
                </a:solidFill>
                <a:latin typeface="Arial" pitchFamily="34" charset="0"/>
                <a:cs typeface="Arial" pitchFamily="34" charset="0"/>
              </a:rPr>
              <a:t>development</a:t>
            </a:r>
            <a:r>
              <a:rPr lang="fr-FR" sz="2800" dirty="0" smtClean="0">
                <a:solidFill>
                  <a:schemeClr val="tx1"/>
                </a:solidFill>
                <a:latin typeface="Arial" pitchFamily="34" charset="0"/>
                <a:cs typeface="Arial" pitchFamily="34" charset="0"/>
              </a:rPr>
              <a:t> of cultural </a:t>
            </a:r>
            <a:r>
              <a:rPr lang="fr-FR" sz="2800" dirty="0" err="1" smtClean="0">
                <a:solidFill>
                  <a:schemeClr val="tx1"/>
                </a:solidFill>
                <a:latin typeface="Arial" pitchFamily="34" charset="0"/>
                <a:cs typeface="Arial" pitchFamily="34" charset="0"/>
              </a:rPr>
              <a:t>studies</a:t>
            </a:r>
            <a:r>
              <a:rPr lang="fr-FR" sz="2800" dirty="0" smtClean="0">
                <a:solidFill>
                  <a:schemeClr val="tx1"/>
                </a:solidFill>
                <a:latin typeface="Arial" pitchFamily="34" charset="0"/>
                <a:cs typeface="Arial" pitchFamily="34" charset="0"/>
              </a:rPr>
              <a:t> the </a:t>
            </a:r>
            <a:r>
              <a:rPr lang="fr-FR" sz="2800" dirty="0" err="1" smtClean="0">
                <a:solidFill>
                  <a:schemeClr val="tx1"/>
                </a:solidFill>
                <a:latin typeface="Arial" pitchFamily="34" charset="0"/>
                <a:cs typeface="Arial" pitchFamily="34" charset="0"/>
              </a:rPr>
              <a:t>idea</a:t>
            </a:r>
            <a:r>
              <a:rPr lang="fr-FR" sz="2800" dirty="0" smtClean="0">
                <a:solidFill>
                  <a:schemeClr val="tx1"/>
                </a:solidFill>
                <a:latin typeface="Arial" pitchFamily="34" charset="0"/>
                <a:cs typeface="Arial" pitchFamily="34" charset="0"/>
              </a:rPr>
              <a:t> of </a:t>
            </a:r>
            <a:r>
              <a:rPr lang="fr-FR" sz="2800" dirty="0" err="1" smtClean="0">
                <a:solidFill>
                  <a:schemeClr val="tx1"/>
                </a:solidFill>
                <a:latin typeface="Arial" pitchFamily="34" charset="0"/>
                <a:cs typeface="Arial" pitchFamily="34" charset="0"/>
              </a:rPr>
              <a:t>text</a:t>
            </a:r>
            <a:r>
              <a:rPr lang="fr-FR" sz="2800" dirty="0" smtClean="0">
                <a:solidFill>
                  <a:schemeClr val="tx1"/>
                </a:solidFill>
                <a:latin typeface="Arial" pitchFamily="34" charset="0"/>
                <a:cs typeface="Arial" pitchFamily="34" charset="0"/>
              </a:rPr>
              <a:t> has been </a:t>
            </a:r>
            <a:r>
              <a:rPr lang="fr-FR" sz="2800" dirty="0" err="1" smtClean="0">
                <a:solidFill>
                  <a:schemeClr val="tx1"/>
                </a:solidFill>
                <a:latin typeface="Arial" pitchFamily="34" charset="0"/>
                <a:cs typeface="Arial" pitchFamily="34" charset="0"/>
              </a:rPr>
              <a:t>expanded</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so</a:t>
            </a:r>
            <a:r>
              <a:rPr lang="fr-FR" sz="2800" dirty="0" smtClean="0">
                <a:solidFill>
                  <a:schemeClr val="tx1"/>
                </a:solidFill>
                <a:latin typeface="Arial" pitchFamily="34" charset="0"/>
                <a:cs typeface="Arial" pitchFamily="34" charset="0"/>
              </a:rPr>
              <a:t> as to </a:t>
            </a:r>
            <a:r>
              <a:rPr lang="fr-FR" sz="2800" dirty="0" err="1" smtClean="0">
                <a:solidFill>
                  <a:schemeClr val="tx1"/>
                </a:solidFill>
                <a:latin typeface="Arial" pitchFamily="34" charset="0"/>
                <a:cs typeface="Arial" pitchFamily="34" charset="0"/>
              </a:rPr>
              <a:t>acquire</a:t>
            </a:r>
            <a:r>
              <a:rPr lang="fr-FR" sz="2800" dirty="0" smtClean="0">
                <a:solidFill>
                  <a:schemeClr val="tx1"/>
                </a:solidFill>
                <a:latin typeface="Arial" pitchFamily="34" charset="0"/>
                <a:cs typeface="Arial" pitchFamily="34" charset="0"/>
              </a:rPr>
              <a:t> new </a:t>
            </a:r>
            <a:r>
              <a:rPr lang="fr-FR" sz="2800" dirty="0" err="1" smtClean="0">
                <a:solidFill>
                  <a:schemeClr val="tx1"/>
                </a:solidFill>
                <a:latin typeface="Arial" pitchFamily="34" charset="0"/>
                <a:cs typeface="Arial" pitchFamily="34" charset="0"/>
              </a:rPr>
              <a:t>meaning</a:t>
            </a:r>
            <a:r>
              <a:rPr lang="fr-FR" sz="2800" dirty="0" smtClean="0">
                <a:solidFill>
                  <a:schemeClr val="tx1"/>
                </a:solidFill>
                <a:latin typeface="Arial" pitchFamily="34" charset="0"/>
                <a:cs typeface="Arial" pitchFamily="34" charset="0"/>
              </a:rPr>
              <a:t>. Films are a </a:t>
            </a:r>
            <a:r>
              <a:rPr lang="fr-FR" sz="2800" dirty="0" err="1" smtClean="0">
                <a:solidFill>
                  <a:schemeClr val="tx1"/>
                </a:solidFill>
                <a:latin typeface="Arial" pitchFamily="34" charset="0"/>
                <a:cs typeface="Arial" pitchFamily="34" charset="0"/>
              </a:rPr>
              <a:t>form</a:t>
            </a:r>
            <a:r>
              <a:rPr lang="fr-FR" sz="2800" dirty="0" smtClean="0">
                <a:solidFill>
                  <a:schemeClr val="tx1"/>
                </a:solidFill>
                <a:latin typeface="Arial" pitchFamily="34" charset="0"/>
                <a:cs typeface="Arial" pitchFamily="34" charset="0"/>
              </a:rPr>
              <a:t> of </a:t>
            </a:r>
            <a:r>
              <a:rPr lang="fr-FR" sz="2800" dirty="0" err="1" smtClean="0">
                <a:solidFill>
                  <a:schemeClr val="tx1"/>
                </a:solidFill>
                <a:latin typeface="Arial" pitchFamily="34" charset="0"/>
                <a:cs typeface="Arial" pitchFamily="34" charset="0"/>
              </a:rPr>
              <a:t>text</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that</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should</a:t>
            </a:r>
            <a:r>
              <a:rPr lang="fr-FR" sz="2800" dirty="0" smtClean="0">
                <a:solidFill>
                  <a:schemeClr val="tx1"/>
                </a:solidFill>
                <a:latin typeface="Arial" pitchFamily="34" charset="0"/>
                <a:cs typeface="Arial" pitchFamily="34" charset="0"/>
              </a:rPr>
              <a:t> not –as </a:t>
            </a:r>
            <a:r>
              <a:rPr lang="fr-FR" sz="2800" dirty="0" err="1" smtClean="0">
                <a:solidFill>
                  <a:schemeClr val="tx1"/>
                </a:solidFill>
                <a:latin typeface="Arial" pitchFamily="34" charset="0"/>
                <a:cs typeface="Arial" pitchFamily="34" charset="0"/>
              </a:rPr>
              <a:t>any</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other</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text</a:t>
            </a:r>
            <a:r>
              <a:rPr lang="fr-FR" sz="2800" dirty="0" smtClean="0">
                <a:solidFill>
                  <a:schemeClr val="tx1"/>
                </a:solidFill>
                <a:latin typeface="Arial" pitchFamily="34" charset="0"/>
                <a:cs typeface="Arial" pitchFamily="34" charset="0"/>
              </a:rPr>
              <a:t>- in a vacuum “but must </a:t>
            </a:r>
            <a:r>
              <a:rPr lang="fr-FR" sz="2800" dirty="0" err="1" smtClean="0">
                <a:solidFill>
                  <a:schemeClr val="tx1"/>
                </a:solidFill>
                <a:latin typeface="Arial" pitchFamily="34" charset="0"/>
                <a:cs typeface="Arial" pitchFamily="34" charset="0"/>
              </a:rPr>
              <a:t>be</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studied</a:t>
            </a:r>
            <a:r>
              <a:rPr lang="fr-FR" sz="2800" dirty="0" smtClean="0">
                <a:solidFill>
                  <a:schemeClr val="tx1"/>
                </a:solidFill>
                <a:latin typeface="Arial" pitchFamily="34" charset="0"/>
                <a:cs typeface="Arial" pitchFamily="34" charset="0"/>
              </a:rPr>
              <a:t> </a:t>
            </a:r>
            <a:r>
              <a:rPr lang="en-GB" sz="2800" dirty="0" smtClean="0">
                <a:solidFill>
                  <a:schemeClr val="tx1"/>
                </a:solidFill>
                <a:latin typeface="Arial" pitchFamily="34" charset="0"/>
                <a:cs typeface="Arial" pitchFamily="34" charset="0"/>
              </a:rPr>
              <a:t>within the social relations and system through which it is produced and consumed and [...] the study of culture is intimately bound up with the study of society, politics and economics” (Dines &amp; </a:t>
            </a:r>
            <a:r>
              <a:rPr lang="en-GB" sz="2800" dirty="0" err="1" smtClean="0">
                <a:solidFill>
                  <a:schemeClr val="tx1"/>
                </a:solidFill>
                <a:latin typeface="Arial" pitchFamily="34" charset="0"/>
                <a:cs typeface="Arial" pitchFamily="34" charset="0"/>
              </a:rPr>
              <a:t>Humez</a:t>
            </a:r>
            <a:r>
              <a:rPr lang="en-GB" sz="2800" dirty="0" smtClean="0">
                <a:solidFill>
                  <a:schemeClr val="tx1"/>
                </a:solidFill>
                <a:latin typeface="Arial" pitchFamily="34" charset="0"/>
                <a:cs typeface="Arial" pitchFamily="34" charset="0"/>
              </a:rPr>
              <a:t>, 2011, p. 8),</a:t>
            </a:r>
          </a:p>
          <a:p>
            <a:r>
              <a:rPr lang="fr-FR" sz="2800" dirty="0" err="1" smtClean="0">
                <a:solidFill>
                  <a:schemeClr val="tx1"/>
                </a:solidFill>
                <a:latin typeface="Arial" pitchFamily="34" charset="0"/>
                <a:cs typeface="Arial" pitchFamily="34" charset="0"/>
              </a:rPr>
              <a:t>Here</a:t>
            </a:r>
            <a:r>
              <a:rPr lang="fr-FR" sz="2800" dirty="0" smtClean="0">
                <a:solidFill>
                  <a:schemeClr val="tx1"/>
                </a:solidFill>
                <a:latin typeface="Arial" pitchFamily="34" charset="0"/>
                <a:cs typeface="Arial" pitchFamily="34" charset="0"/>
              </a:rPr>
              <a:t>, the </a:t>
            </a:r>
            <a:r>
              <a:rPr lang="fr-FR" sz="2800" dirty="0" err="1" smtClean="0">
                <a:solidFill>
                  <a:schemeClr val="tx1"/>
                </a:solidFill>
                <a:latin typeface="Arial" pitchFamily="34" charset="0"/>
                <a:cs typeface="Arial" pitchFamily="34" charset="0"/>
              </a:rPr>
              <a:t>study</a:t>
            </a:r>
            <a:r>
              <a:rPr lang="fr-FR" sz="2800" dirty="0" smtClean="0">
                <a:solidFill>
                  <a:schemeClr val="tx1"/>
                </a:solidFill>
                <a:latin typeface="Arial" pitchFamily="34" charset="0"/>
                <a:cs typeface="Arial" pitchFamily="34" charset="0"/>
              </a:rPr>
              <a:t> of silence </a:t>
            </a:r>
            <a:r>
              <a:rPr lang="fr-FR" sz="2800" dirty="0" err="1" smtClean="0">
                <a:solidFill>
                  <a:schemeClr val="tx1"/>
                </a:solidFill>
                <a:latin typeface="Arial" pitchFamily="34" charset="0"/>
                <a:cs typeface="Arial" pitchFamily="34" charset="0"/>
              </a:rPr>
              <a:t>considers</a:t>
            </a:r>
            <a:r>
              <a:rPr lang="fr-FR" sz="2800" dirty="0" smtClean="0">
                <a:solidFill>
                  <a:schemeClr val="tx1"/>
                </a:solidFill>
                <a:latin typeface="Arial" pitchFamily="34" charset="0"/>
                <a:cs typeface="Arial" pitchFamily="34" charset="0"/>
              </a:rPr>
              <a:t> the social position of </a:t>
            </a:r>
            <a:r>
              <a:rPr lang="fr-FR" sz="2800" dirty="0" err="1" smtClean="0">
                <a:solidFill>
                  <a:schemeClr val="tx1"/>
                </a:solidFill>
                <a:latin typeface="Arial" pitchFamily="34" charset="0"/>
                <a:cs typeface="Arial" pitchFamily="34" charset="0"/>
              </a:rPr>
              <a:t>subservient</a:t>
            </a:r>
            <a:r>
              <a:rPr lang="fr-FR" sz="2800" dirty="0" smtClean="0">
                <a:solidFill>
                  <a:schemeClr val="tx1"/>
                </a:solidFill>
                <a:latin typeface="Arial" pitchFamily="34" charset="0"/>
                <a:cs typeface="Arial" pitchFamily="34" charset="0"/>
              </a:rPr>
              <a:t> and </a:t>
            </a:r>
            <a:r>
              <a:rPr lang="fr-FR" sz="2800" dirty="0" err="1" smtClean="0">
                <a:solidFill>
                  <a:schemeClr val="tx1"/>
                </a:solidFill>
                <a:latin typeface="Arial" pitchFamily="34" charset="0"/>
                <a:cs typeface="Arial" pitchFamily="34" charset="0"/>
              </a:rPr>
              <a:t>marginalized</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women</a:t>
            </a:r>
            <a:r>
              <a:rPr lang="fr-FR" sz="2800" dirty="0" smtClean="0">
                <a:solidFill>
                  <a:schemeClr val="tx1"/>
                </a:solidFill>
                <a:latin typeface="Arial" pitchFamily="34" charset="0"/>
                <a:cs typeface="Arial" pitchFamily="34" charset="0"/>
              </a:rPr>
              <a:t> in relation to a dominant </a:t>
            </a:r>
            <a:r>
              <a:rPr lang="fr-FR" sz="2800" dirty="0" err="1" smtClean="0">
                <a:solidFill>
                  <a:schemeClr val="tx1"/>
                </a:solidFill>
                <a:latin typeface="Arial" pitchFamily="34" charset="0"/>
                <a:cs typeface="Arial" pitchFamily="34" charset="0"/>
              </a:rPr>
              <a:t>patriarchal</a:t>
            </a:r>
            <a:r>
              <a:rPr lang="fr-FR" sz="2800" dirty="0" smtClean="0">
                <a:solidFill>
                  <a:schemeClr val="tx1"/>
                </a:solidFill>
                <a:latin typeface="Arial" pitchFamily="34" charset="0"/>
                <a:cs typeface="Arial" pitchFamily="34" charset="0"/>
              </a:rPr>
              <a:t> society and </a:t>
            </a:r>
            <a:r>
              <a:rPr lang="fr-FR" sz="2800" dirty="0" err="1" smtClean="0">
                <a:solidFill>
                  <a:schemeClr val="tx1"/>
                </a:solidFill>
                <a:latin typeface="Arial" pitchFamily="34" charset="0"/>
                <a:cs typeface="Arial" pitchFamily="34" charset="0"/>
              </a:rPr>
              <a:t>tackles</a:t>
            </a:r>
            <a:r>
              <a:rPr lang="fr-FR" sz="2800" dirty="0" smtClean="0">
                <a:solidFill>
                  <a:schemeClr val="tx1"/>
                </a:solidFill>
                <a:latin typeface="Arial" pitchFamily="34" charset="0"/>
                <a:cs typeface="Arial" pitchFamily="34" charset="0"/>
              </a:rPr>
              <a:t> the </a:t>
            </a:r>
            <a:r>
              <a:rPr lang="fr-FR" sz="2800" dirty="0" err="1" smtClean="0">
                <a:solidFill>
                  <a:schemeClr val="tx1"/>
                </a:solidFill>
                <a:latin typeface="Arial" pitchFamily="34" charset="0"/>
                <a:cs typeface="Arial" pitchFamily="34" charset="0"/>
              </a:rPr>
              <a:t>phenomenon</a:t>
            </a:r>
            <a:r>
              <a:rPr lang="fr-FR" sz="2800" dirty="0" smtClean="0">
                <a:solidFill>
                  <a:schemeClr val="tx1"/>
                </a:solidFill>
                <a:latin typeface="Arial" pitchFamily="34" charset="0"/>
                <a:cs typeface="Arial" pitchFamily="34" charset="0"/>
              </a:rPr>
              <a:t> of silence as </a:t>
            </a:r>
            <a:r>
              <a:rPr lang="fr-FR" sz="2800" dirty="0" err="1" smtClean="0">
                <a:solidFill>
                  <a:schemeClr val="tx1"/>
                </a:solidFill>
                <a:latin typeface="Arial" pitchFamily="34" charset="0"/>
                <a:cs typeface="Arial" pitchFamily="34" charset="0"/>
              </a:rPr>
              <a:t>it</a:t>
            </a:r>
            <a:r>
              <a:rPr lang="fr-FR" sz="2800" dirty="0" smtClean="0">
                <a:solidFill>
                  <a:schemeClr val="tx1"/>
                </a:solidFill>
                <a:latin typeface="Arial" pitchFamily="34" charset="0"/>
                <a:cs typeface="Arial" pitchFamily="34" charset="0"/>
              </a:rPr>
              <a:t> relates to </a:t>
            </a:r>
            <a:r>
              <a:rPr lang="fr-FR" sz="2800" dirty="0" err="1" smtClean="0">
                <a:solidFill>
                  <a:schemeClr val="tx1"/>
                </a:solidFill>
                <a:latin typeface="Arial" pitchFamily="34" charset="0"/>
                <a:cs typeface="Arial" pitchFamily="34" charset="0"/>
              </a:rPr>
              <a:t>ideology</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nationality</a:t>
            </a:r>
            <a:r>
              <a:rPr lang="fr-FR" sz="2800" dirty="0" smtClean="0">
                <a:solidFill>
                  <a:schemeClr val="tx1"/>
                </a:solidFill>
                <a:latin typeface="Arial" pitchFamily="34" charset="0"/>
                <a:cs typeface="Arial" pitchFamily="34" charset="0"/>
              </a:rPr>
              <a:t> and </a:t>
            </a:r>
            <a:r>
              <a:rPr lang="fr-FR" sz="2800" dirty="0" err="1" smtClean="0">
                <a:solidFill>
                  <a:schemeClr val="tx1"/>
                </a:solidFill>
                <a:latin typeface="Arial" pitchFamily="34" charset="0"/>
                <a:cs typeface="Arial" pitchFamily="34" charset="0"/>
              </a:rPr>
              <a:t>gender</a:t>
            </a:r>
            <a:r>
              <a:rPr lang="fr-FR" sz="1800" dirty="0" smtClean="0">
                <a:solidFill>
                  <a:schemeClr val="tx1"/>
                </a:solidFill>
                <a:latin typeface="Arial" pitchFamily="34" charset="0"/>
                <a:cs typeface="Arial" pitchFamily="34" charset="0"/>
              </a:rPr>
              <a:t>.</a:t>
            </a:r>
          </a:p>
          <a:p>
            <a:r>
              <a:rPr lang="en-GB" sz="1600" dirty="0" smtClean="0">
                <a:solidFill>
                  <a:schemeClr val="tx1"/>
                </a:solidFill>
                <a:latin typeface="Arial" pitchFamily="34" charset="0"/>
                <a:cs typeface="Arial" pitchFamily="34" charset="0"/>
              </a:rPr>
              <a:t>.</a:t>
            </a:r>
            <a:endParaRPr lang="fr-FR" sz="16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5805" y="683683"/>
            <a:ext cx="7030508" cy="258013"/>
          </a:xfrm>
        </p:spPr>
        <p:txBody>
          <a:bodyPr>
            <a:normAutofit fontScale="90000"/>
          </a:bodyPr>
          <a:lstStyle/>
          <a:p>
            <a:pPr algn="ctr"/>
            <a:r>
              <a:rPr lang="fr-FR" dirty="0" err="1" smtClean="0"/>
              <a:t>Patriarchal</a:t>
            </a:r>
            <a:r>
              <a:rPr lang="fr-FR" dirty="0" smtClean="0"/>
              <a:t> </a:t>
            </a:r>
            <a:r>
              <a:rPr lang="fr-FR" dirty="0" err="1" smtClean="0"/>
              <a:t>Ideology</a:t>
            </a:r>
            <a:endParaRPr lang="fr-FR" dirty="0"/>
          </a:p>
        </p:txBody>
      </p:sp>
      <p:sp>
        <p:nvSpPr>
          <p:cNvPr id="3" name="Espace réservé du texte 2"/>
          <p:cNvSpPr>
            <a:spLocks noGrp="1"/>
          </p:cNvSpPr>
          <p:nvPr>
            <p:ph type="body" sz="quarter" idx="25"/>
          </p:nvPr>
        </p:nvSpPr>
        <p:spPr>
          <a:xfrm>
            <a:off x="295804" y="1433015"/>
            <a:ext cx="9175742" cy="5158854"/>
          </a:xfrm>
        </p:spPr>
        <p:txBody>
          <a:bodyPr>
            <a:noAutofit/>
          </a:bodyPr>
          <a:lstStyle/>
          <a:p>
            <a:r>
              <a:rPr lang="fr-FR" sz="2800" dirty="0" err="1" smtClean="0">
                <a:solidFill>
                  <a:schemeClr val="tx1"/>
                </a:solidFill>
                <a:latin typeface="Arial" pitchFamily="34" charset="0"/>
                <a:cs typeface="Arial" pitchFamily="34" charset="0"/>
              </a:rPr>
              <a:t>Cinema</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is</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often</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regarded</a:t>
            </a:r>
            <a:r>
              <a:rPr lang="fr-FR" sz="2800" dirty="0" smtClean="0">
                <a:solidFill>
                  <a:schemeClr val="tx1"/>
                </a:solidFill>
                <a:latin typeface="Arial" pitchFamily="34" charset="0"/>
                <a:cs typeface="Arial" pitchFamily="34" charset="0"/>
              </a:rPr>
              <a:t> as the </a:t>
            </a:r>
            <a:r>
              <a:rPr lang="fr-FR" sz="2800" dirty="0" err="1" smtClean="0">
                <a:solidFill>
                  <a:schemeClr val="tx1"/>
                </a:solidFill>
                <a:latin typeface="Arial" pitchFamily="34" charset="0"/>
                <a:cs typeface="Arial" pitchFamily="34" charset="0"/>
              </a:rPr>
              <a:t>mediator</a:t>
            </a:r>
            <a:r>
              <a:rPr lang="fr-FR" sz="2800" dirty="0" smtClean="0">
                <a:solidFill>
                  <a:schemeClr val="tx1"/>
                </a:solidFill>
                <a:latin typeface="Arial" pitchFamily="34" charset="0"/>
                <a:cs typeface="Arial" pitchFamily="34" charset="0"/>
              </a:rPr>
              <a:t> of </a:t>
            </a:r>
            <a:r>
              <a:rPr lang="fr-FR" sz="2800" dirty="0" err="1" smtClean="0">
                <a:solidFill>
                  <a:schemeClr val="tx1"/>
                </a:solidFill>
                <a:latin typeface="Arial" pitchFamily="34" charset="0"/>
                <a:cs typeface="Arial" pitchFamily="34" charset="0"/>
              </a:rPr>
              <a:t>patriarchal</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ideology</a:t>
            </a:r>
            <a:r>
              <a:rPr lang="fr-FR" sz="2800" dirty="0" smtClean="0">
                <a:solidFill>
                  <a:schemeClr val="tx1"/>
                </a:solidFill>
                <a:latin typeface="Arial" pitchFamily="34" charset="0"/>
                <a:cs typeface="Arial" pitchFamily="34" charset="0"/>
              </a:rPr>
              <a:t>. The latter, as </a:t>
            </a:r>
            <a:r>
              <a:rPr lang="fr-FR" sz="2800" dirty="0" err="1" smtClean="0">
                <a:solidFill>
                  <a:schemeClr val="tx1"/>
                </a:solidFill>
                <a:latin typeface="Arial" pitchFamily="34" charset="0"/>
                <a:cs typeface="Arial" pitchFamily="34" charset="0"/>
              </a:rPr>
              <a:t>defined</a:t>
            </a:r>
            <a:r>
              <a:rPr lang="fr-FR" sz="2800" dirty="0" smtClean="0">
                <a:solidFill>
                  <a:schemeClr val="tx1"/>
                </a:solidFill>
                <a:latin typeface="Arial" pitchFamily="34" charset="0"/>
                <a:cs typeface="Arial" pitchFamily="34" charset="0"/>
              </a:rPr>
              <a:t> by </a:t>
            </a:r>
            <a:r>
              <a:rPr lang="en-GB" sz="2800" dirty="0" err="1" smtClean="0">
                <a:solidFill>
                  <a:schemeClr val="tx1"/>
                </a:solidFill>
                <a:latin typeface="Arial" pitchFamily="34" charset="0"/>
                <a:cs typeface="Arial" pitchFamily="34" charset="0"/>
              </a:rPr>
              <a:t>Althusser</a:t>
            </a:r>
            <a:r>
              <a:rPr lang="en-GB" sz="2800" dirty="0" smtClean="0">
                <a:solidFill>
                  <a:schemeClr val="tx1"/>
                </a:solidFill>
                <a:latin typeface="Arial" pitchFamily="34" charset="0"/>
                <a:cs typeface="Arial" pitchFamily="34" charset="0"/>
              </a:rPr>
              <a:t> (1970), a second-generation Marxist, is a practice (unlike Marx who believes ideology is false consciousness) by which the minority maintain their power and domination over the majority by non-coercive means. The minority class dominates the production and distribution of goods as well as the dissemination of ideas and meanings so that the ideological system maintains the status quo to their advantage. Thus gender stereotyping in movies is due to male domination of the means of production in the film sector</a:t>
            </a:r>
            <a:endParaRPr lang="fr-FR" sz="28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5805" y="436728"/>
            <a:ext cx="7660840" cy="945455"/>
          </a:xfrm>
        </p:spPr>
        <p:txBody>
          <a:bodyPr>
            <a:normAutofit fontScale="90000"/>
          </a:bodyPr>
          <a:lstStyle/>
          <a:p>
            <a:pPr algn="ctr"/>
            <a:r>
              <a:rPr lang="fr-FR" dirty="0" smtClean="0">
                <a:latin typeface="Arial" pitchFamily="34" charset="0"/>
                <a:cs typeface="Arial" pitchFamily="34" charset="0"/>
              </a:rPr>
              <a:t>The input of Media </a:t>
            </a:r>
            <a:r>
              <a:rPr lang="fr-FR" dirty="0" err="1" smtClean="0">
                <a:latin typeface="Arial" pitchFamily="34" charset="0"/>
                <a:cs typeface="Arial" pitchFamily="34" charset="0"/>
              </a:rPr>
              <a:t>Studies</a:t>
            </a:r>
            <a:r>
              <a:rPr lang="fr-FR" dirty="0" smtClean="0"/>
              <a:t/>
            </a:r>
            <a:br>
              <a:rPr lang="fr-FR" dirty="0" smtClean="0"/>
            </a:br>
            <a:endParaRPr lang="fr-FR" dirty="0"/>
          </a:p>
        </p:txBody>
      </p:sp>
      <p:sp>
        <p:nvSpPr>
          <p:cNvPr id="3" name="Espace réservé du texte 2"/>
          <p:cNvSpPr>
            <a:spLocks noGrp="1"/>
          </p:cNvSpPr>
          <p:nvPr>
            <p:ph type="body" sz="quarter" idx="25"/>
          </p:nvPr>
        </p:nvSpPr>
        <p:spPr>
          <a:xfrm>
            <a:off x="295805" y="1501255"/>
            <a:ext cx="8547944" cy="5158852"/>
          </a:xfrm>
        </p:spPr>
        <p:txBody>
          <a:bodyPr>
            <a:normAutofit lnSpcReduction="10000"/>
          </a:bodyPr>
          <a:lstStyle/>
          <a:p>
            <a:r>
              <a:rPr lang="en-GB" sz="2800" dirty="0" smtClean="0">
                <a:solidFill>
                  <a:schemeClr val="tx1"/>
                </a:solidFill>
                <a:latin typeface="Arial" pitchFamily="34" charset="0"/>
                <a:cs typeface="Arial" pitchFamily="34" charset="0"/>
              </a:rPr>
              <a:t>Interest in Media Studies stems from the fact that people live in a mediated environment and of what they experience is affected by the mass media as clearly stated in </a:t>
            </a:r>
            <a:r>
              <a:rPr lang="en-GB" sz="2800" dirty="0" err="1" smtClean="0">
                <a:solidFill>
                  <a:schemeClr val="tx1"/>
                </a:solidFill>
                <a:latin typeface="Arial" pitchFamily="34" charset="0"/>
                <a:cs typeface="Arial" pitchFamily="34" charset="0"/>
              </a:rPr>
              <a:t>Rayner</a:t>
            </a:r>
            <a:r>
              <a:rPr lang="en-GB" sz="2800" dirty="0" smtClean="0">
                <a:solidFill>
                  <a:schemeClr val="tx1"/>
                </a:solidFill>
                <a:latin typeface="Arial" pitchFamily="34" charset="0"/>
                <a:cs typeface="Arial" pitchFamily="34" charset="0"/>
              </a:rPr>
              <a:t> et al. (1998)</a:t>
            </a:r>
          </a:p>
          <a:p>
            <a:r>
              <a:rPr lang="en-GB" sz="2800" dirty="0" smtClean="0">
                <a:solidFill>
                  <a:schemeClr val="tx1"/>
                </a:solidFill>
                <a:latin typeface="Arial" pitchFamily="34" charset="0"/>
                <a:cs typeface="Arial" pitchFamily="34" charset="0"/>
              </a:rPr>
              <a:t>Interest in media also extends to their role in representing social and cultural practices that reflect producers’ ideological orientations. Thus, the roles of media in reproducing racism and xenophobia, in presenting the ‘Other’, and presenting cultural diversity have been key research topics in the past few decades (</a:t>
            </a:r>
            <a:r>
              <a:rPr lang="en-GB" sz="2800" dirty="0" err="1" smtClean="0">
                <a:solidFill>
                  <a:schemeClr val="tx1"/>
                </a:solidFill>
                <a:latin typeface="Arial" pitchFamily="34" charset="0"/>
                <a:cs typeface="Arial" pitchFamily="34" charset="0"/>
              </a:rPr>
              <a:t>Wodak</a:t>
            </a:r>
            <a:r>
              <a:rPr lang="en-GB" sz="2800" dirty="0" smtClean="0">
                <a:solidFill>
                  <a:schemeClr val="tx1"/>
                </a:solidFill>
                <a:latin typeface="Arial" pitchFamily="34" charset="0"/>
                <a:cs typeface="Arial" pitchFamily="34" charset="0"/>
              </a:rPr>
              <a:t> &amp; Busch, 2004, p. 112).</a:t>
            </a:r>
            <a:endParaRPr lang="fr-FR" sz="2800" dirty="0" smtClean="0">
              <a:solidFill>
                <a:schemeClr val="tx1"/>
              </a:solidFill>
              <a:latin typeface="Arial" pitchFamily="34" charset="0"/>
              <a:cs typeface="Arial" pitchFamily="34" charset="0"/>
            </a:endParaRPr>
          </a:p>
          <a:p>
            <a:r>
              <a:rPr lang="en-GB" sz="1600" dirty="0" smtClean="0">
                <a:solidFill>
                  <a:schemeClr val="tx1"/>
                </a:solidFill>
                <a:latin typeface="Arial" pitchFamily="34" charset="0"/>
                <a:cs typeface="Arial" pitchFamily="34" charset="0"/>
              </a:rPr>
              <a:t>.</a:t>
            </a:r>
            <a:endParaRPr lang="fr-FR" sz="16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5805" y="436728"/>
            <a:ext cx="7660840" cy="945455"/>
          </a:xfrm>
        </p:spPr>
        <p:txBody>
          <a:bodyPr>
            <a:normAutofit fontScale="90000"/>
          </a:bodyPr>
          <a:lstStyle/>
          <a:p>
            <a:pPr algn="ctr"/>
            <a:r>
              <a:rPr lang="fr-FR" dirty="0" err="1" smtClean="0">
                <a:latin typeface="Arial" pitchFamily="34" charset="0"/>
                <a:cs typeface="Arial" pitchFamily="34" charset="0"/>
              </a:rPr>
              <a:t>Representation</a:t>
            </a:r>
            <a:r>
              <a:rPr lang="fr-FR" dirty="0" smtClean="0"/>
              <a:t/>
            </a:r>
            <a:br>
              <a:rPr lang="fr-FR" dirty="0" smtClean="0"/>
            </a:br>
            <a:endParaRPr lang="fr-FR" dirty="0"/>
          </a:p>
        </p:txBody>
      </p:sp>
      <p:sp>
        <p:nvSpPr>
          <p:cNvPr id="3" name="Espace réservé du texte 2"/>
          <p:cNvSpPr>
            <a:spLocks noGrp="1"/>
          </p:cNvSpPr>
          <p:nvPr>
            <p:ph type="body" sz="quarter" idx="25"/>
          </p:nvPr>
        </p:nvSpPr>
        <p:spPr>
          <a:xfrm>
            <a:off x="295805" y="1501255"/>
            <a:ext cx="8547944" cy="5158852"/>
          </a:xfrm>
        </p:spPr>
        <p:txBody>
          <a:bodyPr>
            <a:normAutofit fontScale="92500" lnSpcReduction="20000"/>
          </a:bodyPr>
          <a:lstStyle/>
          <a:p>
            <a:r>
              <a:rPr lang="en-GB" sz="2800" dirty="0" smtClean="0">
                <a:solidFill>
                  <a:schemeClr val="tx1"/>
                </a:solidFill>
                <a:latin typeface="Arial" pitchFamily="34" charset="0"/>
                <a:cs typeface="Arial" pitchFamily="34" charset="0"/>
              </a:rPr>
              <a:t>Representation is a key concept in media studies with several meanings. It covers the processes related to the construction of aspects of reality as well as its products.</a:t>
            </a:r>
          </a:p>
          <a:p>
            <a:r>
              <a:rPr lang="en-GB" sz="2800" dirty="0" smtClean="0">
                <a:solidFill>
                  <a:schemeClr val="tx1"/>
                </a:solidFill>
                <a:latin typeface="Arial" pitchFamily="34" charset="0"/>
                <a:cs typeface="Arial" pitchFamily="34" charset="0"/>
              </a:rPr>
              <a:t>Feminists have a special stance when it comes to the media representation of gender. They argue that “the media reinforces the status quo by representing a narrow range of images of women” (</a:t>
            </a:r>
            <a:r>
              <a:rPr lang="en-GB" sz="2800" dirty="0" err="1" smtClean="0">
                <a:solidFill>
                  <a:schemeClr val="tx1"/>
                </a:solidFill>
                <a:latin typeface="Arial" pitchFamily="34" charset="0"/>
                <a:cs typeface="Arial" pitchFamily="34" charset="0"/>
              </a:rPr>
              <a:t>Nelmes</a:t>
            </a:r>
            <a:r>
              <a:rPr lang="en-GB" sz="2800" dirty="0" smtClean="0">
                <a:solidFill>
                  <a:schemeClr val="tx1"/>
                </a:solidFill>
                <a:latin typeface="Arial" pitchFamily="34" charset="0"/>
                <a:cs typeface="Arial" pitchFamily="34" charset="0"/>
              </a:rPr>
              <a:t>, 1996, p. 222).The images of women perpetuated by the media are generally stereotyped and may well encourage the limited expectations of women towards their role in society.</a:t>
            </a:r>
          </a:p>
          <a:p>
            <a:r>
              <a:rPr lang="en-GB" sz="2600" dirty="0" smtClean="0">
                <a:solidFill>
                  <a:schemeClr val="tx1"/>
                </a:solidFill>
                <a:latin typeface="Arial" pitchFamily="34" charset="0"/>
                <a:cs typeface="Arial" pitchFamily="34" charset="0"/>
              </a:rPr>
              <a:t>When it comes to women, it is often claimed that they are typically portrayed as passive, decorative objects, objectified for the male gaze, to be looked-at-</a:t>
            </a:r>
            <a:r>
              <a:rPr lang="en-GB" sz="2600" dirty="0" err="1" smtClean="0">
                <a:solidFill>
                  <a:schemeClr val="tx1"/>
                </a:solidFill>
                <a:latin typeface="Arial" pitchFamily="34" charset="0"/>
                <a:cs typeface="Arial" pitchFamily="34" charset="0"/>
              </a:rPr>
              <a:t>ness</a:t>
            </a:r>
            <a:r>
              <a:rPr lang="en-GB" sz="2600" dirty="0" smtClean="0">
                <a:solidFill>
                  <a:schemeClr val="tx1"/>
                </a:solidFill>
                <a:latin typeface="Arial" pitchFamily="34" charset="0"/>
                <a:cs typeface="Arial" pitchFamily="34" charset="0"/>
              </a:rPr>
              <a:t> (</a:t>
            </a:r>
            <a:r>
              <a:rPr lang="en-GB" sz="2600" dirty="0" err="1" smtClean="0">
                <a:solidFill>
                  <a:schemeClr val="tx1"/>
                </a:solidFill>
                <a:latin typeface="Arial" pitchFamily="34" charset="0"/>
                <a:cs typeface="Arial" pitchFamily="34" charset="0"/>
              </a:rPr>
              <a:t>Mulvey</a:t>
            </a:r>
            <a:r>
              <a:rPr lang="en-GB" sz="2600" dirty="0" smtClean="0">
                <a:solidFill>
                  <a:schemeClr val="tx1"/>
                </a:solidFill>
                <a:latin typeface="Arial" pitchFamily="34" charset="0"/>
                <a:cs typeface="Arial" pitchFamily="34" charset="0"/>
              </a:rPr>
              <a:t>, 1975</a:t>
            </a:r>
            <a:r>
              <a:rPr lang="en-GB" sz="3000" dirty="0" smtClean="0">
                <a:solidFill>
                  <a:schemeClr val="tx1"/>
                </a:solidFill>
                <a:latin typeface="Arial" pitchFamily="34" charset="0"/>
                <a:cs typeface="Arial" pitchFamily="34" charset="0"/>
              </a:rPr>
              <a:t>)</a:t>
            </a:r>
            <a:r>
              <a:rPr lang="en-GB" sz="2800" dirty="0" smtClean="0"/>
              <a:t>.</a:t>
            </a:r>
            <a:endParaRPr lang="fr-FR" sz="2800" dirty="0" smtClean="0"/>
          </a:p>
          <a:p>
            <a:endParaRPr lang="fr-FR" sz="2800" dirty="0" smtClean="0">
              <a:solidFill>
                <a:schemeClr val="tx1"/>
              </a:solidFill>
              <a:latin typeface="Arial" pitchFamily="34" charset="0"/>
              <a:cs typeface="Arial" pitchFamily="34" charset="0"/>
            </a:endParaRPr>
          </a:p>
          <a:p>
            <a:endParaRPr lang="fr-FR" sz="16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5805" y="436728"/>
            <a:ext cx="7660840" cy="945455"/>
          </a:xfrm>
        </p:spPr>
        <p:txBody>
          <a:bodyPr>
            <a:normAutofit fontScale="90000"/>
          </a:bodyPr>
          <a:lstStyle/>
          <a:p>
            <a:pPr algn="ctr"/>
            <a:r>
              <a:rPr lang="en-GB" dirty="0" smtClean="0"/>
              <a:t>Stereotyping </a:t>
            </a:r>
            <a:r>
              <a:rPr lang="fr-FR" dirty="0" smtClean="0"/>
              <a:t/>
            </a:r>
            <a:br>
              <a:rPr lang="fr-FR" dirty="0" smtClean="0"/>
            </a:br>
            <a:endParaRPr lang="fr-FR" dirty="0"/>
          </a:p>
        </p:txBody>
      </p:sp>
      <p:sp>
        <p:nvSpPr>
          <p:cNvPr id="3" name="Espace réservé du texte 2"/>
          <p:cNvSpPr>
            <a:spLocks noGrp="1"/>
          </p:cNvSpPr>
          <p:nvPr>
            <p:ph type="body" sz="quarter" idx="25"/>
          </p:nvPr>
        </p:nvSpPr>
        <p:spPr>
          <a:xfrm>
            <a:off x="295805" y="1501255"/>
            <a:ext cx="8547944" cy="5158852"/>
          </a:xfrm>
        </p:spPr>
        <p:txBody>
          <a:bodyPr>
            <a:normAutofit fontScale="92500" lnSpcReduction="20000"/>
          </a:bodyPr>
          <a:lstStyle/>
          <a:p>
            <a:pPr algn="just"/>
            <a:r>
              <a:rPr lang="en-GB" sz="2800" dirty="0" smtClean="0">
                <a:solidFill>
                  <a:schemeClr val="tx1"/>
                </a:solidFill>
                <a:latin typeface="Arial" pitchFamily="34" charset="0"/>
                <a:cs typeface="Arial" pitchFamily="34" charset="0"/>
              </a:rPr>
              <a:t>From the social cognition perspective, stereotypes can be conceived as belief systems characterizing various social groups (e.g., Hamilton et al., 1994) and are similar to other social schemata (Hamilton &amp; </a:t>
            </a:r>
            <a:r>
              <a:rPr lang="en-GB" sz="2800" dirty="0" err="1" smtClean="0">
                <a:solidFill>
                  <a:schemeClr val="tx1"/>
                </a:solidFill>
                <a:latin typeface="Arial" pitchFamily="34" charset="0"/>
                <a:cs typeface="Arial" pitchFamily="34" charset="0"/>
              </a:rPr>
              <a:t>Trolier</a:t>
            </a:r>
            <a:r>
              <a:rPr lang="en-GB" sz="2800" dirty="0" smtClean="0">
                <a:solidFill>
                  <a:schemeClr val="tx1"/>
                </a:solidFill>
                <a:latin typeface="Arial" pitchFamily="34" charset="0"/>
                <a:cs typeface="Arial" pitchFamily="34" charset="0"/>
              </a:rPr>
              <a:t>, 1986). These cognitive structures affect the encoding and processing of information, particularly information pertaining to out-group members (</a:t>
            </a:r>
            <a:r>
              <a:rPr lang="en-GB" sz="2800" dirty="0" err="1" smtClean="0">
                <a:solidFill>
                  <a:schemeClr val="tx1"/>
                </a:solidFill>
                <a:latin typeface="Arial" pitchFamily="34" charset="0"/>
                <a:cs typeface="Arial" pitchFamily="34" charset="0"/>
              </a:rPr>
              <a:t>Stibbe</a:t>
            </a:r>
            <a:r>
              <a:rPr lang="en-GB" sz="2800" dirty="0" smtClean="0">
                <a:solidFill>
                  <a:schemeClr val="tx1"/>
                </a:solidFill>
                <a:latin typeface="Arial" pitchFamily="34" charset="0"/>
                <a:cs typeface="Arial" pitchFamily="34" charset="0"/>
              </a:rPr>
              <a:t>, 2001). In addition media may be considered as the major supplier of stereotypical information about gender, class and ethnic groups; therefore, if viewers consistently see women in stereotypical roles on screen over a long period of time then the social cognition approach would suggest that the way people retrieve and encode information about this group would certainly be affected by these social cognitive structures.</a:t>
            </a:r>
            <a:endParaRPr lang="fr-FR" sz="2800" dirty="0" smtClean="0">
              <a:solidFill>
                <a:schemeClr val="tx1"/>
              </a:solidFill>
              <a:latin typeface="Arial" pitchFamily="34" charset="0"/>
              <a:cs typeface="Arial" pitchFamily="34" charset="0"/>
            </a:endParaRPr>
          </a:p>
          <a:p>
            <a:endParaRPr lang="fr-FR" sz="2800" dirty="0" smtClean="0">
              <a:solidFill>
                <a:schemeClr val="tx1"/>
              </a:solidFill>
              <a:latin typeface="Arial" pitchFamily="34" charset="0"/>
              <a:cs typeface="Arial" pitchFamily="34" charset="0"/>
            </a:endParaRPr>
          </a:p>
          <a:p>
            <a:endParaRPr lang="fr-FR" sz="16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5805" y="436728"/>
            <a:ext cx="7660840" cy="945455"/>
          </a:xfrm>
        </p:spPr>
        <p:txBody>
          <a:bodyPr>
            <a:normAutofit fontScale="90000"/>
          </a:bodyPr>
          <a:lstStyle/>
          <a:p>
            <a:pPr algn="ctr"/>
            <a:r>
              <a:rPr lang="en-GB" dirty="0" smtClean="0"/>
              <a:t>Framing </a:t>
            </a:r>
            <a:r>
              <a:rPr lang="fr-FR" dirty="0" smtClean="0"/>
              <a:t/>
            </a:r>
            <a:br>
              <a:rPr lang="fr-FR" dirty="0" smtClean="0"/>
            </a:br>
            <a:endParaRPr lang="fr-FR" dirty="0"/>
          </a:p>
        </p:txBody>
      </p:sp>
      <p:sp>
        <p:nvSpPr>
          <p:cNvPr id="3" name="Espace réservé du texte 2"/>
          <p:cNvSpPr>
            <a:spLocks noGrp="1"/>
          </p:cNvSpPr>
          <p:nvPr>
            <p:ph type="body" sz="quarter" idx="25"/>
          </p:nvPr>
        </p:nvSpPr>
        <p:spPr>
          <a:xfrm>
            <a:off x="300251" y="1241946"/>
            <a:ext cx="9335068" cy="5418161"/>
          </a:xfrm>
        </p:spPr>
        <p:txBody>
          <a:bodyPr>
            <a:normAutofit fontScale="92500" lnSpcReduction="20000"/>
          </a:bodyPr>
          <a:lstStyle/>
          <a:p>
            <a:pPr algn="just"/>
            <a:r>
              <a:rPr lang="en-GB" sz="2800" dirty="0" smtClean="0">
                <a:solidFill>
                  <a:schemeClr val="tx1"/>
                </a:solidFill>
                <a:latin typeface="Arial" pitchFamily="34" charset="0"/>
                <a:cs typeface="Arial" pitchFamily="34" charset="0"/>
              </a:rPr>
              <a:t>Framing is a concept explains the process of shaping media production and consumption..</a:t>
            </a:r>
          </a:p>
          <a:p>
            <a:pPr algn="just"/>
            <a:r>
              <a:rPr lang="fr-FR" sz="2800" dirty="0" smtClean="0">
                <a:solidFill>
                  <a:schemeClr val="tx1"/>
                </a:solidFill>
                <a:latin typeface="Arial" pitchFamily="34" charset="0"/>
                <a:cs typeface="Arial" pitchFamily="34" charset="0"/>
              </a:rPr>
              <a:t>In </a:t>
            </a:r>
            <a:r>
              <a:rPr lang="fr-FR" sz="2800" dirty="0" err="1" smtClean="0">
                <a:solidFill>
                  <a:schemeClr val="tx1"/>
                </a:solidFill>
                <a:latin typeface="Arial" pitchFamily="34" charset="0"/>
                <a:cs typeface="Arial" pitchFamily="34" charset="0"/>
              </a:rPr>
              <a:t>psychology</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Kahneman</a:t>
            </a:r>
            <a:r>
              <a:rPr lang="fr-FR" sz="2800" dirty="0" smtClean="0">
                <a:solidFill>
                  <a:schemeClr val="tx1"/>
                </a:solidFill>
                <a:latin typeface="Arial" pitchFamily="34" charset="0"/>
                <a:cs typeface="Arial" pitchFamily="34" charset="0"/>
              </a:rPr>
              <a:t> and </a:t>
            </a:r>
            <a:r>
              <a:rPr lang="fr-FR" sz="2800" dirty="0" err="1" smtClean="0">
                <a:solidFill>
                  <a:schemeClr val="tx1"/>
                </a:solidFill>
                <a:latin typeface="Arial" pitchFamily="34" charset="0"/>
                <a:cs typeface="Arial" pitchFamily="34" charset="0"/>
              </a:rPr>
              <a:t>Tversky</a:t>
            </a:r>
            <a:r>
              <a:rPr lang="fr-FR" sz="2800" dirty="0" smtClean="0">
                <a:solidFill>
                  <a:schemeClr val="tx1"/>
                </a:solidFill>
                <a:latin typeface="Arial" pitchFamily="34" charset="0"/>
                <a:cs typeface="Arial" pitchFamily="34" charset="0"/>
              </a:rPr>
              <a:t> (1979, 1984)</a:t>
            </a:r>
            <a:r>
              <a:rPr lang="en-GB" sz="2800" dirty="0" smtClean="0">
                <a:solidFill>
                  <a:schemeClr val="tx1"/>
                </a:solidFill>
                <a:latin typeface="Arial" pitchFamily="34" charset="0"/>
                <a:cs typeface="Arial" pitchFamily="34" charset="0"/>
              </a:rPr>
              <a:t> have</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examined</a:t>
            </a:r>
            <a:r>
              <a:rPr lang="fr-FR" sz="2800" dirty="0" smtClean="0">
                <a:solidFill>
                  <a:schemeClr val="tx1"/>
                </a:solidFill>
                <a:latin typeface="Arial" pitchFamily="34" charset="0"/>
                <a:cs typeface="Arial" pitchFamily="34" charset="0"/>
              </a:rPr>
              <a:t> how the </a:t>
            </a:r>
            <a:r>
              <a:rPr lang="fr-FR" sz="2800" dirty="0" err="1" smtClean="0">
                <a:solidFill>
                  <a:schemeClr val="tx1"/>
                </a:solidFill>
                <a:latin typeface="Arial" pitchFamily="34" charset="0"/>
                <a:cs typeface="Arial" pitchFamily="34" charset="0"/>
              </a:rPr>
              <a:t>different</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presentations</a:t>
            </a:r>
            <a:r>
              <a:rPr lang="fr-FR" sz="2800" dirty="0" smtClean="0">
                <a:solidFill>
                  <a:schemeClr val="tx1"/>
                </a:solidFill>
                <a:latin typeface="Arial" pitchFamily="34" charset="0"/>
                <a:cs typeface="Arial" pitchFamily="34" charset="0"/>
              </a:rPr>
              <a:t> of </a:t>
            </a:r>
            <a:r>
              <a:rPr lang="fr-FR" sz="2800" dirty="0" err="1" smtClean="0">
                <a:solidFill>
                  <a:schemeClr val="tx1"/>
                </a:solidFill>
                <a:latin typeface="Arial" pitchFamily="34" charset="0"/>
                <a:cs typeface="Arial" pitchFamily="34" charset="0"/>
              </a:rPr>
              <a:t>nearly</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identical</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decision</a:t>
            </a:r>
            <a:r>
              <a:rPr lang="fr-FR" sz="2800" dirty="0" smtClean="0">
                <a:solidFill>
                  <a:schemeClr val="tx1"/>
                </a:solidFill>
                <a:latin typeface="Arial" pitchFamily="34" charset="0"/>
                <a:cs typeface="Arial" pitchFamily="34" charset="0"/>
              </a:rPr>
              <a:t>-</a:t>
            </a:r>
            <a:r>
              <a:rPr lang="fr-FR" sz="2800" dirty="0" err="1" smtClean="0">
                <a:solidFill>
                  <a:schemeClr val="tx1"/>
                </a:solidFill>
                <a:latin typeface="Arial" pitchFamily="34" charset="0"/>
                <a:cs typeface="Arial" pitchFamily="34" charset="0"/>
              </a:rPr>
              <a:t>making</a:t>
            </a:r>
            <a:r>
              <a:rPr lang="fr-FR" sz="2800" dirty="0" smtClean="0">
                <a:solidFill>
                  <a:schemeClr val="tx1"/>
                </a:solidFill>
                <a:latin typeface="Arial" pitchFamily="34" charset="0"/>
                <a:cs typeface="Arial" pitchFamily="34" charset="0"/>
              </a:rPr>
              <a:t> scenarios </a:t>
            </a:r>
            <a:r>
              <a:rPr lang="fr-FR" sz="2800" dirty="0" err="1" smtClean="0">
                <a:solidFill>
                  <a:schemeClr val="tx1"/>
                </a:solidFill>
                <a:latin typeface="Arial" pitchFamily="34" charset="0"/>
                <a:cs typeface="Arial" pitchFamily="34" charset="0"/>
              </a:rPr>
              <a:t>can</a:t>
            </a:r>
            <a:r>
              <a:rPr lang="fr-FR" sz="2800" dirty="0" smtClean="0">
                <a:solidFill>
                  <a:schemeClr val="tx1"/>
                </a:solidFill>
                <a:latin typeface="Arial" pitchFamily="34" charset="0"/>
                <a:cs typeface="Arial" pitchFamily="34" charset="0"/>
              </a:rPr>
              <a:t> influence the </a:t>
            </a:r>
            <a:r>
              <a:rPr lang="fr-FR" sz="2800" dirty="0" err="1" smtClean="0">
                <a:solidFill>
                  <a:schemeClr val="tx1"/>
                </a:solidFill>
                <a:latin typeface="Arial" pitchFamily="34" charset="0"/>
                <a:cs typeface="Arial" pitchFamily="34" charset="0"/>
              </a:rPr>
              <a:t>choices</a:t>
            </a:r>
            <a:r>
              <a:rPr lang="fr-FR" sz="2800" dirty="0" smtClean="0">
                <a:solidFill>
                  <a:schemeClr val="tx1"/>
                </a:solidFill>
                <a:latin typeface="Arial" pitchFamily="34" charset="0"/>
                <a:cs typeface="Arial" pitchFamily="34" charset="0"/>
              </a:rPr>
              <a:t> made by people and </a:t>
            </a:r>
            <a:r>
              <a:rPr lang="fr-FR" sz="2800" dirty="0" err="1" smtClean="0">
                <a:solidFill>
                  <a:schemeClr val="tx1"/>
                </a:solidFill>
                <a:latin typeface="Arial" pitchFamily="34" charset="0"/>
                <a:cs typeface="Arial" pitchFamily="34" charset="0"/>
              </a:rPr>
              <a:t>their</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assessment</a:t>
            </a:r>
            <a:r>
              <a:rPr lang="fr-FR" sz="2800" dirty="0" smtClean="0">
                <a:solidFill>
                  <a:schemeClr val="tx1"/>
                </a:solidFill>
                <a:latin typeface="Arial" pitchFamily="34" charset="0"/>
                <a:cs typeface="Arial" pitchFamily="34" charset="0"/>
              </a:rPr>
              <a:t> of the options </a:t>
            </a:r>
            <a:r>
              <a:rPr lang="fr-FR" sz="2800" dirty="0" err="1" smtClean="0">
                <a:solidFill>
                  <a:schemeClr val="tx1"/>
                </a:solidFill>
                <a:latin typeface="Arial" pitchFamily="34" charset="0"/>
                <a:cs typeface="Arial" pitchFamily="34" charset="0"/>
              </a:rPr>
              <a:t>presented</a:t>
            </a:r>
            <a:r>
              <a:rPr lang="fr-FR" sz="2800" dirty="0" smtClean="0">
                <a:solidFill>
                  <a:schemeClr val="tx1"/>
                </a:solidFill>
                <a:latin typeface="Arial" pitchFamily="34" charset="0"/>
                <a:cs typeface="Arial" pitchFamily="34" charset="0"/>
              </a:rPr>
              <a:t> to </a:t>
            </a:r>
            <a:r>
              <a:rPr lang="fr-FR" sz="2800" dirty="0" err="1" smtClean="0">
                <a:solidFill>
                  <a:schemeClr val="tx1"/>
                </a:solidFill>
                <a:latin typeface="Arial" pitchFamily="34" charset="0"/>
                <a:cs typeface="Arial" pitchFamily="34" charset="0"/>
              </a:rPr>
              <a:t>them</a:t>
            </a:r>
            <a:endParaRPr lang="fr-FR" sz="2800" dirty="0" smtClean="0">
              <a:solidFill>
                <a:schemeClr val="tx1"/>
              </a:solidFill>
              <a:latin typeface="Arial" pitchFamily="34" charset="0"/>
              <a:cs typeface="Arial" pitchFamily="34" charset="0"/>
            </a:endParaRPr>
          </a:p>
          <a:p>
            <a:pPr algn="just"/>
            <a:r>
              <a:rPr lang="fr-FR" sz="2800" dirty="0" smtClean="0">
                <a:solidFill>
                  <a:schemeClr val="tx1"/>
                </a:solidFill>
                <a:latin typeface="Arial" pitchFamily="34" charset="0"/>
                <a:cs typeface="Arial" pitchFamily="34" charset="0"/>
              </a:rPr>
              <a:t>In </a:t>
            </a:r>
            <a:r>
              <a:rPr lang="fr-FR" sz="2800" dirty="0" err="1" smtClean="0">
                <a:solidFill>
                  <a:schemeClr val="tx1"/>
                </a:solidFill>
                <a:latin typeface="Arial" pitchFamily="34" charset="0"/>
                <a:cs typeface="Arial" pitchFamily="34" charset="0"/>
              </a:rPr>
              <a:t>sociology</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framing</a:t>
            </a:r>
            <a:r>
              <a:rPr lang="fr-FR" sz="2800" dirty="0" smtClean="0">
                <a:solidFill>
                  <a:schemeClr val="tx1"/>
                </a:solidFill>
                <a:latin typeface="Arial" pitchFamily="34" charset="0"/>
                <a:cs typeface="Arial" pitchFamily="34" charset="0"/>
              </a:rPr>
              <a:t> (Goffman, 1974 and </a:t>
            </a:r>
            <a:r>
              <a:rPr lang="fr-FR" sz="2800" dirty="0" err="1" smtClean="0">
                <a:solidFill>
                  <a:schemeClr val="tx1"/>
                </a:solidFill>
                <a:latin typeface="Arial" pitchFamily="34" charset="0"/>
                <a:cs typeface="Arial" pitchFamily="34" charset="0"/>
              </a:rPr>
              <a:t>others</a:t>
            </a:r>
            <a:r>
              <a:rPr lang="fr-FR" sz="2800" dirty="0" smtClean="0">
                <a:solidFill>
                  <a:schemeClr val="tx1"/>
                </a:solidFill>
                <a:latin typeface="Arial" pitchFamily="34" charset="0"/>
                <a:cs typeface="Arial" pitchFamily="34" charset="0"/>
              </a:rPr>
              <a:t>) assume </a:t>
            </a:r>
            <a:r>
              <a:rPr lang="fr-FR" sz="2800" dirty="0" err="1" smtClean="0">
                <a:solidFill>
                  <a:schemeClr val="tx1"/>
                </a:solidFill>
                <a:latin typeface="Arial" pitchFamily="34" charset="0"/>
                <a:cs typeface="Arial" pitchFamily="34" charset="0"/>
              </a:rPr>
              <a:t>that</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individuals</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constantly</a:t>
            </a:r>
            <a:r>
              <a:rPr lang="fr-FR" sz="2800" dirty="0" smtClean="0">
                <a:solidFill>
                  <a:schemeClr val="tx1"/>
                </a:solidFill>
                <a:latin typeface="Arial" pitchFamily="34" charset="0"/>
                <a:cs typeface="Arial" pitchFamily="34" charset="0"/>
              </a:rPr>
              <a:t> struggle to </a:t>
            </a:r>
            <a:r>
              <a:rPr lang="fr-FR" sz="2800" dirty="0" err="1" smtClean="0">
                <a:solidFill>
                  <a:schemeClr val="tx1"/>
                </a:solidFill>
                <a:latin typeface="Arial" pitchFamily="34" charset="0"/>
                <a:cs typeface="Arial" pitchFamily="34" charset="0"/>
              </a:rPr>
              <a:t>make</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sense</a:t>
            </a:r>
            <a:r>
              <a:rPr lang="fr-FR" sz="2800" dirty="0" smtClean="0">
                <a:solidFill>
                  <a:schemeClr val="tx1"/>
                </a:solidFill>
                <a:latin typeface="Arial" pitchFamily="34" charset="0"/>
                <a:cs typeface="Arial" pitchFamily="34" charset="0"/>
              </a:rPr>
              <a:t> of the world </a:t>
            </a:r>
            <a:r>
              <a:rPr lang="fr-FR" sz="2800" dirty="0" err="1" smtClean="0">
                <a:solidFill>
                  <a:schemeClr val="tx1"/>
                </a:solidFill>
                <a:latin typeface="Arial" pitchFamily="34" charset="0"/>
                <a:cs typeface="Arial" pitchFamily="34" charset="0"/>
              </a:rPr>
              <a:t>around</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them</a:t>
            </a:r>
            <a:r>
              <a:rPr lang="fr-FR" sz="2800" dirty="0" smtClean="0">
                <a:solidFill>
                  <a:schemeClr val="tx1"/>
                </a:solidFill>
                <a:latin typeface="Arial" pitchFamily="34" charset="0"/>
                <a:cs typeface="Arial" pitchFamily="34" charset="0"/>
              </a:rPr>
              <a:t> and </a:t>
            </a:r>
            <a:r>
              <a:rPr lang="fr-FR" sz="2800" dirty="0" err="1" smtClean="0">
                <a:solidFill>
                  <a:schemeClr val="tx1"/>
                </a:solidFill>
                <a:latin typeface="Arial" pitchFamily="34" charset="0"/>
                <a:cs typeface="Arial" pitchFamily="34" charset="0"/>
              </a:rPr>
              <a:t>so</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they</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apply</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interpretive</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schemas</a:t>
            </a:r>
            <a:r>
              <a:rPr lang="fr-FR" sz="2800" dirty="0" smtClean="0">
                <a:solidFill>
                  <a:schemeClr val="tx1"/>
                </a:solidFill>
                <a:latin typeface="Arial" pitchFamily="34" charset="0"/>
                <a:cs typeface="Arial" pitchFamily="34" charset="0"/>
              </a:rPr>
              <a:t> or “</a:t>
            </a:r>
            <a:r>
              <a:rPr lang="fr-FR" sz="2800" dirty="0" err="1" smtClean="0">
                <a:solidFill>
                  <a:schemeClr val="tx1"/>
                </a:solidFill>
                <a:latin typeface="Arial" pitchFamily="34" charset="0"/>
                <a:cs typeface="Arial" pitchFamily="34" charset="0"/>
              </a:rPr>
              <a:t>primary</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frameworks</a:t>
            </a:r>
            <a:r>
              <a:rPr lang="fr-FR" sz="2800" dirty="0" smtClean="0">
                <a:solidFill>
                  <a:schemeClr val="tx1"/>
                </a:solidFill>
                <a:latin typeface="Arial" pitchFamily="34" charset="0"/>
                <a:cs typeface="Arial" pitchFamily="34" charset="0"/>
              </a:rPr>
              <a:t>” in </a:t>
            </a:r>
            <a:r>
              <a:rPr lang="fr-FR" sz="2800" dirty="0" err="1" smtClean="0">
                <a:solidFill>
                  <a:schemeClr val="tx1"/>
                </a:solidFill>
                <a:latin typeface="Arial" pitchFamily="34" charset="0"/>
                <a:cs typeface="Arial" pitchFamily="34" charset="0"/>
              </a:rPr>
              <a:t>order</a:t>
            </a:r>
            <a:r>
              <a:rPr lang="fr-FR" sz="2800" dirty="0" smtClean="0">
                <a:solidFill>
                  <a:schemeClr val="tx1"/>
                </a:solidFill>
                <a:latin typeface="Arial" pitchFamily="34" charset="0"/>
                <a:cs typeface="Arial" pitchFamily="34" charset="0"/>
              </a:rPr>
              <a:t> to </a:t>
            </a:r>
            <a:r>
              <a:rPr lang="fr-FR" sz="2800" dirty="0" err="1" smtClean="0">
                <a:solidFill>
                  <a:schemeClr val="tx1"/>
                </a:solidFill>
                <a:latin typeface="Arial" pitchFamily="34" charset="0"/>
                <a:cs typeface="Arial" pitchFamily="34" charset="0"/>
              </a:rPr>
              <a:t>classify</a:t>
            </a:r>
            <a:r>
              <a:rPr lang="fr-FR" sz="2800" dirty="0" smtClean="0">
                <a:solidFill>
                  <a:schemeClr val="tx1"/>
                </a:solidFill>
                <a:latin typeface="Arial" pitchFamily="34" charset="0"/>
                <a:cs typeface="Arial" pitchFamily="34" charset="0"/>
              </a:rPr>
              <a:t> and </a:t>
            </a:r>
            <a:r>
              <a:rPr lang="fr-FR" sz="2800" dirty="0" err="1" smtClean="0">
                <a:solidFill>
                  <a:schemeClr val="tx1"/>
                </a:solidFill>
                <a:latin typeface="Arial" pitchFamily="34" charset="0"/>
                <a:cs typeface="Arial" pitchFamily="34" charset="0"/>
              </a:rPr>
              <a:t>process</a:t>
            </a:r>
            <a:r>
              <a:rPr lang="fr-FR" sz="2800" dirty="0" smtClean="0">
                <a:solidFill>
                  <a:schemeClr val="tx1"/>
                </a:solidFill>
                <a:latin typeface="Arial" pitchFamily="34" charset="0"/>
                <a:cs typeface="Arial" pitchFamily="34" charset="0"/>
              </a:rPr>
              <a:t> new information </a:t>
            </a:r>
            <a:r>
              <a:rPr lang="fr-FR" sz="2800" dirty="0" err="1" smtClean="0">
                <a:solidFill>
                  <a:schemeClr val="tx1"/>
                </a:solidFill>
                <a:latin typeface="Arial" pitchFamily="34" charset="0"/>
                <a:cs typeface="Arial" pitchFamily="34" charset="0"/>
              </a:rPr>
              <a:t>efficiently</a:t>
            </a:r>
            <a:r>
              <a:rPr lang="fr-FR" sz="2800" dirty="0" smtClean="0">
                <a:solidFill>
                  <a:schemeClr val="tx1"/>
                </a:solidFill>
                <a:latin typeface="Arial" pitchFamily="34" charset="0"/>
                <a:cs typeface="Arial" pitchFamily="34" charset="0"/>
              </a:rPr>
              <a:t>.</a:t>
            </a:r>
          </a:p>
          <a:p>
            <a:pPr algn="just"/>
            <a:r>
              <a:rPr lang="fr-FR" sz="2800" dirty="0" err="1" smtClean="0">
                <a:solidFill>
                  <a:schemeClr val="tx1"/>
                </a:solidFill>
                <a:latin typeface="Arial" pitchFamily="34" charset="0"/>
                <a:cs typeface="Arial" pitchFamily="34" charset="0"/>
              </a:rPr>
              <a:t>Women</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filmmakers</a:t>
            </a:r>
            <a:r>
              <a:rPr lang="fr-FR" sz="2800" dirty="0" smtClean="0">
                <a:solidFill>
                  <a:schemeClr val="tx1"/>
                </a:solidFill>
                <a:latin typeface="Arial" pitchFamily="34" charset="0"/>
                <a:cs typeface="Arial" pitchFamily="34" charset="0"/>
              </a:rPr>
              <a:t> are </a:t>
            </a:r>
            <a:r>
              <a:rPr lang="fr-FR" sz="2800" dirty="0" err="1" smtClean="0">
                <a:solidFill>
                  <a:schemeClr val="tx1"/>
                </a:solidFill>
                <a:latin typeface="Arial" pitchFamily="34" charset="0"/>
                <a:cs typeface="Arial" pitchFamily="34" charset="0"/>
              </a:rPr>
              <a:t>thought</a:t>
            </a:r>
            <a:r>
              <a:rPr lang="fr-FR" sz="2800" dirty="0" smtClean="0">
                <a:solidFill>
                  <a:schemeClr val="tx1"/>
                </a:solidFill>
                <a:latin typeface="Arial" pitchFamily="34" charset="0"/>
                <a:cs typeface="Arial" pitchFamily="34" charset="0"/>
              </a:rPr>
              <a:t> to select </a:t>
            </a:r>
            <a:r>
              <a:rPr lang="fr-FR" sz="2800" dirty="0" err="1" smtClean="0">
                <a:solidFill>
                  <a:schemeClr val="tx1"/>
                </a:solidFill>
                <a:latin typeface="Arial" pitchFamily="34" charset="0"/>
                <a:cs typeface="Arial" pitchFamily="34" charset="0"/>
              </a:rPr>
              <a:t>themes</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actors</a:t>
            </a:r>
            <a:r>
              <a:rPr lang="fr-FR" sz="2800" dirty="0" smtClean="0">
                <a:solidFill>
                  <a:schemeClr val="tx1"/>
                </a:solidFill>
                <a:latin typeface="Arial" pitchFamily="34" charset="0"/>
                <a:cs typeface="Arial" pitchFamily="34" charset="0"/>
              </a:rPr>
              <a:t>, angles and </a:t>
            </a:r>
            <a:r>
              <a:rPr lang="fr-FR" sz="2800" dirty="0" err="1" smtClean="0">
                <a:solidFill>
                  <a:schemeClr val="tx1"/>
                </a:solidFill>
                <a:latin typeface="Arial" pitchFamily="34" charset="0"/>
                <a:cs typeface="Arial" pitchFamily="34" charset="0"/>
              </a:rPr>
              <a:t>colors</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among</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other</a:t>
            </a:r>
            <a:r>
              <a:rPr lang="fr-FR" sz="2800" dirty="0" smtClean="0">
                <a:solidFill>
                  <a:schemeClr val="tx1"/>
                </a:solidFill>
                <a:latin typeface="Arial" pitchFamily="34" charset="0"/>
                <a:cs typeface="Arial" pitchFamily="34" charset="0"/>
              </a:rPr>
              <a:t> codes, to frame a </a:t>
            </a:r>
            <a:r>
              <a:rPr lang="fr-FR" sz="2800" dirty="0" err="1" smtClean="0">
                <a:solidFill>
                  <a:schemeClr val="tx1"/>
                </a:solidFill>
                <a:latin typeface="Arial" pitchFamily="34" charset="0"/>
                <a:cs typeface="Arial" pitchFamily="34" charset="0"/>
              </a:rPr>
              <a:t>particular</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processing</a:t>
            </a:r>
            <a:r>
              <a:rPr lang="fr-FR" sz="2800" dirty="0" smtClean="0">
                <a:solidFill>
                  <a:schemeClr val="tx1"/>
                </a:solidFill>
                <a:latin typeface="Arial" pitchFamily="34" charset="0"/>
                <a:cs typeface="Arial" pitchFamily="34" charset="0"/>
              </a:rPr>
              <a:t> of films and to </a:t>
            </a:r>
            <a:r>
              <a:rPr lang="fr-FR" sz="2800" dirty="0" err="1" smtClean="0">
                <a:solidFill>
                  <a:schemeClr val="tx1"/>
                </a:solidFill>
                <a:latin typeface="Arial" pitchFamily="34" charset="0"/>
                <a:cs typeface="Arial" pitchFamily="34" charset="0"/>
              </a:rPr>
              <a:t>lead</a:t>
            </a:r>
            <a:r>
              <a:rPr lang="fr-FR" sz="2800" dirty="0" smtClean="0">
                <a:solidFill>
                  <a:schemeClr val="tx1"/>
                </a:solidFill>
                <a:latin typeface="Arial" pitchFamily="34" charset="0"/>
                <a:cs typeface="Arial" pitchFamily="34" charset="0"/>
              </a:rPr>
              <a:t> to </a:t>
            </a:r>
            <a:r>
              <a:rPr lang="fr-FR" sz="2800" dirty="0" err="1" smtClean="0">
                <a:solidFill>
                  <a:schemeClr val="tx1"/>
                </a:solidFill>
                <a:latin typeface="Arial" pitchFamily="34" charset="0"/>
                <a:cs typeface="Arial" pitchFamily="34" charset="0"/>
              </a:rPr>
              <a:t>particular</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judgments</a:t>
            </a:r>
            <a:r>
              <a:rPr lang="fr-FR" sz="2800" dirty="0" smtClean="0">
                <a:solidFill>
                  <a:schemeClr val="tx1"/>
                </a:solidFill>
                <a:latin typeface="Arial" pitchFamily="34" charset="0"/>
                <a:cs typeface="Arial" pitchFamily="34" charset="0"/>
              </a:rPr>
              <a:t> and </a:t>
            </a:r>
            <a:r>
              <a:rPr lang="fr-FR" sz="2800" dirty="0" err="1" smtClean="0">
                <a:solidFill>
                  <a:schemeClr val="tx1"/>
                </a:solidFill>
                <a:latin typeface="Arial" pitchFamily="34" charset="0"/>
                <a:cs typeface="Arial" pitchFamily="34" charset="0"/>
              </a:rPr>
              <a:t>evaluations</a:t>
            </a:r>
            <a:r>
              <a:rPr lang="fr-FR" sz="2800" dirty="0" smtClean="0">
                <a:solidFill>
                  <a:schemeClr val="tx1"/>
                </a:solidFill>
                <a:latin typeface="Arial" pitchFamily="34" charset="0"/>
                <a:cs typeface="Arial" pitchFamily="34" charset="0"/>
              </a:rPr>
              <a:t> or to </a:t>
            </a:r>
            <a:r>
              <a:rPr lang="fr-FR" sz="2800" dirty="0" err="1" smtClean="0">
                <a:solidFill>
                  <a:schemeClr val="tx1"/>
                </a:solidFill>
                <a:latin typeface="Arial" pitchFamily="34" charset="0"/>
                <a:cs typeface="Arial" pitchFamily="34" charset="0"/>
              </a:rPr>
              <a:t>what</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is</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referred</a:t>
            </a:r>
            <a:r>
              <a:rPr lang="fr-FR" sz="2800" dirty="0" smtClean="0">
                <a:solidFill>
                  <a:schemeClr val="tx1"/>
                </a:solidFill>
                <a:latin typeface="Arial" pitchFamily="34" charset="0"/>
                <a:cs typeface="Arial" pitchFamily="34" charset="0"/>
              </a:rPr>
              <a:t> to by Metz (1971) as ‘</a:t>
            </a:r>
            <a:r>
              <a:rPr lang="fr-FR" sz="2800" dirty="0" err="1" smtClean="0">
                <a:solidFill>
                  <a:schemeClr val="tx1"/>
                </a:solidFill>
                <a:latin typeface="Arial" pitchFamily="34" charset="0"/>
                <a:cs typeface="Arial" pitchFamily="34" charset="0"/>
              </a:rPr>
              <a:t>ideological</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framing</a:t>
            </a:r>
            <a:r>
              <a:rPr lang="fr-FR" sz="2800" dirty="0" smtClean="0">
                <a:solidFill>
                  <a:schemeClr val="tx1"/>
                </a:solidFill>
                <a:latin typeface="Arial" pitchFamily="34" charset="0"/>
                <a:cs typeface="Arial" pitchFamily="34" charset="0"/>
              </a:rPr>
              <a:t>.’</a:t>
            </a:r>
          </a:p>
          <a:p>
            <a:pPr algn="just"/>
            <a:endParaRPr lang="fr-FR" sz="2800" dirty="0" smtClean="0">
              <a:solidFill>
                <a:schemeClr val="tx1"/>
              </a:solidFill>
              <a:latin typeface="Arial" pitchFamily="34" charset="0"/>
              <a:cs typeface="Arial" pitchFamily="34" charset="0"/>
            </a:endParaRPr>
          </a:p>
          <a:p>
            <a:endParaRPr lang="fr-FR" sz="2800" dirty="0" smtClean="0">
              <a:solidFill>
                <a:schemeClr val="tx1"/>
              </a:solidFill>
              <a:latin typeface="Arial" pitchFamily="34" charset="0"/>
              <a:cs typeface="Arial" pitchFamily="34" charset="0"/>
            </a:endParaRPr>
          </a:p>
          <a:p>
            <a:endParaRPr lang="fr-FR" sz="16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5805" y="436728"/>
            <a:ext cx="7660840" cy="945455"/>
          </a:xfrm>
        </p:spPr>
        <p:txBody>
          <a:bodyPr>
            <a:normAutofit fontScale="90000"/>
          </a:bodyPr>
          <a:lstStyle/>
          <a:p>
            <a:pPr algn="ctr"/>
            <a:r>
              <a:rPr lang="fr-FR" dirty="0" smtClean="0">
                <a:latin typeface="Arial" pitchFamily="34" charset="0"/>
                <a:cs typeface="Arial" pitchFamily="34" charset="0"/>
              </a:rPr>
              <a:t>The input of Film </a:t>
            </a:r>
            <a:r>
              <a:rPr lang="fr-FR" dirty="0" err="1" smtClean="0">
                <a:latin typeface="Arial" pitchFamily="34" charset="0"/>
                <a:cs typeface="Arial" pitchFamily="34" charset="0"/>
              </a:rPr>
              <a:t>Studies</a:t>
            </a:r>
            <a:r>
              <a:rPr lang="fr-FR" dirty="0" smtClean="0"/>
              <a:t/>
            </a:r>
            <a:br>
              <a:rPr lang="fr-FR" dirty="0" smtClean="0"/>
            </a:br>
            <a:endParaRPr lang="fr-FR" dirty="0"/>
          </a:p>
        </p:txBody>
      </p:sp>
      <p:sp>
        <p:nvSpPr>
          <p:cNvPr id="3" name="Espace réservé du texte 2"/>
          <p:cNvSpPr>
            <a:spLocks noGrp="1"/>
          </p:cNvSpPr>
          <p:nvPr>
            <p:ph type="body" sz="quarter" idx="25"/>
          </p:nvPr>
        </p:nvSpPr>
        <p:spPr>
          <a:xfrm>
            <a:off x="295804" y="1214651"/>
            <a:ext cx="9325868" cy="5445456"/>
          </a:xfrm>
        </p:spPr>
        <p:txBody>
          <a:bodyPr>
            <a:normAutofit fontScale="92500" lnSpcReduction="10000"/>
          </a:bodyPr>
          <a:lstStyle/>
          <a:p>
            <a:r>
              <a:rPr lang="fr-FR" sz="2600" dirty="0" smtClean="0">
                <a:solidFill>
                  <a:schemeClr val="tx1"/>
                </a:solidFill>
                <a:latin typeface="Arial" pitchFamily="34" charset="0"/>
                <a:cs typeface="Arial" pitchFamily="34" charset="0"/>
              </a:rPr>
              <a:t>Film </a:t>
            </a:r>
            <a:r>
              <a:rPr lang="fr-FR" sz="2600" dirty="0" err="1" smtClean="0">
                <a:solidFill>
                  <a:schemeClr val="tx1"/>
                </a:solidFill>
                <a:latin typeface="Arial" pitchFamily="34" charset="0"/>
                <a:cs typeface="Arial" pitchFamily="34" charset="0"/>
              </a:rPr>
              <a:t>Studies</a:t>
            </a:r>
            <a:r>
              <a:rPr lang="fr-FR" sz="2600" dirty="0" smtClean="0">
                <a:solidFill>
                  <a:schemeClr val="tx1"/>
                </a:solidFill>
                <a:latin typeface="Arial" pitchFamily="34" charset="0"/>
                <a:cs typeface="Arial" pitchFamily="34" charset="0"/>
              </a:rPr>
              <a:t> has </a:t>
            </a:r>
            <a:r>
              <a:rPr lang="fr-FR" sz="2600" dirty="0" err="1" smtClean="0">
                <a:solidFill>
                  <a:schemeClr val="tx1"/>
                </a:solidFill>
                <a:latin typeface="Arial" pitchFamily="34" charset="0"/>
                <a:cs typeface="Arial" pitchFamily="34" charset="0"/>
              </a:rPr>
              <a:t>approached</a:t>
            </a:r>
            <a:r>
              <a:rPr lang="fr-FR" sz="2600" dirty="0" smtClean="0">
                <a:solidFill>
                  <a:schemeClr val="tx1"/>
                </a:solidFill>
                <a:latin typeface="Arial" pitchFamily="34" charset="0"/>
                <a:cs typeface="Arial" pitchFamily="34" charset="0"/>
              </a:rPr>
              <a:t> films </a:t>
            </a:r>
            <a:r>
              <a:rPr lang="fr-FR" sz="2600" dirty="0" err="1" smtClean="0">
                <a:solidFill>
                  <a:schemeClr val="tx1"/>
                </a:solidFill>
                <a:latin typeface="Arial" pitchFamily="34" charset="0"/>
                <a:cs typeface="Arial" pitchFamily="34" charset="0"/>
              </a:rPr>
              <a:t>from</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two</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different</a:t>
            </a:r>
            <a:r>
              <a:rPr lang="fr-FR" sz="2600" dirty="0" smtClean="0">
                <a:solidFill>
                  <a:schemeClr val="tx1"/>
                </a:solidFill>
                <a:latin typeface="Arial" pitchFamily="34" charset="0"/>
                <a:cs typeface="Arial" pitchFamily="34" charset="0"/>
              </a:rPr>
              <a:t> perspectives: one </a:t>
            </a:r>
            <a:r>
              <a:rPr lang="fr-FR" sz="2600" dirty="0" err="1" smtClean="0">
                <a:solidFill>
                  <a:schemeClr val="tx1"/>
                </a:solidFill>
                <a:latin typeface="Arial" pitchFamily="34" charset="0"/>
                <a:cs typeface="Arial" pitchFamily="34" charset="0"/>
              </a:rPr>
              <a:t>is</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interested</a:t>
            </a:r>
            <a:r>
              <a:rPr lang="fr-FR" sz="2600" dirty="0" smtClean="0">
                <a:solidFill>
                  <a:schemeClr val="tx1"/>
                </a:solidFill>
                <a:latin typeface="Arial" pitchFamily="34" charset="0"/>
                <a:cs typeface="Arial" pitchFamily="34" charset="0"/>
              </a:rPr>
              <a:t> in the </a:t>
            </a:r>
            <a:r>
              <a:rPr lang="fr-FR" sz="2600" i="1" dirty="0" err="1" smtClean="0">
                <a:solidFill>
                  <a:schemeClr val="tx1"/>
                </a:solidFill>
                <a:latin typeface="Arial" pitchFamily="34" charset="0"/>
                <a:cs typeface="Arial" pitchFamily="34" charset="0"/>
              </a:rPr>
              <a:t>formal</a:t>
            </a:r>
            <a:r>
              <a:rPr lang="fr-FR" sz="2600" i="1" dirty="0" smtClean="0">
                <a:solidFill>
                  <a:schemeClr val="tx1"/>
                </a:solidFill>
                <a:latin typeface="Arial" pitchFamily="34" charset="0"/>
                <a:cs typeface="Arial" pitchFamily="34" charset="0"/>
              </a:rPr>
              <a:t>-</a:t>
            </a:r>
            <a:r>
              <a:rPr lang="fr-FR" sz="2600" i="1" dirty="0" err="1" smtClean="0">
                <a:solidFill>
                  <a:schemeClr val="tx1"/>
                </a:solidFill>
                <a:latin typeface="Arial" pitchFamily="34" charset="0"/>
                <a:cs typeface="Arial" pitchFamily="34" charset="0"/>
              </a:rPr>
              <a:t>aesthetic</a:t>
            </a:r>
            <a:r>
              <a:rPr lang="fr-FR" sz="2600" i="1" dirty="0" smtClean="0">
                <a:solidFill>
                  <a:schemeClr val="tx1"/>
                </a:solidFill>
                <a:latin typeface="Arial" pitchFamily="34" charset="0"/>
                <a:cs typeface="Arial" pitchFamily="34" charset="0"/>
              </a:rPr>
              <a:t> value of films</a:t>
            </a:r>
            <a:r>
              <a:rPr lang="fr-FR" sz="2600" dirty="0" smtClean="0">
                <a:solidFill>
                  <a:schemeClr val="tx1"/>
                </a:solidFill>
                <a:latin typeface="Arial" pitchFamily="34" charset="0"/>
                <a:cs typeface="Arial" pitchFamily="34" charset="0"/>
              </a:rPr>
              <a:t>; the </a:t>
            </a:r>
            <a:r>
              <a:rPr lang="fr-FR" sz="2600" dirty="0" err="1" smtClean="0">
                <a:solidFill>
                  <a:schemeClr val="tx1"/>
                </a:solidFill>
                <a:latin typeface="Arial" pitchFamily="34" charset="0"/>
                <a:cs typeface="Arial" pitchFamily="34" charset="0"/>
              </a:rPr>
              <a:t>other</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is</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interested</a:t>
            </a:r>
            <a:r>
              <a:rPr lang="fr-FR" sz="2600" dirty="0" smtClean="0">
                <a:solidFill>
                  <a:schemeClr val="tx1"/>
                </a:solidFill>
                <a:latin typeface="Arial" pitchFamily="34" charset="0"/>
                <a:cs typeface="Arial" pitchFamily="34" charset="0"/>
              </a:rPr>
              <a:t> in </a:t>
            </a:r>
            <a:r>
              <a:rPr lang="fr-FR" sz="2600" i="1" dirty="0" smtClean="0">
                <a:solidFill>
                  <a:schemeClr val="tx1"/>
                </a:solidFill>
                <a:latin typeface="Arial" pitchFamily="34" charset="0"/>
                <a:cs typeface="Arial" pitchFamily="34" charset="0"/>
              </a:rPr>
              <a:t>the social-</a:t>
            </a:r>
            <a:r>
              <a:rPr lang="fr-FR" sz="2600" i="1" dirty="0" err="1" smtClean="0">
                <a:solidFill>
                  <a:schemeClr val="tx1"/>
                </a:solidFill>
                <a:latin typeface="Arial" pitchFamily="34" charset="0"/>
                <a:cs typeface="Arial" pitchFamily="34" charset="0"/>
              </a:rPr>
              <a:t>ideological</a:t>
            </a:r>
            <a:r>
              <a:rPr lang="fr-FR" sz="2600" i="1" dirty="0" smtClean="0">
                <a:solidFill>
                  <a:schemeClr val="tx1"/>
                </a:solidFill>
                <a:latin typeface="Arial" pitchFamily="34" charset="0"/>
                <a:cs typeface="Arial" pitchFamily="34" charset="0"/>
              </a:rPr>
              <a:t> value of the film </a:t>
            </a:r>
            <a:r>
              <a:rPr lang="fr-FR" sz="2600" dirty="0" smtClean="0">
                <a:solidFill>
                  <a:schemeClr val="tx1"/>
                </a:solidFill>
                <a:latin typeface="Arial" pitchFamily="34" charset="0"/>
                <a:cs typeface="Arial" pitchFamily="34" charset="0"/>
              </a:rPr>
              <a:t>(</a:t>
            </a:r>
            <a:r>
              <a:rPr lang="fr-FR" sz="2600" dirty="0" err="1" smtClean="0">
                <a:solidFill>
                  <a:schemeClr val="tx1"/>
                </a:solidFill>
                <a:latin typeface="Arial" pitchFamily="34" charset="0"/>
                <a:cs typeface="Arial" pitchFamily="34" charset="0"/>
              </a:rPr>
              <a:t>Dyer</a:t>
            </a:r>
            <a:r>
              <a:rPr lang="fr-FR" sz="2600" dirty="0" smtClean="0">
                <a:solidFill>
                  <a:schemeClr val="tx1"/>
                </a:solidFill>
                <a:latin typeface="Arial" pitchFamily="34" charset="0"/>
                <a:cs typeface="Arial" pitchFamily="34" charset="0"/>
              </a:rPr>
              <a:t>, 2000). This discipline explores the </a:t>
            </a:r>
            <a:r>
              <a:rPr lang="fr-FR" sz="2600" dirty="0" err="1" smtClean="0">
                <a:solidFill>
                  <a:schemeClr val="tx1"/>
                </a:solidFill>
                <a:latin typeface="Arial" pitchFamily="34" charset="0"/>
                <a:cs typeface="Arial" pitchFamily="34" charset="0"/>
              </a:rPr>
              <a:t>artistic</a:t>
            </a:r>
            <a:r>
              <a:rPr lang="fr-FR" sz="2600" dirty="0" smtClean="0">
                <a:solidFill>
                  <a:schemeClr val="tx1"/>
                </a:solidFill>
                <a:latin typeface="Arial" pitchFamily="34" charset="0"/>
                <a:cs typeface="Arial" pitchFamily="34" charset="0"/>
              </a:rPr>
              <a:t>, social, cultural, </a:t>
            </a:r>
            <a:r>
              <a:rPr lang="fr-FR" sz="2600" dirty="0" err="1" smtClean="0">
                <a:solidFill>
                  <a:schemeClr val="tx1"/>
                </a:solidFill>
                <a:latin typeface="Arial" pitchFamily="34" charset="0"/>
                <a:cs typeface="Arial" pitchFamily="34" charset="0"/>
              </a:rPr>
              <a:t>historical</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political</a:t>
            </a:r>
            <a:r>
              <a:rPr lang="fr-FR" sz="2600" dirty="0" smtClean="0">
                <a:solidFill>
                  <a:schemeClr val="tx1"/>
                </a:solidFill>
                <a:latin typeface="Arial" pitchFamily="34" charset="0"/>
                <a:cs typeface="Arial" pitchFamily="34" charset="0"/>
              </a:rPr>
              <a:t> and </a:t>
            </a:r>
            <a:r>
              <a:rPr lang="fr-FR" sz="2600" dirty="0" err="1" smtClean="0">
                <a:solidFill>
                  <a:schemeClr val="tx1"/>
                </a:solidFill>
                <a:latin typeface="Arial" pitchFamily="34" charset="0"/>
                <a:cs typeface="Arial" pitchFamily="34" charset="0"/>
              </a:rPr>
              <a:t>economic</a:t>
            </a:r>
            <a:r>
              <a:rPr lang="fr-FR" sz="2600" dirty="0" smtClean="0">
                <a:solidFill>
                  <a:schemeClr val="tx1"/>
                </a:solidFill>
                <a:latin typeface="Arial" pitchFamily="34" charset="0"/>
                <a:cs typeface="Arial" pitchFamily="34" charset="0"/>
              </a:rPr>
              <a:t> aspects of films and </a:t>
            </a:r>
            <a:r>
              <a:rPr lang="fr-FR" sz="2600" dirty="0" err="1" smtClean="0">
                <a:solidFill>
                  <a:schemeClr val="tx1"/>
                </a:solidFill>
                <a:latin typeface="Arial" pitchFamily="34" charset="0"/>
                <a:cs typeface="Arial" pitchFamily="34" charset="0"/>
              </a:rPr>
              <a:t>cinema</a:t>
            </a:r>
            <a:r>
              <a:rPr lang="fr-FR" sz="2600" dirty="0" smtClean="0">
                <a:solidFill>
                  <a:schemeClr val="tx1"/>
                </a:solidFill>
                <a:latin typeface="Arial" pitchFamily="34" charset="0"/>
                <a:cs typeface="Arial" pitchFamily="34" charset="0"/>
              </a:rPr>
              <a:t>.</a:t>
            </a:r>
          </a:p>
          <a:p>
            <a:r>
              <a:rPr lang="fr-FR" sz="2600" dirty="0" err="1" smtClean="0">
                <a:solidFill>
                  <a:schemeClr val="tx1"/>
                </a:solidFill>
                <a:latin typeface="Arial" pitchFamily="34" charset="0"/>
                <a:cs typeface="Arial" pitchFamily="34" charset="0"/>
              </a:rPr>
              <a:t>Feminists</a:t>
            </a:r>
            <a:r>
              <a:rPr lang="fr-FR" sz="2600" dirty="0" smtClean="0">
                <a:solidFill>
                  <a:schemeClr val="tx1"/>
                </a:solidFill>
                <a:latin typeface="Arial" pitchFamily="34" charset="0"/>
                <a:cs typeface="Arial" pitchFamily="34" charset="0"/>
              </a:rPr>
              <a:t>, for </a:t>
            </a:r>
            <a:r>
              <a:rPr lang="fr-FR" sz="2600" dirty="0" err="1" smtClean="0">
                <a:solidFill>
                  <a:schemeClr val="tx1"/>
                </a:solidFill>
                <a:latin typeface="Arial" pitchFamily="34" charset="0"/>
                <a:cs typeface="Arial" pitchFamily="34" charset="0"/>
              </a:rPr>
              <a:t>example</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see</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that</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having</a:t>
            </a:r>
            <a:r>
              <a:rPr lang="fr-FR" sz="2600" dirty="0" smtClean="0">
                <a:solidFill>
                  <a:schemeClr val="tx1"/>
                </a:solidFill>
                <a:latin typeface="Arial" pitchFamily="34" charset="0"/>
                <a:cs typeface="Arial" pitchFamily="34" charset="0"/>
              </a:rPr>
              <a:t> the </a:t>
            </a:r>
            <a:r>
              <a:rPr lang="fr-FR" sz="2600" dirty="0" err="1" smtClean="0">
                <a:solidFill>
                  <a:schemeClr val="tx1"/>
                </a:solidFill>
                <a:latin typeface="Arial" pitchFamily="34" charset="0"/>
                <a:cs typeface="Arial" pitchFamily="34" charset="0"/>
              </a:rPr>
              <a:t>ability</a:t>
            </a:r>
            <a:r>
              <a:rPr lang="fr-FR" sz="2600" dirty="0" smtClean="0">
                <a:solidFill>
                  <a:schemeClr val="tx1"/>
                </a:solidFill>
                <a:latin typeface="Arial" pitchFamily="34" charset="0"/>
                <a:cs typeface="Arial" pitchFamily="34" charset="0"/>
              </a:rPr>
              <a:t> to </a:t>
            </a:r>
            <a:r>
              <a:rPr lang="fr-FR" sz="2600" dirty="0" err="1" smtClean="0">
                <a:solidFill>
                  <a:schemeClr val="tx1"/>
                </a:solidFill>
                <a:latin typeface="Arial" pitchFamily="34" charset="0"/>
                <a:cs typeface="Arial" pitchFamily="34" charset="0"/>
              </a:rPr>
              <a:t>organize</a:t>
            </a:r>
            <a:r>
              <a:rPr lang="fr-FR" sz="2600" dirty="0" smtClean="0">
                <a:solidFill>
                  <a:schemeClr val="tx1"/>
                </a:solidFill>
                <a:latin typeface="Arial" pitchFamily="34" charset="0"/>
                <a:cs typeface="Arial" pitchFamily="34" charset="0"/>
              </a:rPr>
              <a:t> and control the point of </a:t>
            </a:r>
            <a:r>
              <a:rPr lang="fr-FR" sz="2600" dirty="0" err="1" smtClean="0">
                <a:solidFill>
                  <a:schemeClr val="tx1"/>
                </a:solidFill>
                <a:latin typeface="Arial" pitchFamily="34" charset="0"/>
                <a:cs typeface="Arial" pitchFamily="34" charset="0"/>
              </a:rPr>
              <a:t>view</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from</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which</a:t>
            </a:r>
            <a:r>
              <a:rPr lang="fr-FR" sz="2600" dirty="0" smtClean="0">
                <a:solidFill>
                  <a:schemeClr val="tx1"/>
                </a:solidFill>
                <a:latin typeface="Arial" pitchFamily="34" charset="0"/>
                <a:cs typeface="Arial" pitchFamily="34" charset="0"/>
              </a:rPr>
              <a:t> a film </a:t>
            </a:r>
            <a:r>
              <a:rPr lang="fr-FR" sz="2600" dirty="0" err="1" smtClean="0">
                <a:solidFill>
                  <a:schemeClr val="tx1"/>
                </a:solidFill>
                <a:latin typeface="Arial" pitchFamily="34" charset="0"/>
                <a:cs typeface="Arial" pitchFamily="34" charset="0"/>
              </a:rPr>
              <a:t>is</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shot</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puts</a:t>
            </a:r>
            <a:r>
              <a:rPr lang="fr-FR" sz="2600" dirty="0" smtClean="0">
                <a:solidFill>
                  <a:schemeClr val="tx1"/>
                </a:solidFill>
                <a:latin typeface="Arial" pitchFamily="34" charset="0"/>
                <a:cs typeface="Arial" pitchFamily="34" charset="0"/>
              </a:rPr>
              <a:t> the male in a </a:t>
            </a:r>
            <a:r>
              <a:rPr lang="fr-FR" sz="2600" dirty="0" err="1" smtClean="0">
                <a:solidFill>
                  <a:schemeClr val="tx1"/>
                </a:solidFill>
                <a:latin typeface="Arial" pitchFamily="34" charset="0"/>
                <a:cs typeface="Arial" pitchFamily="34" charset="0"/>
              </a:rPr>
              <a:t>privileged</a:t>
            </a:r>
            <a:r>
              <a:rPr lang="fr-FR" sz="2600" dirty="0" smtClean="0">
                <a:solidFill>
                  <a:schemeClr val="tx1"/>
                </a:solidFill>
                <a:latin typeface="Arial" pitchFamily="34" charset="0"/>
                <a:cs typeface="Arial" pitchFamily="34" charset="0"/>
              </a:rPr>
              <a:t> position </a:t>
            </a:r>
            <a:r>
              <a:rPr lang="fr-FR" sz="2600" dirty="0" err="1" smtClean="0">
                <a:solidFill>
                  <a:schemeClr val="tx1"/>
                </a:solidFill>
                <a:latin typeface="Arial" pitchFamily="34" charset="0"/>
                <a:cs typeface="Arial" pitchFamily="34" charset="0"/>
              </a:rPr>
              <a:t>enabling</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him</a:t>
            </a:r>
            <a:r>
              <a:rPr lang="fr-FR" sz="2600" dirty="0" smtClean="0">
                <a:solidFill>
                  <a:schemeClr val="tx1"/>
                </a:solidFill>
                <a:latin typeface="Arial" pitchFamily="34" charset="0"/>
                <a:cs typeface="Arial" pitchFamily="34" charset="0"/>
              </a:rPr>
              <a:t> to “look </a:t>
            </a:r>
            <a:r>
              <a:rPr lang="fr-FR" sz="2600" dirty="0" err="1" smtClean="0">
                <a:solidFill>
                  <a:schemeClr val="tx1"/>
                </a:solidFill>
                <a:latin typeface="Arial" pitchFamily="34" charset="0"/>
                <a:cs typeface="Arial" pitchFamily="34" charset="0"/>
              </a:rPr>
              <a:t>at</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women</a:t>
            </a:r>
            <a:r>
              <a:rPr lang="fr-FR" sz="2600" dirty="0" smtClean="0">
                <a:solidFill>
                  <a:schemeClr val="tx1"/>
                </a:solidFill>
                <a:latin typeface="Arial" pitchFamily="34" charset="0"/>
                <a:cs typeface="Arial" pitchFamily="34" charset="0"/>
              </a:rPr>
              <a:t> in </a:t>
            </a:r>
            <a:r>
              <a:rPr lang="fr-FR" sz="2600" dirty="0" err="1" smtClean="0">
                <a:solidFill>
                  <a:schemeClr val="tx1"/>
                </a:solidFill>
                <a:latin typeface="Arial" pitchFamily="34" charset="0"/>
                <a:cs typeface="Arial" pitchFamily="34" charset="0"/>
              </a:rPr>
              <a:t>ways</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which</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either</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sadistically</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punish</a:t>
            </a:r>
            <a:r>
              <a:rPr lang="fr-FR" sz="2600" dirty="0" smtClean="0">
                <a:solidFill>
                  <a:schemeClr val="tx1"/>
                </a:solidFill>
                <a:latin typeface="Arial" pitchFamily="34" charset="0"/>
                <a:cs typeface="Arial" pitchFamily="34" charset="0"/>
              </a:rPr>
              <a:t> or </a:t>
            </a:r>
            <a:r>
              <a:rPr lang="fr-FR" sz="2600" dirty="0" err="1" smtClean="0">
                <a:solidFill>
                  <a:schemeClr val="tx1"/>
                </a:solidFill>
                <a:latin typeface="Arial" pitchFamily="34" charset="0"/>
                <a:cs typeface="Arial" pitchFamily="34" charset="0"/>
              </a:rPr>
              <a:t>satisfyingly</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fetishize</a:t>
            </a:r>
            <a:r>
              <a:rPr lang="fr-FR" sz="2600" dirty="0" smtClean="0">
                <a:solidFill>
                  <a:schemeClr val="tx1"/>
                </a:solidFill>
                <a:latin typeface="Arial" pitchFamily="34" charset="0"/>
                <a:cs typeface="Arial" pitchFamily="34" charset="0"/>
              </a:rPr>
              <a:t> the </a:t>
            </a:r>
            <a:r>
              <a:rPr lang="fr-FR" sz="2600" dirty="0" err="1" smtClean="0">
                <a:solidFill>
                  <a:schemeClr val="tx1"/>
                </a:solidFill>
                <a:latin typeface="Arial" pitchFamily="34" charset="0"/>
                <a:cs typeface="Arial" pitchFamily="34" charset="0"/>
              </a:rPr>
              <a:t>always</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threatening</a:t>
            </a:r>
            <a:r>
              <a:rPr lang="fr-FR" sz="2600" dirty="0" smtClean="0">
                <a:solidFill>
                  <a:schemeClr val="tx1"/>
                </a:solidFill>
                <a:latin typeface="Arial" pitchFamily="34" charset="0"/>
                <a:cs typeface="Arial" pitchFamily="34" charset="0"/>
              </a:rPr>
              <a:t> image of </a:t>
            </a:r>
            <a:r>
              <a:rPr lang="fr-FR" sz="2600" dirty="0" err="1" smtClean="0">
                <a:solidFill>
                  <a:schemeClr val="tx1"/>
                </a:solidFill>
                <a:latin typeface="Arial" pitchFamily="34" charset="0"/>
                <a:cs typeface="Arial" pitchFamily="34" charset="0"/>
              </a:rPr>
              <a:t>women</a:t>
            </a:r>
            <a:r>
              <a:rPr lang="fr-FR" sz="2600" dirty="0" smtClean="0">
                <a:solidFill>
                  <a:schemeClr val="tx1"/>
                </a:solidFill>
                <a:latin typeface="Arial" pitchFamily="34" charset="0"/>
                <a:cs typeface="Arial" pitchFamily="34" charset="0"/>
              </a:rPr>
              <a:t> to the male </a:t>
            </a:r>
            <a:r>
              <a:rPr lang="fr-FR" sz="2600" dirty="0" err="1" smtClean="0">
                <a:solidFill>
                  <a:schemeClr val="tx1"/>
                </a:solidFill>
                <a:latin typeface="Arial" pitchFamily="34" charset="0"/>
                <a:cs typeface="Arial" pitchFamily="34" charset="0"/>
              </a:rPr>
              <a:t>psyche</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Dyer</a:t>
            </a:r>
            <a:r>
              <a:rPr lang="fr-FR" sz="2600" dirty="0" smtClean="0">
                <a:solidFill>
                  <a:schemeClr val="tx1"/>
                </a:solidFill>
                <a:latin typeface="Arial" pitchFamily="34" charset="0"/>
                <a:cs typeface="Arial" pitchFamily="34" charset="0"/>
              </a:rPr>
              <a:t>, 2000, p. 4).</a:t>
            </a:r>
          </a:p>
          <a:p>
            <a:r>
              <a:rPr lang="fr-FR" sz="2600" dirty="0" smtClean="0">
                <a:solidFill>
                  <a:schemeClr val="tx1"/>
                </a:solidFill>
                <a:latin typeface="Arial" pitchFamily="34" charset="0"/>
                <a:cs typeface="Arial" pitchFamily="34" charset="0"/>
              </a:rPr>
              <a:t>The </a:t>
            </a:r>
            <a:r>
              <a:rPr lang="fr-FR" sz="2600" i="1" dirty="0" smtClean="0">
                <a:solidFill>
                  <a:schemeClr val="tx1"/>
                </a:solidFill>
                <a:latin typeface="Arial" pitchFamily="34" charset="0"/>
                <a:cs typeface="Arial" pitchFamily="34" charset="0"/>
              </a:rPr>
              <a:t>social-</a:t>
            </a:r>
            <a:r>
              <a:rPr lang="fr-FR" sz="2600" i="1" dirty="0" err="1" smtClean="0">
                <a:solidFill>
                  <a:schemeClr val="tx1"/>
                </a:solidFill>
                <a:latin typeface="Arial" pitchFamily="34" charset="0"/>
                <a:cs typeface="Arial" pitchFamily="34" charset="0"/>
              </a:rPr>
              <a:t>ideological</a:t>
            </a:r>
            <a:r>
              <a:rPr lang="fr-FR" sz="2600" i="1" dirty="0" smtClean="0">
                <a:solidFill>
                  <a:schemeClr val="tx1"/>
                </a:solidFill>
                <a:latin typeface="Arial" pitchFamily="34" charset="0"/>
                <a:cs typeface="Arial" pitchFamily="34" charset="0"/>
              </a:rPr>
              <a:t> value of the film </a:t>
            </a:r>
            <a:r>
              <a:rPr lang="fr-FR" sz="2600" dirty="0" smtClean="0">
                <a:solidFill>
                  <a:schemeClr val="tx1"/>
                </a:solidFill>
                <a:latin typeface="Arial" pitchFamily="34" charset="0"/>
                <a:cs typeface="Arial" pitchFamily="34" charset="0"/>
              </a:rPr>
              <a:t>on the </a:t>
            </a:r>
            <a:r>
              <a:rPr lang="fr-FR" sz="2600" dirty="0" err="1" smtClean="0">
                <a:solidFill>
                  <a:schemeClr val="tx1"/>
                </a:solidFill>
                <a:latin typeface="Arial" pitchFamily="34" charset="0"/>
                <a:cs typeface="Arial" pitchFamily="34" charset="0"/>
              </a:rPr>
              <a:t>other</a:t>
            </a:r>
            <a:r>
              <a:rPr lang="fr-FR" sz="2600" dirty="0" smtClean="0">
                <a:solidFill>
                  <a:schemeClr val="tx1"/>
                </a:solidFill>
                <a:latin typeface="Arial" pitchFamily="34" charset="0"/>
                <a:cs typeface="Arial" pitchFamily="34" charset="0"/>
              </a:rPr>
              <a:t> hand </a:t>
            </a:r>
            <a:r>
              <a:rPr lang="fr-FR" sz="2600" dirty="0" err="1" smtClean="0">
                <a:solidFill>
                  <a:schemeClr val="tx1"/>
                </a:solidFill>
                <a:latin typeface="Arial" pitchFamily="34" charset="0"/>
                <a:cs typeface="Arial" pitchFamily="34" charset="0"/>
              </a:rPr>
              <a:t>sees</a:t>
            </a:r>
            <a:r>
              <a:rPr lang="fr-FR" sz="2600" dirty="0" smtClean="0">
                <a:solidFill>
                  <a:schemeClr val="tx1"/>
                </a:solidFill>
                <a:latin typeface="Arial" pitchFamily="34" charset="0"/>
                <a:cs typeface="Arial" pitchFamily="34" charset="0"/>
              </a:rPr>
              <a:t> film as a </a:t>
            </a:r>
            <a:r>
              <a:rPr lang="fr-FR" sz="2600" dirty="0" err="1" smtClean="0">
                <a:solidFill>
                  <a:schemeClr val="tx1"/>
                </a:solidFill>
                <a:latin typeface="Arial" pitchFamily="34" charset="0"/>
                <a:cs typeface="Arial" pitchFamily="34" charset="0"/>
              </a:rPr>
              <a:t>commodity</a:t>
            </a:r>
            <a:r>
              <a:rPr lang="fr-FR" sz="2600" dirty="0" smtClean="0">
                <a:solidFill>
                  <a:schemeClr val="tx1"/>
                </a:solidFill>
                <a:latin typeface="Arial" pitchFamily="34" charset="0"/>
                <a:cs typeface="Arial" pitchFamily="34" charset="0"/>
              </a:rPr>
              <a:t>  (Hill &amp; Gibson, 2000). It </a:t>
            </a:r>
            <a:r>
              <a:rPr lang="fr-FR" sz="2600" dirty="0" err="1" smtClean="0">
                <a:solidFill>
                  <a:schemeClr val="tx1"/>
                </a:solidFill>
                <a:latin typeface="Arial" pitchFamily="34" charset="0"/>
                <a:cs typeface="Arial" pitchFamily="34" charset="0"/>
              </a:rPr>
              <a:t>is</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concerned</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with</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its</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method</a:t>
            </a:r>
            <a:r>
              <a:rPr lang="fr-FR" sz="2600" dirty="0" smtClean="0">
                <a:solidFill>
                  <a:schemeClr val="tx1"/>
                </a:solidFill>
                <a:latin typeface="Arial" pitchFamily="34" charset="0"/>
                <a:cs typeface="Arial" pitchFamily="34" charset="0"/>
              </a:rPr>
              <a:t> of production as </a:t>
            </a:r>
            <a:r>
              <a:rPr lang="fr-FR" sz="2600" dirty="0" err="1" smtClean="0">
                <a:solidFill>
                  <a:schemeClr val="tx1"/>
                </a:solidFill>
                <a:latin typeface="Arial" pitchFamily="34" charset="0"/>
                <a:cs typeface="Arial" pitchFamily="34" charset="0"/>
              </a:rPr>
              <a:t>well</a:t>
            </a:r>
            <a:r>
              <a:rPr lang="fr-FR" sz="2600" dirty="0" smtClean="0">
                <a:solidFill>
                  <a:schemeClr val="tx1"/>
                </a:solidFill>
                <a:latin typeface="Arial" pitchFamily="34" charset="0"/>
                <a:cs typeface="Arial" pitchFamily="34" charset="0"/>
              </a:rPr>
              <a:t> as </a:t>
            </a:r>
            <a:r>
              <a:rPr lang="fr-FR" sz="2600" dirty="0" err="1" smtClean="0">
                <a:solidFill>
                  <a:schemeClr val="tx1"/>
                </a:solidFill>
                <a:latin typeface="Arial" pitchFamily="34" charset="0"/>
                <a:cs typeface="Arial" pitchFamily="34" charset="0"/>
              </a:rPr>
              <a:t>with</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its</a:t>
            </a:r>
            <a:r>
              <a:rPr lang="fr-FR" sz="2600" dirty="0" smtClean="0">
                <a:solidFill>
                  <a:schemeClr val="tx1"/>
                </a:solidFill>
                <a:latin typeface="Arial" pitchFamily="34" charset="0"/>
                <a:cs typeface="Arial" pitchFamily="34" charset="0"/>
              </a:rPr>
              <a:t> influence in social </a:t>
            </a:r>
            <a:r>
              <a:rPr lang="fr-FR" sz="2600" dirty="0" err="1" smtClean="0">
                <a:solidFill>
                  <a:schemeClr val="tx1"/>
                </a:solidFill>
                <a:latin typeface="Arial" pitchFamily="34" charset="0"/>
                <a:cs typeface="Arial" pitchFamily="34" charset="0"/>
              </a:rPr>
              <a:t>processes</a:t>
            </a:r>
            <a:r>
              <a:rPr lang="fr-FR" sz="2600" dirty="0" smtClean="0">
                <a:solidFill>
                  <a:schemeClr val="tx1"/>
                </a:solidFill>
                <a:latin typeface="Arial" pitchFamily="34" charset="0"/>
                <a:cs typeface="Arial" pitchFamily="34" charset="0"/>
              </a:rPr>
              <a:t> and </a:t>
            </a:r>
            <a:r>
              <a:rPr lang="fr-FR" sz="2600" dirty="0" err="1" smtClean="0">
                <a:solidFill>
                  <a:schemeClr val="tx1"/>
                </a:solidFill>
                <a:latin typeface="Arial" pitchFamily="34" charset="0"/>
                <a:cs typeface="Arial" pitchFamily="34" charset="0"/>
              </a:rPr>
              <a:t>its</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significance</a:t>
            </a:r>
            <a:r>
              <a:rPr lang="fr-FR" sz="2600" dirty="0" smtClean="0">
                <a:solidFill>
                  <a:schemeClr val="tx1"/>
                </a:solidFill>
                <a:latin typeface="Arial" pitchFamily="34" charset="0"/>
                <a:cs typeface="Arial" pitchFamily="34" charset="0"/>
              </a:rPr>
              <a:t> as a </a:t>
            </a:r>
            <a:r>
              <a:rPr lang="fr-FR" sz="2600" dirty="0" err="1" smtClean="0">
                <a:solidFill>
                  <a:schemeClr val="tx1"/>
                </a:solidFill>
                <a:latin typeface="Arial" pitchFamily="34" charset="0"/>
                <a:cs typeface="Arial" pitchFamily="34" charset="0"/>
              </a:rPr>
              <a:t>means</a:t>
            </a:r>
            <a:r>
              <a:rPr lang="fr-FR" sz="2600" dirty="0" smtClean="0">
                <a:solidFill>
                  <a:schemeClr val="tx1"/>
                </a:solidFill>
                <a:latin typeface="Arial" pitchFamily="34" charset="0"/>
                <a:cs typeface="Arial" pitchFamily="34" charset="0"/>
              </a:rPr>
              <a:t> of cultural change</a:t>
            </a:r>
            <a:r>
              <a:rPr lang="fr-FR" sz="2600" dirty="0" smtClean="0">
                <a:latin typeface="Arial" pitchFamily="34" charset="0"/>
                <a:cs typeface="Arial" pitchFamily="34" charset="0"/>
              </a:rPr>
              <a:t>.</a:t>
            </a:r>
          </a:p>
          <a:p>
            <a:endParaRPr lang="fr-FR" sz="1600" dirty="0" smtClean="0"/>
          </a:p>
          <a:p>
            <a:r>
              <a:rPr lang="en-GB" sz="1600" dirty="0" smtClean="0">
                <a:solidFill>
                  <a:schemeClr val="tx1"/>
                </a:solidFill>
                <a:latin typeface="Arial" pitchFamily="34" charset="0"/>
                <a:cs typeface="Arial" pitchFamily="34" charset="0"/>
              </a:rPr>
              <a:t>.</a:t>
            </a:r>
            <a:endParaRPr lang="fr-FR" sz="16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texte 2"/>
          <p:cNvSpPr>
            <a:spLocks noGrp="1"/>
          </p:cNvSpPr>
          <p:nvPr>
            <p:ph type="body" sz="quarter" idx="25"/>
          </p:nvPr>
        </p:nvSpPr>
        <p:spPr>
          <a:xfrm>
            <a:off x="295805" y="1253459"/>
            <a:ext cx="9025616" cy="5024511"/>
          </a:xfrm>
        </p:spPr>
        <p:txBody>
          <a:bodyPr>
            <a:normAutofit fontScale="92500" lnSpcReduction="10000"/>
          </a:bodyPr>
          <a:lstStyle/>
          <a:p>
            <a:endParaRPr lang="fr-FR" dirty="0" smtClean="0"/>
          </a:p>
          <a:p>
            <a:endParaRPr lang="fr-FR" dirty="0" smtClean="0"/>
          </a:p>
          <a:p>
            <a:r>
              <a:rPr lang="fr-FR" sz="2800" dirty="0" err="1" smtClean="0">
                <a:solidFill>
                  <a:schemeClr val="tx1"/>
                </a:solidFill>
                <a:latin typeface="Arial" pitchFamily="34" charset="0"/>
                <a:cs typeface="Arial" pitchFamily="34" charset="0"/>
              </a:rPr>
              <a:t>Following</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Bazin’s</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dictum</a:t>
            </a:r>
            <a:r>
              <a:rPr lang="fr-FR" sz="2800" dirty="0" smtClean="0">
                <a:solidFill>
                  <a:schemeClr val="tx1"/>
                </a:solidFill>
                <a:latin typeface="Arial" pitchFamily="34" charset="0"/>
                <a:cs typeface="Arial" pitchFamily="34" charset="0"/>
              </a:rPr>
              <a:t> (1968) </a:t>
            </a:r>
            <a:r>
              <a:rPr lang="fr-FR" sz="2800" dirty="0" err="1" smtClean="0">
                <a:solidFill>
                  <a:schemeClr val="tx1"/>
                </a:solidFill>
                <a:latin typeface="Arial" pitchFamily="34" charset="0"/>
                <a:cs typeface="Arial" pitchFamily="34" charset="0"/>
              </a:rPr>
              <a:t>that</a:t>
            </a:r>
            <a:r>
              <a:rPr lang="fr-FR" sz="2800" dirty="0" smtClean="0">
                <a:solidFill>
                  <a:schemeClr val="tx1"/>
                </a:solidFill>
                <a:latin typeface="Arial" pitchFamily="34" charset="0"/>
                <a:cs typeface="Arial" pitchFamily="34" charset="0"/>
              </a:rPr>
              <a:t> “style </a:t>
            </a:r>
            <a:r>
              <a:rPr lang="fr-FR" sz="2800" dirty="0" err="1" smtClean="0">
                <a:solidFill>
                  <a:schemeClr val="tx1"/>
                </a:solidFill>
                <a:latin typeface="Arial" pitchFamily="34" charset="0"/>
                <a:cs typeface="Arial" pitchFamily="34" charset="0"/>
              </a:rPr>
              <a:t>creates</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meaning</a:t>
            </a:r>
            <a:r>
              <a:rPr lang="fr-FR" sz="2800" dirty="0" smtClean="0">
                <a:solidFill>
                  <a:schemeClr val="tx1"/>
                </a:solidFill>
                <a:latin typeface="Arial" pitchFamily="34" charset="0"/>
                <a:cs typeface="Arial" pitchFamily="34" charset="0"/>
              </a:rPr>
              <a:t>,” the </a:t>
            </a:r>
            <a:r>
              <a:rPr lang="fr-FR" sz="2800" dirty="0" err="1" smtClean="0">
                <a:solidFill>
                  <a:schemeClr val="tx1"/>
                </a:solidFill>
                <a:latin typeface="Arial" pitchFamily="34" charset="0"/>
                <a:cs typeface="Arial" pitchFamily="34" charset="0"/>
              </a:rPr>
              <a:t>current</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research</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will</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investigate</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both</a:t>
            </a:r>
            <a:r>
              <a:rPr lang="fr-FR" sz="2800" dirty="0" smtClean="0">
                <a:solidFill>
                  <a:schemeClr val="tx1"/>
                </a:solidFill>
                <a:latin typeface="Arial" pitchFamily="34" charset="0"/>
                <a:cs typeface="Arial" pitchFamily="34" charset="0"/>
              </a:rPr>
              <a:t> the </a:t>
            </a:r>
            <a:r>
              <a:rPr lang="fr-FR" sz="2800" dirty="0" err="1" smtClean="0">
                <a:solidFill>
                  <a:schemeClr val="tx1"/>
                </a:solidFill>
                <a:latin typeface="Arial" pitchFamily="34" charset="0"/>
                <a:cs typeface="Arial" pitchFamily="34" charset="0"/>
              </a:rPr>
              <a:t>aesthetic</a:t>
            </a:r>
            <a:r>
              <a:rPr lang="fr-FR" sz="2800" dirty="0" smtClean="0">
                <a:solidFill>
                  <a:schemeClr val="tx1"/>
                </a:solidFill>
                <a:latin typeface="Arial" pitchFamily="34" charset="0"/>
                <a:cs typeface="Arial" pitchFamily="34" charset="0"/>
              </a:rPr>
              <a:t> and the cultural dimensions of the films </a:t>
            </a:r>
            <a:r>
              <a:rPr lang="fr-FR" sz="2800" dirty="0" err="1" smtClean="0">
                <a:solidFill>
                  <a:schemeClr val="tx1"/>
                </a:solidFill>
                <a:latin typeface="Arial" pitchFamily="34" charset="0"/>
                <a:cs typeface="Arial" pitchFamily="34" charset="0"/>
              </a:rPr>
              <a:t>under</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scrutiny</a:t>
            </a:r>
            <a:r>
              <a:rPr lang="fr-FR" sz="2800" dirty="0" smtClean="0">
                <a:solidFill>
                  <a:schemeClr val="tx1"/>
                </a:solidFill>
                <a:latin typeface="Arial" pitchFamily="34" charset="0"/>
                <a:cs typeface="Arial" pitchFamily="34" charset="0"/>
              </a:rPr>
              <a:t> and examine to </a:t>
            </a:r>
            <a:r>
              <a:rPr lang="fr-FR" sz="2800" dirty="0" err="1" smtClean="0">
                <a:solidFill>
                  <a:schemeClr val="tx1"/>
                </a:solidFill>
                <a:latin typeface="Arial" pitchFamily="34" charset="0"/>
                <a:cs typeface="Arial" pitchFamily="34" charset="0"/>
              </a:rPr>
              <a:t>what</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extent</a:t>
            </a:r>
            <a:r>
              <a:rPr lang="fr-FR" sz="2800" dirty="0" smtClean="0">
                <a:solidFill>
                  <a:schemeClr val="tx1"/>
                </a:solidFill>
                <a:latin typeface="Arial" pitchFamily="34" charset="0"/>
                <a:cs typeface="Arial" pitchFamily="34" charset="0"/>
              </a:rPr>
              <a:t> the </a:t>
            </a:r>
            <a:r>
              <a:rPr lang="fr-FR" sz="2800" dirty="0" err="1" smtClean="0">
                <a:solidFill>
                  <a:schemeClr val="tx1"/>
                </a:solidFill>
                <a:latin typeface="Arial" pitchFamily="34" charset="0"/>
                <a:cs typeface="Arial" pitchFamily="34" charset="0"/>
              </a:rPr>
              <a:t>aesthetic</a:t>
            </a:r>
            <a:r>
              <a:rPr lang="fr-FR" sz="2800" dirty="0" smtClean="0">
                <a:solidFill>
                  <a:schemeClr val="tx1"/>
                </a:solidFill>
                <a:latin typeface="Arial" pitchFamily="34" charset="0"/>
                <a:cs typeface="Arial" pitchFamily="34" charset="0"/>
              </a:rPr>
              <a:t> dimension </a:t>
            </a:r>
            <a:r>
              <a:rPr lang="fr-FR" sz="2800" dirty="0" err="1" smtClean="0">
                <a:solidFill>
                  <a:schemeClr val="tx1"/>
                </a:solidFill>
                <a:latin typeface="Arial" pitchFamily="34" charset="0"/>
                <a:cs typeface="Arial" pitchFamily="34" charset="0"/>
              </a:rPr>
              <a:t>reflects</a:t>
            </a:r>
            <a:r>
              <a:rPr lang="fr-FR" sz="2800" dirty="0" smtClean="0">
                <a:solidFill>
                  <a:schemeClr val="tx1"/>
                </a:solidFill>
                <a:latin typeface="Arial" pitchFamily="34" charset="0"/>
                <a:cs typeface="Arial" pitchFamily="34" charset="0"/>
              </a:rPr>
              <a:t> the </a:t>
            </a:r>
            <a:r>
              <a:rPr lang="fr-FR" sz="2800" dirty="0" err="1" smtClean="0">
                <a:solidFill>
                  <a:schemeClr val="tx1"/>
                </a:solidFill>
                <a:latin typeface="Arial" pitchFamily="34" charset="0"/>
                <a:cs typeface="Arial" pitchFamily="34" charset="0"/>
              </a:rPr>
              <a:t>female</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filmmakers</a:t>
            </a:r>
            <a:r>
              <a:rPr lang="fr-FR" sz="2800" dirty="0" smtClean="0">
                <a:solidFill>
                  <a:schemeClr val="tx1"/>
                </a:solidFill>
                <a:latin typeface="Arial" pitchFamily="34" charset="0"/>
                <a:cs typeface="Arial" pitchFamily="34" charset="0"/>
              </a:rPr>
              <a:t>’ social and cultural </a:t>
            </a:r>
            <a:r>
              <a:rPr lang="fr-FR" sz="2800" dirty="0" err="1" smtClean="0">
                <a:solidFill>
                  <a:schemeClr val="tx1"/>
                </a:solidFill>
                <a:latin typeface="Arial" pitchFamily="34" charset="0"/>
                <a:cs typeface="Arial" pitchFamily="34" charset="0"/>
              </a:rPr>
              <a:t>circumstances</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especially</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when</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considering</a:t>
            </a:r>
            <a:r>
              <a:rPr lang="fr-FR" sz="2800" dirty="0" smtClean="0">
                <a:solidFill>
                  <a:schemeClr val="tx1"/>
                </a:solidFill>
                <a:latin typeface="Arial" pitchFamily="34" charset="0"/>
                <a:cs typeface="Arial" pitchFamily="34" charset="0"/>
              </a:rPr>
              <a:t> silence. The </a:t>
            </a:r>
            <a:r>
              <a:rPr lang="fr-FR" sz="2800" dirty="0" err="1" smtClean="0">
                <a:solidFill>
                  <a:schemeClr val="tx1"/>
                </a:solidFill>
                <a:latin typeface="Arial" pitchFamily="34" charset="0"/>
                <a:cs typeface="Arial" pitchFamily="34" charset="0"/>
              </a:rPr>
              <a:t>combination</a:t>
            </a:r>
            <a:r>
              <a:rPr lang="fr-FR" sz="2800" dirty="0" smtClean="0">
                <a:solidFill>
                  <a:schemeClr val="tx1"/>
                </a:solidFill>
                <a:latin typeface="Arial" pitchFamily="34" charset="0"/>
                <a:cs typeface="Arial" pitchFamily="34" charset="0"/>
              </a:rPr>
              <a:t> of </a:t>
            </a:r>
            <a:r>
              <a:rPr lang="fr-FR" sz="2800" dirty="0" err="1" smtClean="0">
                <a:solidFill>
                  <a:schemeClr val="tx1"/>
                </a:solidFill>
                <a:latin typeface="Arial" pitchFamily="34" charset="0"/>
                <a:cs typeface="Arial" pitchFamily="34" charset="0"/>
              </a:rPr>
              <a:t>particular</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shots</a:t>
            </a:r>
            <a:r>
              <a:rPr lang="fr-FR" sz="2800" dirty="0" smtClean="0">
                <a:solidFill>
                  <a:schemeClr val="tx1"/>
                </a:solidFill>
                <a:latin typeface="Arial" pitchFamily="34" charset="0"/>
                <a:cs typeface="Arial" pitchFamily="34" charset="0"/>
              </a:rPr>
              <a:t> to </a:t>
            </a:r>
            <a:r>
              <a:rPr lang="fr-FR" sz="2800" dirty="0" err="1" smtClean="0">
                <a:solidFill>
                  <a:schemeClr val="tx1"/>
                </a:solidFill>
                <a:latin typeface="Arial" pitchFamily="34" charset="0"/>
                <a:cs typeface="Arial" pitchFamily="34" charset="0"/>
              </a:rPr>
              <a:t>obtain</a:t>
            </a:r>
            <a:r>
              <a:rPr lang="fr-FR" sz="2800" dirty="0" smtClean="0">
                <a:solidFill>
                  <a:schemeClr val="tx1"/>
                </a:solidFill>
                <a:latin typeface="Arial" pitchFamily="34" charset="0"/>
                <a:cs typeface="Arial" pitchFamily="34" charset="0"/>
              </a:rPr>
              <a:t> a final </a:t>
            </a:r>
            <a:r>
              <a:rPr lang="fr-FR" sz="2800" dirty="0" err="1" smtClean="0">
                <a:solidFill>
                  <a:schemeClr val="tx1"/>
                </a:solidFill>
                <a:latin typeface="Arial" pitchFamily="34" charset="0"/>
                <a:cs typeface="Arial" pitchFamily="34" charset="0"/>
              </a:rPr>
              <a:t>sequence</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is</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similar</a:t>
            </a:r>
            <a:r>
              <a:rPr lang="fr-FR" sz="2800" dirty="0" smtClean="0">
                <a:solidFill>
                  <a:schemeClr val="tx1"/>
                </a:solidFill>
                <a:latin typeface="Arial" pitchFamily="34" charset="0"/>
                <a:cs typeface="Arial" pitchFamily="34" charset="0"/>
              </a:rPr>
              <a:t> to the </a:t>
            </a:r>
            <a:r>
              <a:rPr lang="fr-FR" sz="2800" dirty="0" err="1" smtClean="0">
                <a:solidFill>
                  <a:schemeClr val="tx1"/>
                </a:solidFill>
                <a:latin typeface="Arial" pitchFamily="34" charset="0"/>
                <a:cs typeface="Arial" pitchFamily="34" charset="0"/>
              </a:rPr>
              <a:t>combination</a:t>
            </a:r>
            <a:r>
              <a:rPr lang="fr-FR" sz="2800" dirty="0" smtClean="0">
                <a:solidFill>
                  <a:schemeClr val="tx1"/>
                </a:solidFill>
                <a:latin typeface="Arial" pitchFamily="34" charset="0"/>
                <a:cs typeface="Arial" pitchFamily="34" charset="0"/>
              </a:rPr>
              <a:t> of </a:t>
            </a:r>
            <a:r>
              <a:rPr lang="fr-FR" sz="2800" dirty="0" err="1" smtClean="0">
                <a:solidFill>
                  <a:schemeClr val="tx1"/>
                </a:solidFill>
                <a:latin typeface="Arial" pitchFamily="34" charset="0"/>
                <a:cs typeface="Arial" pitchFamily="34" charset="0"/>
              </a:rPr>
              <a:t>words</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so</a:t>
            </a:r>
            <a:r>
              <a:rPr lang="fr-FR" sz="2800" dirty="0" smtClean="0">
                <a:solidFill>
                  <a:schemeClr val="tx1"/>
                </a:solidFill>
                <a:latin typeface="Arial" pitchFamily="34" charset="0"/>
                <a:cs typeface="Arial" pitchFamily="34" charset="0"/>
              </a:rPr>
              <a:t> as to have a </a:t>
            </a:r>
            <a:r>
              <a:rPr lang="fr-FR" sz="2800" dirty="0" err="1" smtClean="0">
                <a:solidFill>
                  <a:schemeClr val="tx1"/>
                </a:solidFill>
                <a:latin typeface="Arial" pitchFamily="34" charset="0"/>
                <a:cs typeface="Arial" pitchFamily="34" charset="0"/>
              </a:rPr>
              <a:t>meaningful</a:t>
            </a:r>
            <a:r>
              <a:rPr lang="fr-FR" sz="2800" dirty="0" smtClean="0">
                <a:solidFill>
                  <a:schemeClr val="tx1"/>
                </a:solidFill>
                <a:latin typeface="Arial" pitchFamily="34" charset="0"/>
                <a:cs typeface="Arial" pitchFamily="34" charset="0"/>
              </a:rPr>
              <a:t> sentence. The </a:t>
            </a:r>
            <a:r>
              <a:rPr lang="fr-FR" sz="2800" dirty="0" err="1" smtClean="0">
                <a:solidFill>
                  <a:schemeClr val="tx1"/>
                </a:solidFill>
                <a:latin typeface="Arial" pitchFamily="34" charset="0"/>
                <a:cs typeface="Arial" pitchFamily="34" charset="0"/>
              </a:rPr>
              <a:t>meaning</a:t>
            </a:r>
            <a:r>
              <a:rPr lang="fr-FR" sz="2800" dirty="0" smtClean="0">
                <a:solidFill>
                  <a:schemeClr val="tx1"/>
                </a:solidFill>
                <a:latin typeface="Arial" pitchFamily="34" charset="0"/>
                <a:cs typeface="Arial" pitchFamily="34" charset="0"/>
              </a:rPr>
              <a:t> of the former (juxtaposition of </a:t>
            </a:r>
            <a:r>
              <a:rPr lang="fr-FR" sz="2800" dirty="0" err="1" smtClean="0">
                <a:solidFill>
                  <a:schemeClr val="tx1"/>
                </a:solidFill>
                <a:latin typeface="Arial" pitchFamily="34" charset="0"/>
                <a:cs typeface="Arial" pitchFamily="34" charset="0"/>
              </a:rPr>
              <a:t>shots</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could</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be</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reinforced</a:t>
            </a:r>
            <a:r>
              <a:rPr lang="fr-FR" sz="2800" dirty="0" smtClean="0">
                <a:solidFill>
                  <a:schemeClr val="tx1"/>
                </a:solidFill>
                <a:latin typeface="Arial" pitchFamily="34" charset="0"/>
                <a:cs typeface="Arial" pitchFamily="34" charset="0"/>
              </a:rPr>
              <a:t> or </a:t>
            </a:r>
            <a:r>
              <a:rPr lang="fr-FR" sz="2800" dirty="0" err="1" smtClean="0">
                <a:solidFill>
                  <a:schemeClr val="tx1"/>
                </a:solidFill>
                <a:latin typeface="Arial" pitchFamily="34" charset="0"/>
                <a:cs typeface="Arial" pitchFamily="34" charset="0"/>
              </a:rPr>
              <a:t>undermined</a:t>
            </a:r>
            <a:r>
              <a:rPr lang="fr-FR" sz="2800" dirty="0" smtClean="0">
                <a:solidFill>
                  <a:schemeClr val="tx1"/>
                </a:solidFill>
                <a:latin typeface="Arial" pitchFamily="34" charset="0"/>
                <a:cs typeface="Arial" pitchFamily="34" charset="0"/>
              </a:rPr>
              <a:t> if </a:t>
            </a:r>
            <a:r>
              <a:rPr lang="fr-FR" sz="2800" dirty="0" err="1" smtClean="0">
                <a:solidFill>
                  <a:schemeClr val="tx1"/>
                </a:solidFill>
                <a:latin typeface="Arial" pitchFamily="34" charset="0"/>
                <a:cs typeface="Arial" pitchFamily="34" charset="0"/>
              </a:rPr>
              <a:t>we</a:t>
            </a:r>
            <a:r>
              <a:rPr lang="fr-FR" sz="2800" dirty="0" smtClean="0">
                <a:solidFill>
                  <a:schemeClr val="tx1"/>
                </a:solidFill>
                <a:latin typeface="Arial" pitchFamily="34" charset="0"/>
                <a:cs typeface="Arial" pitchFamily="34" charset="0"/>
              </a:rPr>
              <a:t> use </a:t>
            </a:r>
            <a:r>
              <a:rPr lang="fr-FR" sz="2800" dirty="0" err="1" smtClean="0">
                <a:solidFill>
                  <a:schemeClr val="tx1"/>
                </a:solidFill>
                <a:latin typeface="Arial" pitchFamily="34" charset="0"/>
                <a:cs typeface="Arial" pitchFamily="34" charset="0"/>
              </a:rPr>
              <a:t>other</a:t>
            </a:r>
            <a:r>
              <a:rPr lang="fr-FR" sz="2800" dirty="0" smtClean="0">
                <a:solidFill>
                  <a:schemeClr val="tx1"/>
                </a:solidFill>
                <a:latin typeface="Arial" pitchFamily="34" charset="0"/>
                <a:cs typeface="Arial" pitchFamily="34" charset="0"/>
              </a:rPr>
              <a:t> codes and conventions </a:t>
            </a:r>
            <a:r>
              <a:rPr lang="fr-FR" sz="2800" dirty="0" err="1" smtClean="0">
                <a:solidFill>
                  <a:schemeClr val="tx1"/>
                </a:solidFill>
                <a:latin typeface="Arial" pitchFamily="34" charset="0"/>
                <a:cs typeface="Arial" pitchFamily="34" charset="0"/>
              </a:rPr>
              <a:t>such</a:t>
            </a:r>
            <a:r>
              <a:rPr lang="fr-FR" sz="2800" dirty="0" smtClean="0">
                <a:solidFill>
                  <a:schemeClr val="tx1"/>
                </a:solidFill>
                <a:latin typeface="Arial" pitchFamily="34" charset="0"/>
                <a:cs typeface="Arial" pitchFamily="34" charset="0"/>
              </a:rPr>
              <a:t> as </a:t>
            </a:r>
            <a:r>
              <a:rPr lang="fr-FR" sz="2800" dirty="0" err="1" smtClean="0">
                <a:solidFill>
                  <a:schemeClr val="tx1"/>
                </a:solidFill>
                <a:latin typeface="Arial" pitchFamily="34" charset="0"/>
                <a:cs typeface="Arial" pitchFamily="34" charset="0"/>
              </a:rPr>
              <a:t>lighting</a:t>
            </a:r>
            <a:r>
              <a:rPr lang="fr-FR" sz="2800" dirty="0" smtClean="0">
                <a:solidFill>
                  <a:schemeClr val="tx1"/>
                </a:solidFill>
                <a:latin typeface="Arial" pitchFamily="34" charset="0"/>
                <a:cs typeface="Arial" pitchFamily="34" charset="0"/>
              </a:rPr>
              <a:t>, camera angles, camera </a:t>
            </a:r>
            <a:r>
              <a:rPr lang="fr-FR" sz="2800" dirty="0" err="1" smtClean="0">
                <a:solidFill>
                  <a:schemeClr val="tx1"/>
                </a:solidFill>
                <a:latin typeface="Arial" pitchFamily="34" charset="0"/>
                <a:cs typeface="Arial" pitchFamily="34" charset="0"/>
              </a:rPr>
              <a:t>movements</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shot</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duration</a:t>
            </a:r>
            <a:r>
              <a:rPr lang="fr-FR" sz="2800" dirty="0" smtClean="0">
                <a:solidFill>
                  <a:schemeClr val="tx1"/>
                </a:solidFill>
                <a:latin typeface="Arial" pitchFamily="34" charset="0"/>
                <a:cs typeface="Arial" pitchFamily="34" charset="0"/>
              </a:rPr>
              <a:t>, etc</a:t>
            </a:r>
            <a:r>
              <a:rPr lang="fr-FR" sz="2800" dirty="0" smtClean="0"/>
              <a:t>. </a:t>
            </a:r>
          </a:p>
          <a:p>
            <a:endParaRPr lang="fr-FR" sz="2800" dirty="0" smtClean="0">
              <a:solidFill>
                <a:schemeClr val="tx1"/>
              </a:solidFill>
              <a:latin typeface="Arial" pitchFamily="34" charset="0"/>
              <a:cs typeface="Arial" pitchFamily="34" charset="0"/>
            </a:endParaRPr>
          </a:p>
          <a:p>
            <a:endParaRPr lang="fr-FR" sz="28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5805" y="436728"/>
            <a:ext cx="7660840" cy="945455"/>
          </a:xfrm>
        </p:spPr>
        <p:txBody>
          <a:bodyPr>
            <a:normAutofit fontScale="90000"/>
          </a:bodyPr>
          <a:lstStyle/>
          <a:p>
            <a:pPr algn="ctr"/>
            <a:r>
              <a:rPr lang="fr-FR" dirty="0" smtClean="0"/>
              <a:t/>
            </a:r>
            <a:br>
              <a:rPr lang="fr-FR" dirty="0" smtClean="0"/>
            </a:br>
            <a:endParaRPr lang="fr-FR" dirty="0"/>
          </a:p>
        </p:txBody>
      </p:sp>
      <p:sp>
        <p:nvSpPr>
          <p:cNvPr id="3" name="Espace réservé du texte 2"/>
          <p:cNvSpPr>
            <a:spLocks noGrp="1"/>
          </p:cNvSpPr>
          <p:nvPr>
            <p:ph type="body" sz="quarter" idx="25"/>
          </p:nvPr>
        </p:nvSpPr>
        <p:spPr>
          <a:xfrm>
            <a:off x="295804" y="1214651"/>
            <a:ext cx="9325868" cy="5445456"/>
          </a:xfrm>
        </p:spPr>
        <p:txBody>
          <a:bodyPr>
            <a:normAutofit fontScale="92500" lnSpcReduction="10000"/>
          </a:bodyPr>
          <a:lstStyle/>
          <a:p>
            <a:r>
              <a:rPr lang="fr-FR" sz="2600" dirty="0" smtClean="0">
                <a:solidFill>
                  <a:schemeClr val="tx1"/>
                </a:solidFill>
                <a:latin typeface="Arial" pitchFamily="34" charset="0"/>
                <a:cs typeface="Arial" pitchFamily="34" charset="0"/>
              </a:rPr>
              <a:t>Film </a:t>
            </a:r>
            <a:r>
              <a:rPr lang="fr-FR" sz="2600" dirty="0" err="1" smtClean="0">
                <a:solidFill>
                  <a:schemeClr val="tx1"/>
                </a:solidFill>
                <a:latin typeface="Arial" pitchFamily="34" charset="0"/>
                <a:cs typeface="Arial" pitchFamily="34" charset="0"/>
              </a:rPr>
              <a:t>Studies</a:t>
            </a:r>
            <a:r>
              <a:rPr lang="fr-FR" sz="2600" dirty="0" smtClean="0">
                <a:solidFill>
                  <a:schemeClr val="tx1"/>
                </a:solidFill>
                <a:latin typeface="Arial" pitchFamily="34" charset="0"/>
                <a:cs typeface="Arial" pitchFamily="34" charset="0"/>
              </a:rPr>
              <a:t> has </a:t>
            </a:r>
            <a:r>
              <a:rPr lang="fr-FR" sz="2600" dirty="0" err="1" smtClean="0">
                <a:solidFill>
                  <a:schemeClr val="tx1"/>
                </a:solidFill>
                <a:latin typeface="Arial" pitchFamily="34" charset="0"/>
                <a:cs typeface="Arial" pitchFamily="34" charset="0"/>
              </a:rPr>
              <a:t>approached</a:t>
            </a:r>
            <a:r>
              <a:rPr lang="fr-FR" sz="2600" dirty="0" smtClean="0">
                <a:solidFill>
                  <a:schemeClr val="tx1"/>
                </a:solidFill>
                <a:latin typeface="Arial" pitchFamily="34" charset="0"/>
                <a:cs typeface="Arial" pitchFamily="34" charset="0"/>
              </a:rPr>
              <a:t> films </a:t>
            </a:r>
            <a:r>
              <a:rPr lang="fr-FR" sz="2600" dirty="0" err="1" smtClean="0">
                <a:solidFill>
                  <a:schemeClr val="tx1"/>
                </a:solidFill>
                <a:latin typeface="Arial" pitchFamily="34" charset="0"/>
                <a:cs typeface="Arial" pitchFamily="34" charset="0"/>
              </a:rPr>
              <a:t>from</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two</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different</a:t>
            </a:r>
            <a:r>
              <a:rPr lang="fr-FR" sz="2600" dirty="0" smtClean="0">
                <a:solidFill>
                  <a:schemeClr val="tx1"/>
                </a:solidFill>
                <a:latin typeface="Arial" pitchFamily="34" charset="0"/>
                <a:cs typeface="Arial" pitchFamily="34" charset="0"/>
              </a:rPr>
              <a:t> perspectives: one </a:t>
            </a:r>
            <a:r>
              <a:rPr lang="fr-FR" sz="2600" dirty="0" err="1" smtClean="0">
                <a:solidFill>
                  <a:schemeClr val="tx1"/>
                </a:solidFill>
                <a:latin typeface="Arial" pitchFamily="34" charset="0"/>
                <a:cs typeface="Arial" pitchFamily="34" charset="0"/>
              </a:rPr>
              <a:t>is</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interested</a:t>
            </a:r>
            <a:r>
              <a:rPr lang="fr-FR" sz="2600" dirty="0" smtClean="0">
                <a:solidFill>
                  <a:schemeClr val="tx1"/>
                </a:solidFill>
                <a:latin typeface="Arial" pitchFamily="34" charset="0"/>
                <a:cs typeface="Arial" pitchFamily="34" charset="0"/>
              </a:rPr>
              <a:t> in the </a:t>
            </a:r>
            <a:r>
              <a:rPr lang="fr-FR" sz="2600" i="1" dirty="0" err="1" smtClean="0">
                <a:solidFill>
                  <a:schemeClr val="tx1"/>
                </a:solidFill>
                <a:latin typeface="Arial" pitchFamily="34" charset="0"/>
                <a:cs typeface="Arial" pitchFamily="34" charset="0"/>
              </a:rPr>
              <a:t>formal</a:t>
            </a:r>
            <a:r>
              <a:rPr lang="fr-FR" sz="2600" i="1" dirty="0" smtClean="0">
                <a:solidFill>
                  <a:schemeClr val="tx1"/>
                </a:solidFill>
                <a:latin typeface="Arial" pitchFamily="34" charset="0"/>
                <a:cs typeface="Arial" pitchFamily="34" charset="0"/>
              </a:rPr>
              <a:t>-</a:t>
            </a:r>
            <a:r>
              <a:rPr lang="fr-FR" sz="2600" i="1" dirty="0" err="1" smtClean="0">
                <a:solidFill>
                  <a:schemeClr val="tx1"/>
                </a:solidFill>
                <a:latin typeface="Arial" pitchFamily="34" charset="0"/>
                <a:cs typeface="Arial" pitchFamily="34" charset="0"/>
              </a:rPr>
              <a:t>aesthetic</a:t>
            </a:r>
            <a:r>
              <a:rPr lang="fr-FR" sz="2600" i="1" dirty="0" smtClean="0">
                <a:solidFill>
                  <a:schemeClr val="tx1"/>
                </a:solidFill>
                <a:latin typeface="Arial" pitchFamily="34" charset="0"/>
                <a:cs typeface="Arial" pitchFamily="34" charset="0"/>
              </a:rPr>
              <a:t> value of films</a:t>
            </a:r>
            <a:r>
              <a:rPr lang="fr-FR" sz="2600" dirty="0" smtClean="0">
                <a:solidFill>
                  <a:schemeClr val="tx1"/>
                </a:solidFill>
                <a:latin typeface="Arial" pitchFamily="34" charset="0"/>
                <a:cs typeface="Arial" pitchFamily="34" charset="0"/>
              </a:rPr>
              <a:t>; the </a:t>
            </a:r>
            <a:r>
              <a:rPr lang="fr-FR" sz="2600" dirty="0" err="1" smtClean="0">
                <a:solidFill>
                  <a:schemeClr val="tx1"/>
                </a:solidFill>
                <a:latin typeface="Arial" pitchFamily="34" charset="0"/>
                <a:cs typeface="Arial" pitchFamily="34" charset="0"/>
              </a:rPr>
              <a:t>other</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is</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interested</a:t>
            </a:r>
            <a:r>
              <a:rPr lang="fr-FR" sz="2600" dirty="0" smtClean="0">
                <a:solidFill>
                  <a:schemeClr val="tx1"/>
                </a:solidFill>
                <a:latin typeface="Arial" pitchFamily="34" charset="0"/>
                <a:cs typeface="Arial" pitchFamily="34" charset="0"/>
              </a:rPr>
              <a:t> in </a:t>
            </a:r>
            <a:r>
              <a:rPr lang="fr-FR" sz="2600" i="1" dirty="0" smtClean="0">
                <a:solidFill>
                  <a:schemeClr val="tx1"/>
                </a:solidFill>
                <a:latin typeface="Arial" pitchFamily="34" charset="0"/>
                <a:cs typeface="Arial" pitchFamily="34" charset="0"/>
              </a:rPr>
              <a:t>the social-</a:t>
            </a:r>
            <a:r>
              <a:rPr lang="fr-FR" sz="2600" i="1" dirty="0" err="1" smtClean="0">
                <a:solidFill>
                  <a:schemeClr val="tx1"/>
                </a:solidFill>
                <a:latin typeface="Arial" pitchFamily="34" charset="0"/>
                <a:cs typeface="Arial" pitchFamily="34" charset="0"/>
              </a:rPr>
              <a:t>ideological</a:t>
            </a:r>
            <a:r>
              <a:rPr lang="fr-FR" sz="2600" i="1" dirty="0" smtClean="0">
                <a:solidFill>
                  <a:schemeClr val="tx1"/>
                </a:solidFill>
                <a:latin typeface="Arial" pitchFamily="34" charset="0"/>
                <a:cs typeface="Arial" pitchFamily="34" charset="0"/>
              </a:rPr>
              <a:t> value of the film </a:t>
            </a:r>
            <a:r>
              <a:rPr lang="fr-FR" sz="2600" dirty="0" smtClean="0">
                <a:solidFill>
                  <a:schemeClr val="tx1"/>
                </a:solidFill>
                <a:latin typeface="Arial" pitchFamily="34" charset="0"/>
                <a:cs typeface="Arial" pitchFamily="34" charset="0"/>
              </a:rPr>
              <a:t>(</a:t>
            </a:r>
            <a:r>
              <a:rPr lang="fr-FR" sz="2600" dirty="0" err="1" smtClean="0">
                <a:solidFill>
                  <a:schemeClr val="tx1"/>
                </a:solidFill>
                <a:latin typeface="Arial" pitchFamily="34" charset="0"/>
                <a:cs typeface="Arial" pitchFamily="34" charset="0"/>
              </a:rPr>
              <a:t>Dyer</a:t>
            </a:r>
            <a:r>
              <a:rPr lang="fr-FR" sz="2600" dirty="0" smtClean="0">
                <a:solidFill>
                  <a:schemeClr val="tx1"/>
                </a:solidFill>
                <a:latin typeface="Arial" pitchFamily="34" charset="0"/>
                <a:cs typeface="Arial" pitchFamily="34" charset="0"/>
              </a:rPr>
              <a:t>, 2000). This discipline explores the </a:t>
            </a:r>
            <a:r>
              <a:rPr lang="fr-FR" sz="2600" dirty="0" err="1" smtClean="0">
                <a:solidFill>
                  <a:schemeClr val="tx1"/>
                </a:solidFill>
                <a:latin typeface="Arial" pitchFamily="34" charset="0"/>
                <a:cs typeface="Arial" pitchFamily="34" charset="0"/>
              </a:rPr>
              <a:t>artistic</a:t>
            </a:r>
            <a:r>
              <a:rPr lang="fr-FR" sz="2600" dirty="0" smtClean="0">
                <a:solidFill>
                  <a:schemeClr val="tx1"/>
                </a:solidFill>
                <a:latin typeface="Arial" pitchFamily="34" charset="0"/>
                <a:cs typeface="Arial" pitchFamily="34" charset="0"/>
              </a:rPr>
              <a:t>, social, cultural, </a:t>
            </a:r>
            <a:r>
              <a:rPr lang="fr-FR" sz="2600" dirty="0" err="1" smtClean="0">
                <a:solidFill>
                  <a:schemeClr val="tx1"/>
                </a:solidFill>
                <a:latin typeface="Arial" pitchFamily="34" charset="0"/>
                <a:cs typeface="Arial" pitchFamily="34" charset="0"/>
              </a:rPr>
              <a:t>historical</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political</a:t>
            </a:r>
            <a:r>
              <a:rPr lang="fr-FR" sz="2600" dirty="0" smtClean="0">
                <a:solidFill>
                  <a:schemeClr val="tx1"/>
                </a:solidFill>
                <a:latin typeface="Arial" pitchFamily="34" charset="0"/>
                <a:cs typeface="Arial" pitchFamily="34" charset="0"/>
              </a:rPr>
              <a:t> and </a:t>
            </a:r>
            <a:r>
              <a:rPr lang="fr-FR" sz="2600" dirty="0" err="1" smtClean="0">
                <a:solidFill>
                  <a:schemeClr val="tx1"/>
                </a:solidFill>
                <a:latin typeface="Arial" pitchFamily="34" charset="0"/>
                <a:cs typeface="Arial" pitchFamily="34" charset="0"/>
              </a:rPr>
              <a:t>economic</a:t>
            </a:r>
            <a:r>
              <a:rPr lang="fr-FR" sz="2600" dirty="0" smtClean="0">
                <a:solidFill>
                  <a:schemeClr val="tx1"/>
                </a:solidFill>
                <a:latin typeface="Arial" pitchFamily="34" charset="0"/>
                <a:cs typeface="Arial" pitchFamily="34" charset="0"/>
              </a:rPr>
              <a:t> aspects of films and </a:t>
            </a:r>
            <a:r>
              <a:rPr lang="fr-FR" sz="2600" dirty="0" err="1" smtClean="0">
                <a:solidFill>
                  <a:schemeClr val="tx1"/>
                </a:solidFill>
                <a:latin typeface="Arial" pitchFamily="34" charset="0"/>
                <a:cs typeface="Arial" pitchFamily="34" charset="0"/>
              </a:rPr>
              <a:t>cinema</a:t>
            </a:r>
            <a:r>
              <a:rPr lang="fr-FR" sz="2600" dirty="0" smtClean="0">
                <a:solidFill>
                  <a:schemeClr val="tx1"/>
                </a:solidFill>
                <a:latin typeface="Arial" pitchFamily="34" charset="0"/>
                <a:cs typeface="Arial" pitchFamily="34" charset="0"/>
              </a:rPr>
              <a:t>.</a:t>
            </a:r>
          </a:p>
          <a:p>
            <a:r>
              <a:rPr lang="fr-FR" sz="2600" dirty="0" err="1" smtClean="0">
                <a:solidFill>
                  <a:schemeClr val="tx1"/>
                </a:solidFill>
                <a:latin typeface="Arial" pitchFamily="34" charset="0"/>
                <a:cs typeface="Arial" pitchFamily="34" charset="0"/>
              </a:rPr>
              <a:t>Feminists</a:t>
            </a:r>
            <a:r>
              <a:rPr lang="fr-FR" sz="2600" dirty="0" smtClean="0">
                <a:solidFill>
                  <a:schemeClr val="tx1"/>
                </a:solidFill>
                <a:latin typeface="Arial" pitchFamily="34" charset="0"/>
                <a:cs typeface="Arial" pitchFamily="34" charset="0"/>
              </a:rPr>
              <a:t>, for </a:t>
            </a:r>
            <a:r>
              <a:rPr lang="fr-FR" sz="2600" dirty="0" err="1" smtClean="0">
                <a:solidFill>
                  <a:schemeClr val="tx1"/>
                </a:solidFill>
                <a:latin typeface="Arial" pitchFamily="34" charset="0"/>
                <a:cs typeface="Arial" pitchFamily="34" charset="0"/>
              </a:rPr>
              <a:t>example</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see</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that</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having</a:t>
            </a:r>
            <a:r>
              <a:rPr lang="fr-FR" sz="2600" dirty="0" smtClean="0">
                <a:solidFill>
                  <a:schemeClr val="tx1"/>
                </a:solidFill>
                <a:latin typeface="Arial" pitchFamily="34" charset="0"/>
                <a:cs typeface="Arial" pitchFamily="34" charset="0"/>
              </a:rPr>
              <a:t> the </a:t>
            </a:r>
            <a:r>
              <a:rPr lang="fr-FR" sz="2600" dirty="0" err="1" smtClean="0">
                <a:solidFill>
                  <a:schemeClr val="tx1"/>
                </a:solidFill>
                <a:latin typeface="Arial" pitchFamily="34" charset="0"/>
                <a:cs typeface="Arial" pitchFamily="34" charset="0"/>
              </a:rPr>
              <a:t>ability</a:t>
            </a:r>
            <a:r>
              <a:rPr lang="fr-FR" sz="2600" dirty="0" smtClean="0">
                <a:solidFill>
                  <a:schemeClr val="tx1"/>
                </a:solidFill>
                <a:latin typeface="Arial" pitchFamily="34" charset="0"/>
                <a:cs typeface="Arial" pitchFamily="34" charset="0"/>
              </a:rPr>
              <a:t> to </a:t>
            </a:r>
            <a:r>
              <a:rPr lang="fr-FR" sz="2600" dirty="0" err="1" smtClean="0">
                <a:solidFill>
                  <a:schemeClr val="tx1"/>
                </a:solidFill>
                <a:latin typeface="Arial" pitchFamily="34" charset="0"/>
                <a:cs typeface="Arial" pitchFamily="34" charset="0"/>
              </a:rPr>
              <a:t>organize</a:t>
            </a:r>
            <a:r>
              <a:rPr lang="fr-FR" sz="2600" dirty="0" smtClean="0">
                <a:solidFill>
                  <a:schemeClr val="tx1"/>
                </a:solidFill>
                <a:latin typeface="Arial" pitchFamily="34" charset="0"/>
                <a:cs typeface="Arial" pitchFamily="34" charset="0"/>
              </a:rPr>
              <a:t> and control the point of </a:t>
            </a:r>
            <a:r>
              <a:rPr lang="fr-FR" sz="2600" dirty="0" err="1" smtClean="0">
                <a:solidFill>
                  <a:schemeClr val="tx1"/>
                </a:solidFill>
                <a:latin typeface="Arial" pitchFamily="34" charset="0"/>
                <a:cs typeface="Arial" pitchFamily="34" charset="0"/>
              </a:rPr>
              <a:t>view</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from</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which</a:t>
            </a:r>
            <a:r>
              <a:rPr lang="fr-FR" sz="2600" dirty="0" smtClean="0">
                <a:solidFill>
                  <a:schemeClr val="tx1"/>
                </a:solidFill>
                <a:latin typeface="Arial" pitchFamily="34" charset="0"/>
                <a:cs typeface="Arial" pitchFamily="34" charset="0"/>
              </a:rPr>
              <a:t> a film </a:t>
            </a:r>
            <a:r>
              <a:rPr lang="fr-FR" sz="2600" dirty="0" err="1" smtClean="0">
                <a:solidFill>
                  <a:schemeClr val="tx1"/>
                </a:solidFill>
                <a:latin typeface="Arial" pitchFamily="34" charset="0"/>
                <a:cs typeface="Arial" pitchFamily="34" charset="0"/>
              </a:rPr>
              <a:t>is</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shot</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puts</a:t>
            </a:r>
            <a:r>
              <a:rPr lang="fr-FR" sz="2600" dirty="0" smtClean="0">
                <a:solidFill>
                  <a:schemeClr val="tx1"/>
                </a:solidFill>
                <a:latin typeface="Arial" pitchFamily="34" charset="0"/>
                <a:cs typeface="Arial" pitchFamily="34" charset="0"/>
              </a:rPr>
              <a:t> the male in a </a:t>
            </a:r>
            <a:r>
              <a:rPr lang="fr-FR" sz="2600" dirty="0" err="1" smtClean="0">
                <a:solidFill>
                  <a:schemeClr val="tx1"/>
                </a:solidFill>
                <a:latin typeface="Arial" pitchFamily="34" charset="0"/>
                <a:cs typeface="Arial" pitchFamily="34" charset="0"/>
              </a:rPr>
              <a:t>privileged</a:t>
            </a:r>
            <a:r>
              <a:rPr lang="fr-FR" sz="2600" dirty="0" smtClean="0">
                <a:solidFill>
                  <a:schemeClr val="tx1"/>
                </a:solidFill>
                <a:latin typeface="Arial" pitchFamily="34" charset="0"/>
                <a:cs typeface="Arial" pitchFamily="34" charset="0"/>
              </a:rPr>
              <a:t> position </a:t>
            </a:r>
            <a:r>
              <a:rPr lang="fr-FR" sz="2600" dirty="0" err="1" smtClean="0">
                <a:solidFill>
                  <a:schemeClr val="tx1"/>
                </a:solidFill>
                <a:latin typeface="Arial" pitchFamily="34" charset="0"/>
                <a:cs typeface="Arial" pitchFamily="34" charset="0"/>
              </a:rPr>
              <a:t>enabling</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him</a:t>
            </a:r>
            <a:r>
              <a:rPr lang="fr-FR" sz="2600" dirty="0" smtClean="0">
                <a:solidFill>
                  <a:schemeClr val="tx1"/>
                </a:solidFill>
                <a:latin typeface="Arial" pitchFamily="34" charset="0"/>
                <a:cs typeface="Arial" pitchFamily="34" charset="0"/>
              </a:rPr>
              <a:t> to “look </a:t>
            </a:r>
            <a:r>
              <a:rPr lang="fr-FR" sz="2600" dirty="0" err="1" smtClean="0">
                <a:solidFill>
                  <a:schemeClr val="tx1"/>
                </a:solidFill>
                <a:latin typeface="Arial" pitchFamily="34" charset="0"/>
                <a:cs typeface="Arial" pitchFamily="34" charset="0"/>
              </a:rPr>
              <a:t>at</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women</a:t>
            </a:r>
            <a:r>
              <a:rPr lang="fr-FR" sz="2600" dirty="0" smtClean="0">
                <a:solidFill>
                  <a:schemeClr val="tx1"/>
                </a:solidFill>
                <a:latin typeface="Arial" pitchFamily="34" charset="0"/>
                <a:cs typeface="Arial" pitchFamily="34" charset="0"/>
              </a:rPr>
              <a:t> in </a:t>
            </a:r>
            <a:r>
              <a:rPr lang="fr-FR" sz="2600" dirty="0" err="1" smtClean="0">
                <a:solidFill>
                  <a:schemeClr val="tx1"/>
                </a:solidFill>
                <a:latin typeface="Arial" pitchFamily="34" charset="0"/>
                <a:cs typeface="Arial" pitchFamily="34" charset="0"/>
              </a:rPr>
              <a:t>ways</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which</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either</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sadistically</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punish</a:t>
            </a:r>
            <a:r>
              <a:rPr lang="fr-FR" sz="2600" dirty="0" smtClean="0">
                <a:solidFill>
                  <a:schemeClr val="tx1"/>
                </a:solidFill>
                <a:latin typeface="Arial" pitchFamily="34" charset="0"/>
                <a:cs typeface="Arial" pitchFamily="34" charset="0"/>
              </a:rPr>
              <a:t> or </a:t>
            </a:r>
            <a:r>
              <a:rPr lang="fr-FR" sz="2600" dirty="0" err="1" smtClean="0">
                <a:solidFill>
                  <a:schemeClr val="tx1"/>
                </a:solidFill>
                <a:latin typeface="Arial" pitchFamily="34" charset="0"/>
                <a:cs typeface="Arial" pitchFamily="34" charset="0"/>
              </a:rPr>
              <a:t>satisfyingly</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fetishize</a:t>
            </a:r>
            <a:r>
              <a:rPr lang="fr-FR" sz="2600" dirty="0" smtClean="0">
                <a:solidFill>
                  <a:schemeClr val="tx1"/>
                </a:solidFill>
                <a:latin typeface="Arial" pitchFamily="34" charset="0"/>
                <a:cs typeface="Arial" pitchFamily="34" charset="0"/>
              </a:rPr>
              <a:t> the </a:t>
            </a:r>
            <a:r>
              <a:rPr lang="fr-FR" sz="2600" dirty="0" err="1" smtClean="0">
                <a:solidFill>
                  <a:schemeClr val="tx1"/>
                </a:solidFill>
                <a:latin typeface="Arial" pitchFamily="34" charset="0"/>
                <a:cs typeface="Arial" pitchFamily="34" charset="0"/>
              </a:rPr>
              <a:t>always</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threatening</a:t>
            </a:r>
            <a:r>
              <a:rPr lang="fr-FR" sz="2600" dirty="0" smtClean="0">
                <a:solidFill>
                  <a:schemeClr val="tx1"/>
                </a:solidFill>
                <a:latin typeface="Arial" pitchFamily="34" charset="0"/>
                <a:cs typeface="Arial" pitchFamily="34" charset="0"/>
              </a:rPr>
              <a:t> image of </a:t>
            </a:r>
            <a:r>
              <a:rPr lang="fr-FR" sz="2600" dirty="0" err="1" smtClean="0">
                <a:solidFill>
                  <a:schemeClr val="tx1"/>
                </a:solidFill>
                <a:latin typeface="Arial" pitchFamily="34" charset="0"/>
                <a:cs typeface="Arial" pitchFamily="34" charset="0"/>
              </a:rPr>
              <a:t>women</a:t>
            </a:r>
            <a:r>
              <a:rPr lang="fr-FR" sz="2600" dirty="0" smtClean="0">
                <a:solidFill>
                  <a:schemeClr val="tx1"/>
                </a:solidFill>
                <a:latin typeface="Arial" pitchFamily="34" charset="0"/>
                <a:cs typeface="Arial" pitchFamily="34" charset="0"/>
              </a:rPr>
              <a:t> to the male </a:t>
            </a:r>
            <a:r>
              <a:rPr lang="fr-FR" sz="2600" dirty="0" err="1" smtClean="0">
                <a:solidFill>
                  <a:schemeClr val="tx1"/>
                </a:solidFill>
                <a:latin typeface="Arial" pitchFamily="34" charset="0"/>
                <a:cs typeface="Arial" pitchFamily="34" charset="0"/>
              </a:rPr>
              <a:t>psyche</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Dyer</a:t>
            </a:r>
            <a:r>
              <a:rPr lang="fr-FR" sz="2600" dirty="0" smtClean="0">
                <a:solidFill>
                  <a:schemeClr val="tx1"/>
                </a:solidFill>
                <a:latin typeface="Arial" pitchFamily="34" charset="0"/>
                <a:cs typeface="Arial" pitchFamily="34" charset="0"/>
              </a:rPr>
              <a:t>, 2000, p. 4).</a:t>
            </a:r>
          </a:p>
          <a:p>
            <a:r>
              <a:rPr lang="fr-FR" sz="2600" dirty="0" smtClean="0">
                <a:solidFill>
                  <a:schemeClr val="tx1"/>
                </a:solidFill>
                <a:latin typeface="Arial" pitchFamily="34" charset="0"/>
                <a:cs typeface="Arial" pitchFamily="34" charset="0"/>
              </a:rPr>
              <a:t>The </a:t>
            </a:r>
            <a:r>
              <a:rPr lang="fr-FR" sz="2600" i="1" dirty="0" smtClean="0">
                <a:solidFill>
                  <a:schemeClr val="tx1"/>
                </a:solidFill>
                <a:latin typeface="Arial" pitchFamily="34" charset="0"/>
                <a:cs typeface="Arial" pitchFamily="34" charset="0"/>
              </a:rPr>
              <a:t>social-</a:t>
            </a:r>
            <a:r>
              <a:rPr lang="fr-FR" sz="2600" i="1" dirty="0" err="1" smtClean="0">
                <a:solidFill>
                  <a:schemeClr val="tx1"/>
                </a:solidFill>
                <a:latin typeface="Arial" pitchFamily="34" charset="0"/>
                <a:cs typeface="Arial" pitchFamily="34" charset="0"/>
              </a:rPr>
              <a:t>ideological</a:t>
            </a:r>
            <a:r>
              <a:rPr lang="fr-FR" sz="2600" i="1" dirty="0" smtClean="0">
                <a:solidFill>
                  <a:schemeClr val="tx1"/>
                </a:solidFill>
                <a:latin typeface="Arial" pitchFamily="34" charset="0"/>
                <a:cs typeface="Arial" pitchFamily="34" charset="0"/>
              </a:rPr>
              <a:t> value of the film </a:t>
            </a:r>
            <a:r>
              <a:rPr lang="fr-FR" sz="2600" dirty="0" smtClean="0">
                <a:solidFill>
                  <a:schemeClr val="tx1"/>
                </a:solidFill>
                <a:latin typeface="Arial" pitchFamily="34" charset="0"/>
                <a:cs typeface="Arial" pitchFamily="34" charset="0"/>
              </a:rPr>
              <a:t>on the </a:t>
            </a:r>
            <a:r>
              <a:rPr lang="fr-FR" sz="2600" dirty="0" err="1" smtClean="0">
                <a:solidFill>
                  <a:schemeClr val="tx1"/>
                </a:solidFill>
                <a:latin typeface="Arial" pitchFamily="34" charset="0"/>
                <a:cs typeface="Arial" pitchFamily="34" charset="0"/>
              </a:rPr>
              <a:t>other</a:t>
            </a:r>
            <a:r>
              <a:rPr lang="fr-FR" sz="2600" dirty="0" smtClean="0">
                <a:solidFill>
                  <a:schemeClr val="tx1"/>
                </a:solidFill>
                <a:latin typeface="Arial" pitchFamily="34" charset="0"/>
                <a:cs typeface="Arial" pitchFamily="34" charset="0"/>
              </a:rPr>
              <a:t> hand </a:t>
            </a:r>
            <a:r>
              <a:rPr lang="fr-FR" sz="2600" dirty="0" err="1" smtClean="0">
                <a:solidFill>
                  <a:schemeClr val="tx1"/>
                </a:solidFill>
                <a:latin typeface="Arial" pitchFamily="34" charset="0"/>
                <a:cs typeface="Arial" pitchFamily="34" charset="0"/>
              </a:rPr>
              <a:t>sees</a:t>
            </a:r>
            <a:r>
              <a:rPr lang="fr-FR" sz="2600" dirty="0" smtClean="0">
                <a:solidFill>
                  <a:schemeClr val="tx1"/>
                </a:solidFill>
                <a:latin typeface="Arial" pitchFamily="34" charset="0"/>
                <a:cs typeface="Arial" pitchFamily="34" charset="0"/>
              </a:rPr>
              <a:t> film as a </a:t>
            </a:r>
            <a:r>
              <a:rPr lang="fr-FR" sz="2600" dirty="0" err="1" smtClean="0">
                <a:solidFill>
                  <a:schemeClr val="tx1"/>
                </a:solidFill>
                <a:latin typeface="Arial" pitchFamily="34" charset="0"/>
                <a:cs typeface="Arial" pitchFamily="34" charset="0"/>
              </a:rPr>
              <a:t>commodity</a:t>
            </a:r>
            <a:r>
              <a:rPr lang="fr-FR" sz="2600" dirty="0" smtClean="0">
                <a:solidFill>
                  <a:schemeClr val="tx1"/>
                </a:solidFill>
                <a:latin typeface="Arial" pitchFamily="34" charset="0"/>
                <a:cs typeface="Arial" pitchFamily="34" charset="0"/>
              </a:rPr>
              <a:t>  (Hill &amp; Gibson, 2000). It </a:t>
            </a:r>
            <a:r>
              <a:rPr lang="fr-FR" sz="2600" dirty="0" err="1" smtClean="0">
                <a:solidFill>
                  <a:schemeClr val="tx1"/>
                </a:solidFill>
                <a:latin typeface="Arial" pitchFamily="34" charset="0"/>
                <a:cs typeface="Arial" pitchFamily="34" charset="0"/>
              </a:rPr>
              <a:t>is</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concerned</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with</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its</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method</a:t>
            </a:r>
            <a:r>
              <a:rPr lang="fr-FR" sz="2600" dirty="0" smtClean="0">
                <a:solidFill>
                  <a:schemeClr val="tx1"/>
                </a:solidFill>
                <a:latin typeface="Arial" pitchFamily="34" charset="0"/>
                <a:cs typeface="Arial" pitchFamily="34" charset="0"/>
              </a:rPr>
              <a:t> of production as </a:t>
            </a:r>
            <a:r>
              <a:rPr lang="fr-FR" sz="2600" dirty="0" err="1" smtClean="0">
                <a:solidFill>
                  <a:schemeClr val="tx1"/>
                </a:solidFill>
                <a:latin typeface="Arial" pitchFamily="34" charset="0"/>
                <a:cs typeface="Arial" pitchFamily="34" charset="0"/>
              </a:rPr>
              <a:t>well</a:t>
            </a:r>
            <a:r>
              <a:rPr lang="fr-FR" sz="2600" dirty="0" smtClean="0">
                <a:solidFill>
                  <a:schemeClr val="tx1"/>
                </a:solidFill>
                <a:latin typeface="Arial" pitchFamily="34" charset="0"/>
                <a:cs typeface="Arial" pitchFamily="34" charset="0"/>
              </a:rPr>
              <a:t> as </a:t>
            </a:r>
            <a:r>
              <a:rPr lang="fr-FR" sz="2600" dirty="0" err="1" smtClean="0">
                <a:solidFill>
                  <a:schemeClr val="tx1"/>
                </a:solidFill>
                <a:latin typeface="Arial" pitchFamily="34" charset="0"/>
                <a:cs typeface="Arial" pitchFamily="34" charset="0"/>
              </a:rPr>
              <a:t>with</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its</a:t>
            </a:r>
            <a:r>
              <a:rPr lang="fr-FR" sz="2600" dirty="0" smtClean="0">
                <a:solidFill>
                  <a:schemeClr val="tx1"/>
                </a:solidFill>
                <a:latin typeface="Arial" pitchFamily="34" charset="0"/>
                <a:cs typeface="Arial" pitchFamily="34" charset="0"/>
              </a:rPr>
              <a:t> influence in social </a:t>
            </a:r>
            <a:r>
              <a:rPr lang="fr-FR" sz="2600" dirty="0" err="1" smtClean="0">
                <a:solidFill>
                  <a:schemeClr val="tx1"/>
                </a:solidFill>
                <a:latin typeface="Arial" pitchFamily="34" charset="0"/>
                <a:cs typeface="Arial" pitchFamily="34" charset="0"/>
              </a:rPr>
              <a:t>processes</a:t>
            </a:r>
            <a:r>
              <a:rPr lang="fr-FR" sz="2600" dirty="0" smtClean="0">
                <a:solidFill>
                  <a:schemeClr val="tx1"/>
                </a:solidFill>
                <a:latin typeface="Arial" pitchFamily="34" charset="0"/>
                <a:cs typeface="Arial" pitchFamily="34" charset="0"/>
              </a:rPr>
              <a:t> and </a:t>
            </a:r>
            <a:r>
              <a:rPr lang="fr-FR" sz="2600" dirty="0" err="1" smtClean="0">
                <a:solidFill>
                  <a:schemeClr val="tx1"/>
                </a:solidFill>
                <a:latin typeface="Arial" pitchFamily="34" charset="0"/>
                <a:cs typeface="Arial" pitchFamily="34" charset="0"/>
              </a:rPr>
              <a:t>its</a:t>
            </a:r>
            <a:r>
              <a:rPr lang="fr-FR" sz="2600" dirty="0" smtClean="0">
                <a:solidFill>
                  <a:schemeClr val="tx1"/>
                </a:solidFill>
                <a:latin typeface="Arial" pitchFamily="34" charset="0"/>
                <a:cs typeface="Arial" pitchFamily="34" charset="0"/>
              </a:rPr>
              <a:t> </a:t>
            </a:r>
            <a:r>
              <a:rPr lang="fr-FR" sz="2600" dirty="0" err="1" smtClean="0">
                <a:solidFill>
                  <a:schemeClr val="tx1"/>
                </a:solidFill>
                <a:latin typeface="Arial" pitchFamily="34" charset="0"/>
                <a:cs typeface="Arial" pitchFamily="34" charset="0"/>
              </a:rPr>
              <a:t>significance</a:t>
            </a:r>
            <a:r>
              <a:rPr lang="fr-FR" sz="2600" dirty="0" smtClean="0">
                <a:solidFill>
                  <a:schemeClr val="tx1"/>
                </a:solidFill>
                <a:latin typeface="Arial" pitchFamily="34" charset="0"/>
                <a:cs typeface="Arial" pitchFamily="34" charset="0"/>
              </a:rPr>
              <a:t> as a </a:t>
            </a:r>
            <a:r>
              <a:rPr lang="fr-FR" sz="2600" dirty="0" err="1" smtClean="0">
                <a:solidFill>
                  <a:schemeClr val="tx1"/>
                </a:solidFill>
                <a:latin typeface="Arial" pitchFamily="34" charset="0"/>
                <a:cs typeface="Arial" pitchFamily="34" charset="0"/>
              </a:rPr>
              <a:t>means</a:t>
            </a:r>
            <a:r>
              <a:rPr lang="fr-FR" sz="2600" dirty="0" smtClean="0">
                <a:solidFill>
                  <a:schemeClr val="tx1"/>
                </a:solidFill>
                <a:latin typeface="Arial" pitchFamily="34" charset="0"/>
                <a:cs typeface="Arial" pitchFamily="34" charset="0"/>
              </a:rPr>
              <a:t> of cultural change</a:t>
            </a:r>
            <a:r>
              <a:rPr lang="fr-FR" sz="2600" dirty="0" smtClean="0">
                <a:latin typeface="Arial" pitchFamily="34" charset="0"/>
                <a:cs typeface="Arial" pitchFamily="34" charset="0"/>
              </a:rPr>
              <a:t>.</a:t>
            </a:r>
          </a:p>
          <a:p>
            <a:endParaRPr lang="fr-FR" sz="1600" dirty="0" smtClean="0"/>
          </a:p>
          <a:p>
            <a:r>
              <a:rPr lang="en-GB" sz="1600" dirty="0" smtClean="0">
                <a:solidFill>
                  <a:schemeClr val="tx1"/>
                </a:solidFill>
                <a:latin typeface="Arial" pitchFamily="34" charset="0"/>
                <a:cs typeface="Arial" pitchFamily="34" charset="0"/>
              </a:rPr>
              <a:t>.</a:t>
            </a:r>
            <a:endParaRPr lang="fr-FR" sz="16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42950" y="177422"/>
            <a:ext cx="8420100" cy="1282888"/>
          </a:xfrm>
        </p:spPr>
        <p:txBody>
          <a:bodyPr>
            <a:normAutofit fontScale="90000"/>
          </a:bodyPr>
          <a:lstStyle/>
          <a:p>
            <a:r>
              <a:rPr lang="fr-FR" dirty="0" smtClean="0"/>
              <a:t>The Structure of The </a:t>
            </a:r>
            <a:r>
              <a:rPr lang="fr-FR" dirty="0" err="1" smtClean="0"/>
              <a:t>Research</a:t>
            </a:r>
            <a:r>
              <a:rPr lang="fr-FR" dirty="0" smtClean="0"/>
              <a:t> </a:t>
            </a:r>
            <a:r>
              <a:rPr lang="fr-FR" dirty="0" err="1" smtClean="0"/>
              <a:t>Paper</a:t>
            </a:r>
            <a:endParaRPr lang="fr-FR" dirty="0"/>
          </a:p>
        </p:txBody>
      </p:sp>
      <p:sp>
        <p:nvSpPr>
          <p:cNvPr id="3" name="Sous-titre 2"/>
          <p:cNvSpPr>
            <a:spLocks noGrp="1"/>
          </p:cNvSpPr>
          <p:nvPr>
            <p:ph type="subTitle" idx="1"/>
          </p:nvPr>
        </p:nvSpPr>
        <p:spPr>
          <a:xfrm>
            <a:off x="310487" y="1241946"/>
            <a:ext cx="8109614" cy="4396854"/>
          </a:xfrm>
        </p:spPr>
        <p:txBody>
          <a:bodyPr>
            <a:normAutofit fontScale="55000" lnSpcReduction="20000"/>
          </a:bodyPr>
          <a:lstStyle/>
          <a:p>
            <a:pPr algn="just"/>
            <a:r>
              <a:rPr lang="en-US" dirty="0" smtClean="0">
                <a:solidFill>
                  <a:schemeClr val="tx1"/>
                </a:solidFill>
              </a:rPr>
              <a:t>The current study shows how silence is perceived and conceived by two Tunisian  female filmmakers and how Tunisian Women Cinema could be seen as an action against Silence and Silencing.</a:t>
            </a:r>
          </a:p>
          <a:p>
            <a:pPr algn="just"/>
            <a:r>
              <a:rPr lang="en-US" dirty="0" smtClean="0">
                <a:solidFill>
                  <a:schemeClr val="tx1"/>
                </a:solidFill>
              </a:rPr>
              <a:t>The study introduces the general background to the paper by referring to the context of Tunisian Cinema and   the theme of Silence and Silencing .</a:t>
            </a:r>
          </a:p>
          <a:p>
            <a:pPr algn="just"/>
            <a:r>
              <a:rPr lang="en-US" dirty="0" smtClean="0">
                <a:solidFill>
                  <a:schemeClr val="tx1"/>
                </a:solidFill>
              </a:rPr>
              <a:t>The paper reviews related literature with a view to showing the different angles  from which the topic under scrutiny could be explored.</a:t>
            </a:r>
            <a:endParaRPr lang="fr-FR" dirty="0" smtClean="0">
              <a:solidFill>
                <a:schemeClr val="tx1"/>
              </a:solidFill>
            </a:endParaRPr>
          </a:p>
          <a:p>
            <a:pPr algn="just"/>
            <a:r>
              <a:rPr lang="en-US" dirty="0" smtClean="0">
                <a:solidFill>
                  <a:schemeClr val="tx1"/>
                </a:solidFill>
              </a:rPr>
              <a:t>The paper employs qualitative research techniques by applying </a:t>
            </a:r>
            <a:r>
              <a:rPr lang="en-US" dirty="0" err="1" smtClean="0">
                <a:solidFill>
                  <a:schemeClr val="tx1"/>
                </a:solidFill>
              </a:rPr>
              <a:t>Fairlclough’s</a:t>
            </a:r>
            <a:r>
              <a:rPr lang="en-US" dirty="0" smtClean="0">
                <a:solidFill>
                  <a:schemeClr val="tx1"/>
                </a:solidFill>
              </a:rPr>
              <a:t> framework of analysis (1989) to a corpus of two films produced at the beginning of the twenty-first century. The framework consists of three stages: description, interpretation and explanation.</a:t>
            </a:r>
            <a:endParaRPr lang="fr-FR" dirty="0" smtClean="0">
              <a:solidFill>
                <a:schemeClr val="tx1"/>
              </a:solidFill>
            </a:endParaRPr>
          </a:p>
          <a:p>
            <a:pPr algn="just"/>
            <a:r>
              <a:rPr lang="en-US" dirty="0" smtClean="0">
                <a:solidFill>
                  <a:schemeClr val="tx1"/>
                </a:solidFill>
              </a:rPr>
              <a:t> </a:t>
            </a:r>
            <a:endParaRPr lang="fr-FR" dirty="0" smtClean="0">
              <a:solidFill>
                <a:schemeClr val="tx1"/>
              </a:solidFill>
            </a:endParaRPr>
          </a:p>
          <a:p>
            <a:pPr algn="just"/>
            <a:r>
              <a:rPr lang="en-US" dirty="0" smtClean="0">
                <a:solidFill>
                  <a:schemeClr val="tx1"/>
                </a:solidFill>
              </a:rPr>
              <a:t>The researcher introduces the three stages theoretically  and introduces the tools to be used in the analysis, a combination of pragmatics and semiotics. This combination, in conjunction with other factors, leads to the introduction of the concept ‘voicing’.</a:t>
            </a:r>
            <a:endParaRPr lang="fr-FR" dirty="0" smtClean="0">
              <a:solidFill>
                <a:schemeClr val="tx1"/>
              </a:solidFill>
            </a:endParaRPr>
          </a:p>
          <a:p>
            <a:pPr algn="l"/>
            <a:r>
              <a:rPr lang="en-US" dirty="0" smtClean="0">
                <a:solidFill>
                  <a:schemeClr val="tx1"/>
                </a:solidFill>
              </a:rPr>
              <a:t> </a:t>
            </a:r>
            <a:endParaRPr lang="fr-FR" dirty="0" smtClean="0">
              <a:solidFill>
                <a:schemeClr val="tx1"/>
              </a:solidFill>
            </a:endParaRPr>
          </a:p>
          <a:p>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5805" y="436728"/>
            <a:ext cx="7660840" cy="945455"/>
          </a:xfrm>
        </p:spPr>
        <p:txBody>
          <a:bodyPr>
            <a:normAutofit fontScale="90000"/>
          </a:bodyPr>
          <a:lstStyle/>
          <a:p>
            <a:pPr algn="ctr"/>
            <a:r>
              <a:rPr lang="fr-FR" dirty="0" err="1" smtClean="0"/>
              <a:t>Feminist</a:t>
            </a:r>
            <a:r>
              <a:rPr lang="fr-FR" dirty="0" smtClean="0"/>
              <a:t> film </a:t>
            </a:r>
            <a:r>
              <a:rPr lang="fr-FR" dirty="0" err="1" smtClean="0"/>
              <a:t>theory</a:t>
            </a:r>
            <a:r>
              <a:rPr lang="fr-FR" dirty="0" smtClean="0"/>
              <a:t> </a:t>
            </a:r>
            <a:br>
              <a:rPr lang="fr-FR" dirty="0" smtClean="0"/>
            </a:br>
            <a:endParaRPr lang="fr-FR" dirty="0"/>
          </a:p>
        </p:txBody>
      </p:sp>
      <p:sp>
        <p:nvSpPr>
          <p:cNvPr id="3" name="Espace réservé du texte 2"/>
          <p:cNvSpPr>
            <a:spLocks noGrp="1"/>
          </p:cNvSpPr>
          <p:nvPr>
            <p:ph type="body" sz="quarter" idx="25"/>
          </p:nvPr>
        </p:nvSpPr>
        <p:spPr>
          <a:xfrm>
            <a:off x="0" y="1214651"/>
            <a:ext cx="9906000" cy="5445456"/>
          </a:xfrm>
        </p:spPr>
        <p:txBody>
          <a:bodyPr>
            <a:normAutofit fontScale="55000" lnSpcReduction="20000"/>
          </a:bodyPr>
          <a:lstStyle/>
          <a:p>
            <a:r>
              <a:rPr lang="fr-FR" sz="3800" dirty="0" err="1" smtClean="0">
                <a:solidFill>
                  <a:schemeClr val="tx1"/>
                </a:solidFill>
                <a:latin typeface="Arial" pitchFamily="34" charset="0"/>
                <a:cs typeface="Arial" pitchFamily="34" charset="0"/>
              </a:rPr>
              <a:t>Feminism</a:t>
            </a:r>
            <a:r>
              <a:rPr lang="fr-FR" sz="3800" dirty="0" smtClean="0">
                <a:solidFill>
                  <a:schemeClr val="tx1"/>
                </a:solidFill>
                <a:latin typeface="Arial" pitchFamily="34" charset="0"/>
                <a:cs typeface="Arial" pitchFamily="34" charset="0"/>
              </a:rPr>
              <a:t> as a </a:t>
            </a:r>
            <a:r>
              <a:rPr lang="fr-FR" sz="3800" dirty="0" err="1" smtClean="0">
                <a:solidFill>
                  <a:schemeClr val="tx1"/>
                </a:solidFill>
                <a:latin typeface="Arial" pitchFamily="34" charset="0"/>
                <a:cs typeface="Arial" pitchFamily="34" charset="0"/>
              </a:rPr>
              <a:t>movement</a:t>
            </a:r>
            <a:r>
              <a:rPr lang="fr-FR" sz="3800" dirty="0" smtClean="0">
                <a:solidFill>
                  <a:schemeClr val="tx1"/>
                </a:solidFill>
                <a:latin typeface="Arial" pitchFamily="34" charset="0"/>
                <a:cs typeface="Arial" pitchFamily="34" charset="0"/>
              </a:rPr>
              <a:t> </a:t>
            </a:r>
            <a:r>
              <a:rPr lang="fr-FR" sz="3800" dirty="0" err="1" smtClean="0">
                <a:solidFill>
                  <a:schemeClr val="tx1"/>
                </a:solidFill>
                <a:latin typeface="Arial" pitchFamily="34" charset="0"/>
                <a:cs typeface="Arial" pitchFamily="34" charset="0"/>
              </a:rPr>
              <a:t>exists</a:t>
            </a:r>
            <a:r>
              <a:rPr lang="fr-FR" sz="3800" dirty="0" smtClean="0">
                <a:solidFill>
                  <a:schemeClr val="tx1"/>
                </a:solidFill>
                <a:latin typeface="Arial" pitchFamily="34" charset="0"/>
                <a:cs typeface="Arial" pitchFamily="34" charset="0"/>
              </a:rPr>
              <a:t> to challenge the </a:t>
            </a:r>
            <a:r>
              <a:rPr lang="fr-FR" sz="3800" dirty="0" err="1" smtClean="0">
                <a:solidFill>
                  <a:schemeClr val="tx1"/>
                </a:solidFill>
                <a:latin typeface="Arial" pitchFamily="34" charset="0"/>
                <a:cs typeface="Arial" pitchFamily="34" charset="0"/>
              </a:rPr>
              <a:t>belief</a:t>
            </a:r>
            <a:r>
              <a:rPr lang="fr-FR" sz="3800" dirty="0" smtClean="0">
                <a:solidFill>
                  <a:schemeClr val="tx1"/>
                </a:solidFill>
                <a:latin typeface="Arial" pitchFamily="34" charset="0"/>
                <a:cs typeface="Arial" pitchFamily="34" charset="0"/>
              </a:rPr>
              <a:t> </a:t>
            </a:r>
            <a:r>
              <a:rPr lang="fr-FR" sz="3800" dirty="0" err="1" smtClean="0">
                <a:solidFill>
                  <a:schemeClr val="tx1"/>
                </a:solidFill>
                <a:latin typeface="Arial" pitchFamily="34" charset="0"/>
                <a:cs typeface="Arial" pitchFamily="34" charset="0"/>
              </a:rPr>
              <a:t>that</a:t>
            </a:r>
            <a:r>
              <a:rPr lang="fr-FR" sz="3800" dirty="0" smtClean="0">
                <a:solidFill>
                  <a:schemeClr val="tx1"/>
                </a:solidFill>
                <a:latin typeface="Arial" pitchFamily="34" charset="0"/>
                <a:cs typeface="Arial" pitchFamily="34" charset="0"/>
              </a:rPr>
              <a:t> </a:t>
            </a:r>
            <a:r>
              <a:rPr lang="fr-FR" sz="3800" dirty="0" err="1" smtClean="0">
                <a:solidFill>
                  <a:schemeClr val="tx1"/>
                </a:solidFill>
                <a:latin typeface="Arial" pitchFamily="34" charset="0"/>
                <a:cs typeface="Arial" pitchFamily="34" charset="0"/>
              </a:rPr>
              <a:t>women</a:t>
            </a:r>
            <a:r>
              <a:rPr lang="fr-FR" sz="3800" dirty="0" smtClean="0">
                <a:solidFill>
                  <a:schemeClr val="tx1"/>
                </a:solidFill>
                <a:latin typeface="Arial" pitchFamily="34" charset="0"/>
                <a:cs typeface="Arial" pitchFamily="34" charset="0"/>
              </a:rPr>
              <a:t> are </a:t>
            </a:r>
            <a:r>
              <a:rPr lang="fr-FR" sz="3800" dirty="0" err="1" smtClean="0">
                <a:solidFill>
                  <a:schemeClr val="tx1"/>
                </a:solidFill>
                <a:latin typeface="Arial" pitchFamily="34" charset="0"/>
                <a:cs typeface="Arial" pitchFamily="34" charset="0"/>
              </a:rPr>
              <a:t>unequal</a:t>
            </a:r>
            <a:r>
              <a:rPr lang="fr-FR" sz="3800" dirty="0" smtClean="0">
                <a:solidFill>
                  <a:schemeClr val="tx1"/>
                </a:solidFill>
                <a:latin typeface="Arial" pitchFamily="34" charset="0"/>
                <a:cs typeface="Arial" pitchFamily="34" charset="0"/>
              </a:rPr>
              <a:t> to men and </a:t>
            </a:r>
            <a:r>
              <a:rPr lang="fr-FR" sz="3800" dirty="0" err="1" smtClean="0">
                <a:solidFill>
                  <a:schemeClr val="tx1"/>
                </a:solidFill>
                <a:latin typeface="Arial" pitchFamily="34" charset="0"/>
                <a:cs typeface="Arial" pitchFamily="34" charset="0"/>
              </a:rPr>
              <a:t>that</a:t>
            </a:r>
            <a:r>
              <a:rPr lang="fr-FR" sz="3800" dirty="0" smtClean="0">
                <a:solidFill>
                  <a:schemeClr val="tx1"/>
                </a:solidFill>
                <a:latin typeface="Arial" pitchFamily="34" charset="0"/>
                <a:cs typeface="Arial" pitchFamily="34" charset="0"/>
              </a:rPr>
              <a:t> </a:t>
            </a:r>
            <a:r>
              <a:rPr lang="fr-FR" sz="3800" dirty="0" err="1" smtClean="0">
                <a:solidFill>
                  <a:schemeClr val="tx1"/>
                </a:solidFill>
                <a:latin typeface="Arial" pitchFamily="34" charset="0"/>
                <a:cs typeface="Arial" pitchFamily="34" charset="0"/>
              </a:rPr>
              <a:t>they</a:t>
            </a:r>
            <a:r>
              <a:rPr lang="fr-FR" sz="3800" dirty="0" smtClean="0">
                <a:solidFill>
                  <a:schemeClr val="tx1"/>
                </a:solidFill>
                <a:latin typeface="Arial" pitchFamily="34" charset="0"/>
                <a:cs typeface="Arial" pitchFamily="34" charset="0"/>
              </a:rPr>
              <a:t> have </a:t>
            </a:r>
            <a:r>
              <a:rPr lang="fr-FR" sz="3800" dirty="0" err="1" smtClean="0">
                <a:solidFill>
                  <a:schemeClr val="tx1"/>
                </a:solidFill>
                <a:latin typeface="Arial" pitchFamily="34" charset="0"/>
                <a:cs typeface="Arial" pitchFamily="34" charset="0"/>
              </a:rPr>
              <a:t>lower</a:t>
            </a:r>
            <a:r>
              <a:rPr lang="fr-FR" sz="3800" dirty="0" smtClean="0">
                <a:solidFill>
                  <a:schemeClr val="tx1"/>
                </a:solidFill>
                <a:latin typeface="Arial" pitchFamily="34" charset="0"/>
                <a:cs typeface="Arial" pitchFamily="34" charset="0"/>
              </a:rPr>
              <a:t> </a:t>
            </a:r>
            <a:r>
              <a:rPr lang="fr-FR" sz="3800" dirty="0" err="1" smtClean="0">
                <a:solidFill>
                  <a:schemeClr val="tx1"/>
                </a:solidFill>
                <a:latin typeface="Arial" pitchFamily="34" charset="0"/>
                <a:cs typeface="Arial" pitchFamily="34" charset="0"/>
              </a:rPr>
              <a:t>status</a:t>
            </a:r>
            <a:r>
              <a:rPr lang="fr-FR" sz="3800" dirty="0" smtClean="0">
                <a:solidFill>
                  <a:schemeClr val="tx1"/>
                </a:solidFill>
                <a:latin typeface="Arial" pitchFamily="34" charset="0"/>
                <a:cs typeface="Arial" pitchFamily="34" charset="0"/>
              </a:rPr>
              <a:t> and </a:t>
            </a:r>
            <a:r>
              <a:rPr lang="fr-FR" sz="3800" dirty="0" err="1" smtClean="0">
                <a:solidFill>
                  <a:schemeClr val="tx1"/>
                </a:solidFill>
                <a:latin typeface="Arial" pitchFamily="34" charset="0"/>
                <a:cs typeface="Arial" pitchFamily="34" charset="0"/>
              </a:rPr>
              <a:t>less</a:t>
            </a:r>
            <a:r>
              <a:rPr lang="fr-FR" sz="3800" dirty="0" smtClean="0">
                <a:solidFill>
                  <a:schemeClr val="tx1"/>
                </a:solidFill>
                <a:latin typeface="Arial" pitchFamily="34" charset="0"/>
                <a:cs typeface="Arial" pitchFamily="34" charset="0"/>
              </a:rPr>
              <a:t> </a:t>
            </a:r>
            <a:r>
              <a:rPr lang="fr-FR" sz="3800" dirty="0" err="1" smtClean="0">
                <a:solidFill>
                  <a:schemeClr val="tx1"/>
                </a:solidFill>
                <a:latin typeface="Arial" pitchFamily="34" charset="0"/>
                <a:cs typeface="Arial" pitchFamily="34" charset="0"/>
              </a:rPr>
              <a:t>economic</a:t>
            </a:r>
            <a:r>
              <a:rPr lang="fr-FR" sz="3800" dirty="0" smtClean="0">
                <a:solidFill>
                  <a:schemeClr val="tx1"/>
                </a:solidFill>
                <a:latin typeface="Arial" pitchFamily="34" charset="0"/>
                <a:cs typeface="Arial" pitchFamily="34" charset="0"/>
              </a:rPr>
              <a:t> power. </a:t>
            </a:r>
            <a:r>
              <a:rPr lang="fr-FR" sz="3800" dirty="0" err="1" smtClean="0">
                <a:solidFill>
                  <a:schemeClr val="tx1"/>
                </a:solidFill>
                <a:latin typeface="Arial" pitchFamily="34" charset="0"/>
                <a:cs typeface="Arial" pitchFamily="34" charset="0"/>
              </a:rPr>
              <a:t>Gender</a:t>
            </a:r>
            <a:r>
              <a:rPr lang="fr-FR" sz="3800" dirty="0" smtClean="0">
                <a:solidFill>
                  <a:schemeClr val="tx1"/>
                </a:solidFill>
                <a:latin typeface="Arial" pitchFamily="34" charset="0"/>
                <a:cs typeface="Arial" pitchFamily="34" charset="0"/>
              </a:rPr>
              <a:t> and power relations are central </a:t>
            </a:r>
            <a:r>
              <a:rPr lang="fr-FR" sz="3800" dirty="0" err="1" smtClean="0">
                <a:solidFill>
                  <a:schemeClr val="tx1"/>
                </a:solidFill>
                <a:latin typeface="Arial" pitchFamily="34" charset="0"/>
                <a:cs typeface="Arial" pitchFamily="34" charset="0"/>
              </a:rPr>
              <a:t>themes</a:t>
            </a:r>
            <a:r>
              <a:rPr lang="fr-FR" sz="3800" dirty="0" smtClean="0">
                <a:solidFill>
                  <a:schemeClr val="tx1"/>
                </a:solidFill>
                <a:latin typeface="Arial" pitchFamily="34" charset="0"/>
                <a:cs typeface="Arial" pitchFamily="34" charset="0"/>
              </a:rPr>
              <a:t> in </a:t>
            </a:r>
            <a:r>
              <a:rPr lang="fr-FR" sz="3800" dirty="0" err="1" smtClean="0">
                <a:solidFill>
                  <a:schemeClr val="tx1"/>
                </a:solidFill>
                <a:latin typeface="Arial" pitchFamily="34" charset="0"/>
                <a:cs typeface="Arial" pitchFamily="34" charset="0"/>
              </a:rPr>
              <a:t>feminist</a:t>
            </a:r>
            <a:r>
              <a:rPr lang="fr-FR" sz="3800" dirty="0" smtClean="0">
                <a:solidFill>
                  <a:schemeClr val="tx1"/>
                </a:solidFill>
                <a:latin typeface="Arial" pitchFamily="34" charset="0"/>
                <a:cs typeface="Arial" pitchFamily="34" charset="0"/>
              </a:rPr>
              <a:t> </a:t>
            </a:r>
            <a:r>
              <a:rPr lang="fr-FR" sz="3800" dirty="0" err="1" smtClean="0">
                <a:solidFill>
                  <a:schemeClr val="tx1"/>
                </a:solidFill>
                <a:latin typeface="Arial" pitchFamily="34" charset="0"/>
                <a:cs typeface="Arial" pitchFamily="34" charset="0"/>
              </a:rPr>
              <a:t>thinking</a:t>
            </a:r>
            <a:r>
              <a:rPr lang="fr-FR" sz="3800" dirty="0" smtClean="0">
                <a:solidFill>
                  <a:schemeClr val="tx1"/>
                </a:solidFill>
                <a:latin typeface="Arial" pitchFamily="34" charset="0"/>
                <a:cs typeface="Arial" pitchFamily="34" charset="0"/>
              </a:rPr>
              <a:t>.</a:t>
            </a:r>
          </a:p>
          <a:p>
            <a:r>
              <a:rPr lang="fr-FR" sz="3800" dirty="0" err="1" smtClean="0">
                <a:solidFill>
                  <a:schemeClr val="tx1"/>
                </a:solidFill>
                <a:latin typeface="Arial" pitchFamily="34" charset="0"/>
                <a:cs typeface="Arial" pitchFamily="34" charset="0"/>
              </a:rPr>
              <a:t>Feminist</a:t>
            </a:r>
            <a:r>
              <a:rPr lang="fr-FR" sz="3800" dirty="0" smtClean="0">
                <a:solidFill>
                  <a:schemeClr val="tx1"/>
                </a:solidFill>
                <a:latin typeface="Arial" pitchFamily="34" charset="0"/>
                <a:cs typeface="Arial" pitchFamily="34" charset="0"/>
              </a:rPr>
              <a:t> film </a:t>
            </a:r>
            <a:r>
              <a:rPr lang="fr-FR" sz="3800" dirty="0" err="1" smtClean="0">
                <a:solidFill>
                  <a:schemeClr val="tx1"/>
                </a:solidFill>
                <a:latin typeface="Arial" pitchFamily="34" charset="0"/>
                <a:cs typeface="Arial" pitchFamily="34" charset="0"/>
              </a:rPr>
              <a:t>theory</a:t>
            </a:r>
            <a:r>
              <a:rPr lang="fr-FR" sz="3800" dirty="0" smtClean="0">
                <a:solidFill>
                  <a:schemeClr val="tx1"/>
                </a:solidFill>
                <a:latin typeface="Arial" pitchFamily="34" charset="0"/>
                <a:cs typeface="Arial" pitchFamily="34" charset="0"/>
              </a:rPr>
              <a:t> has been </a:t>
            </a:r>
            <a:r>
              <a:rPr lang="fr-FR" sz="3800" dirty="0" err="1" smtClean="0">
                <a:solidFill>
                  <a:schemeClr val="tx1"/>
                </a:solidFill>
                <a:latin typeface="Arial" pitchFamily="34" charset="0"/>
                <a:cs typeface="Arial" pitchFamily="34" charset="0"/>
              </a:rPr>
              <a:t>influenced</a:t>
            </a:r>
            <a:r>
              <a:rPr lang="fr-FR" sz="3800" dirty="0" smtClean="0">
                <a:solidFill>
                  <a:schemeClr val="tx1"/>
                </a:solidFill>
                <a:latin typeface="Arial" pitchFamily="34" charset="0"/>
                <a:cs typeface="Arial" pitchFamily="34" charset="0"/>
              </a:rPr>
              <a:t> and </a:t>
            </a:r>
            <a:r>
              <a:rPr lang="fr-FR" sz="3800" dirty="0" err="1" smtClean="0">
                <a:solidFill>
                  <a:schemeClr val="tx1"/>
                </a:solidFill>
                <a:latin typeface="Arial" pitchFamily="34" charset="0"/>
                <a:cs typeface="Arial" pitchFamily="34" charset="0"/>
              </a:rPr>
              <a:t>informed</a:t>
            </a:r>
            <a:r>
              <a:rPr lang="fr-FR" sz="3800" dirty="0" smtClean="0">
                <a:solidFill>
                  <a:schemeClr val="tx1"/>
                </a:solidFill>
                <a:latin typeface="Arial" pitchFamily="34" charset="0"/>
                <a:cs typeface="Arial" pitchFamily="34" charset="0"/>
              </a:rPr>
              <a:t> by </a:t>
            </a:r>
            <a:r>
              <a:rPr lang="fr-FR" sz="3800" dirty="0" err="1" smtClean="0">
                <a:solidFill>
                  <a:schemeClr val="tx1"/>
                </a:solidFill>
                <a:latin typeface="Arial" pitchFamily="34" charset="0"/>
                <a:cs typeface="Arial" pitchFamily="34" charset="0"/>
              </a:rPr>
              <a:t>feminist</a:t>
            </a:r>
            <a:r>
              <a:rPr lang="fr-FR" sz="3800" dirty="0" smtClean="0">
                <a:solidFill>
                  <a:schemeClr val="tx1"/>
                </a:solidFill>
                <a:latin typeface="Arial" pitchFamily="34" charset="0"/>
                <a:cs typeface="Arial" pitchFamily="34" charset="0"/>
              </a:rPr>
              <a:t> </a:t>
            </a:r>
            <a:r>
              <a:rPr lang="fr-FR" sz="3800" dirty="0" err="1" smtClean="0">
                <a:solidFill>
                  <a:schemeClr val="tx1"/>
                </a:solidFill>
                <a:latin typeface="Arial" pitchFamily="34" charset="0"/>
                <a:cs typeface="Arial" pitchFamily="34" charset="0"/>
              </a:rPr>
              <a:t>movements</a:t>
            </a:r>
            <a:r>
              <a:rPr lang="fr-FR" sz="3800" dirty="0" smtClean="0">
                <a:solidFill>
                  <a:schemeClr val="tx1"/>
                </a:solidFill>
                <a:latin typeface="Arial" pitchFamily="34" charset="0"/>
                <a:cs typeface="Arial" pitchFamily="34" charset="0"/>
              </a:rPr>
              <a:t> and </a:t>
            </a:r>
            <a:r>
              <a:rPr lang="fr-FR" sz="3800" dirty="0" err="1" smtClean="0">
                <a:solidFill>
                  <a:schemeClr val="tx1"/>
                </a:solidFill>
                <a:latin typeface="Arial" pitchFamily="34" charset="0"/>
                <a:cs typeface="Arial" pitchFamily="34" charset="0"/>
              </a:rPr>
              <a:t>women’s</a:t>
            </a:r>
            <a:r>
              <a:rPr lang="fr-FR" sz="3800" dirty="0" smtClean="0">
                <a:solidFill>
                  <a:schemeClr val="tx1"/>
                </a:solidFill>
                <a:latin typeface="Arial" pitchFamily="34" charset="0"/>
                <a:cs typeface="Arial" pitchFamily="34" charset="0"/>
              </a:rPr>
              <a:t> </a:t>
            </a:r>
            <a:r>
              <a:rPr lang="fr-FR" sz="3800" dirty="0" err="1" smtClean="0">
                <a:solidFill>
                  <a:schemeClr val="tx1"/>
                </a:solidFill>
                <a:latin typeface="Arial" pitchFamily="34" charset="0"/>
                <a:cs typeface="Arial" pitchFamily="34" charset="0"/>
              </a:rPr>
              <a:t>studies</a:t>
            </a:r>
            <a:r>
              <a:rPr lang="fr-FR" sz="3800" dirty="0" smtClean="0">
                <a:solidFill>
                  <a:schemeClr val="tx1"/>
                </a:solidFill>
                <a:latin typeface="Arial" pitchFamily="34" charset="0"/>
                <a:cs typeface="Arial" pitchFamily="34" charset="0"/>
              </a:rPr>
              <a:t> </a:t>
            </a:r>
            <a:r>
              <a:rPr lang="fr-FR" sz="3800" dirty="0" err="1" smtClean="0">
                <a:solidFill>
                  <a:schemeClr val="tx1"/>
                </a:solidFill>
                <a:latin typeface="Arial" pitchFamily="34" charset="0"/>
                <a:cs typeface="Arial" pitchFamily="34" charset="0"/>
              </a:rPr>
              <a:t>within</a:t>
            </a:r>
            <a:r>
              <a:rPr lang="fr-FR" sz="3800" dirty="0" smtClean="0">
                <a:solidFill>
                  <a:schemeClr val="tx1"/>
                </a:solidFill>
                <a:latin typeface="Arial" pitchFamily="34" charset="0"/>
                <a:cs typeface="Arial" pitchFamily="34" charset="0"/>
              </a:rPr>
              <a:t> </a:t>
            </a:r>
            <a:r>
              <a:rPr lang="fr-FR" sz="3800" dirty="0" err="1" smtClean="0">
                <a:solidFill>
                  <a:schemeClr val="tx1"/>
                </a:solidFill>
                <a:latin typeface="Arial" pitchFamily="34" charset="0"/>
                <a:cs typeface="Arial" pitchFamily="34" charset="0"/>
              </a:rPr>
              <a:t>academic</a:t>
            </a:r>
            <a:r>
              <a:rPr lang="fr-FR" sz="3800" dirty="0" smtClean="0">
                <a:solidFill>
                  <a:schemeClr val="tx1"/>
                </a:solidFill>
                <a:latin typeface="Arial" pitchFamily="34" charset="0"/>
                <a:cs typeface="Arial" pitchFamily="34" charset="0"/>
              </a:rPr>
              <a:t> </a:t>
            </a:r>
            <a:r>
              <a:rPr lang="fr-FR" sz="3800" dirty="0" err="1" smtClean="0">
                <a:solidFill>
                  <a:schemeClr val="tx1"/>
                </a:solidFill>
                <a:latin typeface="Arial" pitchFamily="34" charset="0"/>
                <a:cs typeface="Arial" pitchFamily="34" charset="0"/>
              </a:rPr>
              <a:t>circles</a:t>
            </a:r>
            <a:r>
              <a:rPr lang="fr-FR" sz="3800" dirty="0" smtClean="0">
                <a:solidFill>
                  <a:schemeClr val="tx1"/>
                </a:solidFill>
                <a:latin typeface="Arial" pitchFamily="34" charset="0"/>
                <a:cs typeface="Arial" pitchFamily="34" charset="0"/>
              </a:rPr>
              <a:t> argues </a:t>
            </a:r>
            <a:r>
              <a:rPr lang="fr-FR" sz="3800" dirty="0" err="1" smtClean="0">
                <a:solidFill>
                  <a:schemeClr val="tx1"/>
                </a:solidFill>
                <a:latin typeface="Arial" pitchFamily="34" charset="0"/>
                <a:cs typeface="Arial" pitchFamily="34" charset="0"/>
              </a:rPr>
              <a:t>that</a:t>
            </a:r>
            <a:r>
              <a:rPr lang="fr-FR" sz="3800" dirty="0" smtClean="0">
                <a:solidFill>
                  <a:schemeClr val="tx1"/>
                </a:solidFill>
                <a:latin typeface="Arial" pitchFamily="34" charset="0"/>
                <a:cs typeface="Arial" pitchFamily="34" charset="0"/>
              </a:rPr>
              <a:t> media </a:t>
            </a:r>
            <a:r>
              <a:rPr lang="fr-FR" sz="3800" dirty="0" err="1" smtClean="0">
                <a:solidFill>
                  <a:schemeClr val="tx1"/>
                </a:solidFill>
                <a:latin typeface="Arial" pitchFamily="34" charset="0"/>
                <a:cs typeface="Arial" pitchFamily="34" charset="0"/>
              </a:rPr>
              <a:t>reinforce</a:t>
            </a:r>
            <a:r>
              <a:rPr lang="fr-FR" sz="3800" dirty="0" smtClean="0">
                <a:solidFill>
                  <a:schemeClr val="tx1"/>
                </a:solidFill>
                <a:latin typeface="Arial" pitchFamily="34" charset="0"/>
                <a:cs typeface="Arial" pitchFamily="34" charset="0"/>
              </a:rPr>
              <a:t> the </a:t>
            </a:r>
            <a:r>
              <a:rPr lang="fr-FR" sz="3800" dirty="0" err="1" smtClean="0">
                <a:solidFill>
                  <a:schemeClr val="tx1"/>
                </a:solidFill>
                <a:latin typeface="Arial" pitchFamily="34" charset="0"/>
                <a:cs typeface="Arial" pitchFamily="34" charset="0"/>
              </a:rPr>
              <a:t>unequal</a:t>
            </a:r>
            <a:r>
              <a:rPr lang="fr-FR" sz="3800" dirty="0" smtClean="0">
                <a:solidFill>
                  <a:schemeClr val="tx1"/>
                </a:solidFill>
                <a:latin typeface="Arial" pitchFamily="34" charset="0"/>
                <a:cs typeface="Arial" pitchFamily="34" charset="0"/>
              </a:rPr>
              <a:t> position of </a:t>
            </a:r>
            <a:r>
              <a:rPr lang="fr-FR" sz="3800" dirty="0" err="1" smtClean="0">
                <a:solidFill>
                  <a:schemeClr val="tx1"/>
                </a:solidFill>
                <a:latin typeface="Arial" pitchFamily="34" charset="0"/>
                <a:cs typeface="Arial" pitchFamily="34" charset="0"/>
              </a:rPr>
              <a:t>women</a:t>
            </a:r>
            <a:r>
              <a:rPr lang="fr-FR" sz="3800" dirty="0" smtClean="0">
                <a:solidFill>
                  <a:schemeClr val="tx1"/>
                </a:solidFill>
                <a:latin typeface="Arial" pitchFamily="34" charset="0"/>
                <a:cs typeface="Arial" pitchFamily="34" charset="0"/>
              </a:rPr>
              <a:t> by </a:t>
            </a:r>
            <a:r>
              <a:rPr lang="fr-FR" sz="3800" dirty="0" err="1" smtClean="0">
                <a:solidFill>
                  <a:schemeClr val="tx1"/>
                </a:solidFill>
                <a:latin typeface="Arial" pitchFamily="34" charset="0"/>
                <a:cs typeface="Arial" pitchFamily="34" charset="0"/>
              </a:rPr>
              <a:t>producing</a:t>
            </a:r>
            <a:r>
              <a:rPr lang="fr-FR" sz="3800" dirty="0" smtClean="0">
                <a:solidFill>
                  <a:schemeClr val="tx1"/>
                </a:solidFill>
                <a:latin typeface="Arial" pitchFamily="34" charset="0"/>
                <a:cs typeface="Arial" pitchFamily="34" charset="0"/>
              </a:rPr>
              <a:t> </a:t>
            </a:r>
            <a:r>
              <a:rPr lang="fr-FR" sz="3800" dirty="0" err="1" smtClean="0">
                <a:solidFill>
                  <a:schemeClr val="tx1"/>
                </a:solidFill>
                <a:latin typeface="Arial" pitchFamily="34" charset="0"/>
                <a:cs typeface="Arial" pitchFamily="34" charset="0"/>
              </a:rPr>
              <a:t>narrow</a:t>
            </a:r>
            <a:r>
              <a:rPr lang="fr-FR" sz="3800" dirty="0" smtClean="0">
                <a:solidFill>
                  <a:schemeClr val="tx1"/>
                </a:solidFill>
                <a:latin typeface="Arial" pitchFamily="34" charset="0"/>
                <a:cs typeface="Arial" pitchFamily="34" charset="0"/>
              </a:rPr>
              <a:t> images of </a:t>
            </a:r>
            <a:r>
              <a:rPr lang="fr-FR" sz="3800" dirty="0" err="1" smtClean="0">
                <a:solidFill>
                  <a:schemeClr val="tx1"/>
                </a:solidFill>
                <a:latin typeface="Arial" pitchFamily="34" charset="0"/>
                <a:cs typeface="Arial" pitchFamily="34" charset="0"/>
              </a:rPr>
              <a:t>them</a:t>
            </a:r>
            <a:r>
              <a:rPr lang="fr-FR" sz="3800" dirty="0" smtClean="0">
                <a:solidFill>
                  <a:schemeClr val="tx1"/>
                </a:solidFill>
                <a:latin typeface="Arial" pitchFamily="34" charset="0"/>
                <a:cs typeface="Arial" pitchFamily="34" charset="0"/>
              </a:rPr>
              <a:t> </a:t>
            </a:r>
            <a:r>
              <a:rPr lang="fr-FR" sz="3800" dirty="0" err="1" smtClean="0">
                <a:solidFill>
                  <a:schemeClr val="tx1"/>
                </a:solidFill>
                <a:latin typeface="Arial" pitchFamily="34" charset="0"/>
                <a:cs typeface="Arial" pitchFamily="34" charset="0"/>
              </a:rPr>
              <a:t>such</a:t>
            </a:r>
            <a:r>
              <a:rPr lang="fr-FR" sz="3800" dirty="0" smtClean="0">
                <a:solidFill>
                  <a:schemeClr val="tx1"/>
                </a:solidFill>
                <a:latin typeface="Arial" pitchFamily="34" charset="0"/>
                <a:cs typeface="Arial" pitchFamily="34" charset="0"/>
              </a:rPr>
              <a:t> as </a:t>
            </a:r>
            <a:r>
              <a:rPr lang="fr-FR" sz="3800" dirty="0" err="1" smtClean="0">
                <a:solidFill>
                  <a:schemeClr val="tx1"/>
                </a:solidFill>
                <a:latin typeface="Arial" pitchFamily="34" charset="0"/>
                <a:cs typeface="Arial" pitchFamily="34" charset="0"/>
              </a:rPr>
              <a:t>being</a:t>
            </a:r>
            <a:r>
              <a:rPr lang="fr-FR" sz="3800" dirty="0" smtClean="0">
                <a:solidFill>
                  <a:schemeClr val="tx1"/>
                </a:solidFill>
                <a:latin typeface="Arial" pitchFamily="34" charset="0"/>
                <a:cs typeface="Arial" pitchFamily="34" charset="0"/>
              </a:rPr>
              <a:t> passive or </a:t>
            </a:r>
            <a:r>
              <a:rPr lang="fr-FR" sz="3800" dirty="0" err="1" smtClean="0">
                <a:solidFill>
                  <a:schemeClr val="tx1"/>
                </a:solidFill>
                <a:latin typeface="Arial" pitchFamily="34" charset="0"/>
                <a:cs typeface="Arial" pitchFamily="34" charset="0"/>
              </a:rPr>
              <a:t>objects</a:t>
            </a:r>
            <a:r>
              <a:rPr lang="fr-FR" sz="3800" dirty="0" smtClean="0">
                <a:solidFill>
                  <a:schemeClr val="tx1"/>
                </a:solidFill>
                <a:latin typeface="Arial" pitchFamily="34" charset="0"/>
                <a:cs typeface="Arial" pitchFamily="34" charset="0"/>
              </a:rPr>
              <a:t> of </a:t>
            </a:r>
            <a:r>
              <a:rPr lang="fr-FR" sz="3800" dirty="0" err="1" smtClean="0">
                <a:solidFill>
                  <a:schemeClr val="tx1"/>
                </a:solidFill>
                <a:latin typeface="Arial" pitchFamily="34" charset="0"/>
                <a:cs typeface="Arial" pitchFamily="34" charset="0"/>
              </a:rPr>
              <a:t>desire</a:t>
            </a:r>
            <a:r>
              <a:rPr lang="fr-FR" sz="3800" dirty="0" smtClean="0">
                <a:solidFill>
                  <a:schemeClr val="tx1"/>
                </a:solidFill>
                <a:latin typeface="Arial" pitchFamily="34" charset="0"/>
                <a:cs typeface="Arial" pitchFamily="34" charset="0"/>
              </a:rPr>
              <a:t>.</a:t>
            </a:r>
          </a:p>
          <a:p>
            <a:endParaRPr lang="fr-FR" sz="3800" dirty="0" smtClean="0">
              <a:solidFill>
                <a:schemeClr val="tx1"/>
              </a:solidFill>
              <a:latin typeface="Arial" pitchFamily="34" charset="0"/>
              <a:cs typeface="Arial" pitchFamily="34" charset="0"/>
            </a:endParaRPr>
          </a:p>
          <a:p>
            <a:r>
              <a:rPr lang="fr-FR" sz="3800" dirty="0" err="1" smtClean="0">
                <a:solidFill>
                  <a:schemeClr val="tx1"/>
                </a:solidFill>
                <a:latin typeface="Arial" pitchFamily="34" charset="0"/>
                <a:cs typeface="Arial" pitchFamily="34" charset="0"/>
              </a:rPr>
              <a:t>They</a:t>
            </a:r>
            <a:r>
              <a:rPr lang="fr-FR" sz="3800" dirty="0" smtClean="0">
                <a:solidFill>
                  <a:schemeClr val="tx1"/>
                </a:solidFill>
                <a:latin typeface="Arial" pitchFamily="34" charset="0"/>
                <a:cs typeface="Arial" pitchFamily="34" charset="0"/>
              </a:rPr>
              <a:t> </a:t>
            </a:r>
            <a:r>
              <a:rPr lang="fr-FR" sz="3800" dirty="0" err="1" smtClean="0">
                <a:solidFill>
                  <a:schemeClr val="tx1"/>
                </a:solidFill>
                <a:latin typeface="Arial" pitchFamily="34" charset="0"/>
                <a:cs typeface="Arial" pitchFamily="34" charset="0"/>
              </a:rPr>
              <a:t>study</a:t>
            </a:r>
            <a:r>
              <a:rPr lang="fr-FR" sz="3800" dirty="0" smtClean="0">
                <a:solidFill>
                  <a:schemeClr val="tx1"/>
                </a:solidFill>
                <a:latin typeface="Arial" pitchFamily="34" charset="0"/>
                <a:cs typeface="Arial" pitchFamily="34" charset="0"/>
              </a:rPr>
              <a:t> the </a:t>
            </a:r>
            <a:r>
              <a:rPr lang="fr-FR" sz="3800" dirty="0" err="1" smtClean="0">
                <a:solidFill>
                  <a:schemeClr val="tx1"/>
                </a:solidFill>
                <a:latin typeface="Arial" pitchFamily="34" charset="0"/>
                <a:cs typeface="Arial" pitchFamily="34" charset="0"/>
              </a:rPr>
              <a:t>way</a:t>
            </a:r>
            <a:r>
              <a:rPr lang="fr-FR" sz="3800" dirty="0" smtClean="0">
                <a:solidFill>
                  <a:schemeClr val="tx1"/>
                </a:solidFill>
                <a:latin typeface="Arial" pitchFamily="34" charset="0"/>
                <a:cs typeface="Arial" pitchFamily="34" charset="0"/>
              </a:rPr>
              <a:t> </a:t>
            </a:r>
            <a:r>
              <a:rPr lang="fr-FR" sz="3800" dirty="0" err="1" smtClean="0">
                <a:solidFill>
                  <a:schemeClr val="tx1"/>
                </a:solidFill>
                <a:latin typeface="Arial" pitchFamily="34" charset="0"/>
                <a:cs typeface="Arial" pitchFamily="34" charset="0"/>
              </a:rPr>
              <a:t>filmmakers</a:t>
            </a:r>
            <a:r>
              <a:rPr lang="fr-FR" sz="3800" dirty="0" smtClean="0">
                <a:solidFill>
                  <a:schemeClr val="tx1"/>
                </a:solidFill>
                <a:latin typeface="Arial" pitchFamily="34" charset="0"/>
                <a:cs typeface="Arial" pitchFamily="34" charset="0"/>
              </a:rPr>
              <a:t> </a:t>
            </a:r>
            <a:r>
              <a:rPr lang="fr-FR" sz="3800" dirty="0" err="1" smtClean="0">
                <a:solidFill>
                  <a:schemeClr val="tx1"/>
                </a:solidFill>
                <a:latin typeface="Arial" pitchFamily="34" charset="0"/>
                <a:cs typeface="Arial" pitchFamily="34" charset="0"/>
              </a:rPr>
              <a:t>portray</a:t>
            </a:r>
            <a:r>
              <a:rPr lang="fr-FR" sz="3800" dirty="0" smtClean="0">
                <a:solidFill>
                  <a:schemeClr val="tx1"/>
                </a:solidFill>
                <a:latin typeface="Arial" pitchFamily="34" charset="0"/>
                <a:cs typeface="Arial" pitchFamily="34" charset="0"/>
              </a:rPr>
              <a:t> </a:t>
            </a:r>
            <a:r>
              <a:rPr lang="fr-FR" sz="3800" dirty="0" err="1" smtClean="0">
                <a:solidFill>
                  <a:schemeClr val="tx1"/>
                </a:solidFill>
                <a:latin typeface="Arial" pitchFamily="34" charset="0"/>
                <a:cs typeface="Arial" pitchFamily="34" charset="0"/>
              </a:rPr>
              <a:t>women</a:t>
            </a:r>
            <a:r>
              <a:rPr lang="fr-FR" sz="3800" dirty="0" smtClean="0">
                <a:solidFill>
                  <a:schemeClr val="tx1"/>
                </a:solidFill>
                <a:latin typeface="Arial" pitchFamily="34" charset="0"/>
                <a:cs typeface="Arial" pitchFamily="34" charset="0"/>
              </a:rPr>
              <a:t> in a </a:t>
            </a:r>
            <a:r>
              <a:rPr lang="fr-FR" sz="3800" dirty="0" err="1" smtClean="0">
                <a:solidFill>
                  <a:schemeClr val="tx1"/>
                </a:solidFill>
                <a:latin typeface="Arial" pitchFamily="34" charset="0"/>
                <a:cs typeface="Arial" pitchFamily="34" charset="0"/>
              </a:rPr>
              <a:t>stereotypical</a:t>
            </a:r>
            <a:r>
              <a:rPr lang="fr-FR" sz="3800" dirty="0" smtClean="0">
                <a:solidFill>
                  <a:schemeClr val="tx1"/>
                </a:solidFill>
                <a:latin typeface="Arial" pitchFamily="34" charset="0"/>
                <a:cs typeface="Arial" pitchFamily="34" charset="0"/>
              </a:rPr>
              <a:t> </a:t>
            </a:r>
            <a:r>
              <a:rPr lang="fr-FR" sz="3800" dirty="0" err="1" smtClean="0">
                <a:solidFill>
                  <a:schemeClr val="tx1"/>
                </a:solidFill>
                <a:latin typeface="Arial" pitchFamily="34" charset="0"/>
                <a:cs typeface="Arial" pitchFamily="34" charset="0"/>
              </a:rPr>
              <a:t>manner</a:t>
            </a:r>
            <a:r>
              <a:rPr lang="fr-FR" sz="3800" dirty="0" smtClean="0">
                <a:solidFill>
                  <a:schemeClr val="tx1"/>
                </a:solidFill>
                <a:latin typeface="Arial" pitchFamily="34" charset="0"/>
                <a:cs typeface="Arial" pitchFamily="34" charset="0"/>
              </a:rPr>
              <a:t> and how </a:t>
            </a:r>
            <a:r>
              <a:rPr lang="fr-FR" sz="3800" dirty="0" err="1" smtClean="0">
                <a:solidFill>
                  <a:schemeClr val="tx1"/>
                </a:solidFill>
                <a:latin typeface="Arial" pitchFamily="34" charset="0"/>
                <a:cs typeface="Arial" pitchFamily="34" charset="0"/>
              </a:rPr>
              <a:t>this</a:t>
            </a:r>
            <a:r>
              <a:rPr lang="fr-FR" sz="3800" dirty="0" smtClean="0">
                <a:solidFill>
                  <a:schemeClr val="tx1"/>
                </a:solidFill>
                <a:latin typeface="Arial" pitchFamily="34" charset="0"/>
                <a:cs typeface="Arial" pitchFamily="34" charset="0"/>
              </a:rPr>
              <a:t> </a:t>
            </a:r>
            <a:r>
              <a:rPr lang="fr-FR" sz="3800" dirty="0" err="1" smtClean="0">
                <a:solidFill>
                  <a:schemeClr val="tx1"/>
                </a:solidFill>
                <a:latin typeface="Arial" pitchFamily="34" charset="0"/>
                <a:cs typeface="Arial" pitchFamily="34" charset="0"/>
              </a:rPr>
              <a:t>presentation</a:t>
            </a:r>
            <a:r>
              <a:rPr lang="fr-FR" sz="3800" dirty="0" smtClean="0">
                <a:solidFill>
                  <a:schemeClr val="tx1"/>
                </a:solidFill>
                <a:latin typeface="Arial" pitchFamily="34" charset="0"/>
                <a:cs typeface="Arial" pitchFamily="34" charset="0"/>
              </a:rPr>
              <a:t> </a:t>
            </a:r>
            <a:r>
              <a:rPr lang="fr-FR" sz="3800" dirty="0" err="1" smtClean="0">
                <a:solidFill>
                  <a:schemeClr val="tx1"/>
                </a:solidFill>
                <a:latin typeface="Arial" pitchFamily="34" charset="0"/>
                <a:cs typeface="Arial" pitchFamily="34" charset="0"/>
              </a:rPr>
              <a:t>is</a:t>
            </a:r>
            <a:r>
              <a:rPr lang="fr-FR" sz="3800" dirty="0" smtClean="0">
                <a:solidFill>
                  <a:schemeClr val="tx1"/>
                </a:solidFill>
                <a:latin typeface="Arial" pitchFamily="34" charset="0"/>
                <a:cs typeface="Arial" pitchFamily="34" charset="0"/>
              </a:rPr>
              <a:t> </a:t>
            </a:r>
            <a:r>
              <a:rPr lang="fr-FR" sz="3800" dirty="0" err="1" smtClean="0">
                <a:solidFill>
                  <a:schemeClr val="tx1"/>
                </a:solidFill>
                <a:latin typeface="Arial" pitchFamily="34" charset="0"/>
                <a:cs typeface="Arial" pitchFamily="34" charset="0"/>
              </a:rPr>
              <a:t>both</a:t>
            </a:r>
            <a:r>
              <a:rPr lang="fr-FR" sz="3800" dirty="0" smtClean="0">
                <a:solidFill>
                  <a:schemeClr val="tx1"/>
                </a:solidFill>
                <a:latin typeface="Arial" pitchFamily="34" charset="0"/>
                <a:cs typeface="Arial" pitchFamily="34" charset="0"/>
              </a:rPr>
              <a:t> </a:t>
            </a:r>
            <a:r>
              <a:rPr lang="fr-FR" sz="3800" dirty="0" err="1" smtClean="0">
                <a:solidFill>
                  <a:schemeClr val="tx1"/>
                </a:solidFill>
                <a:latin typeface="Arial" pitchFamily="34" charset="0"/>
                <a:cs typeface="Arial" pitchFamily="34" charset="0"/>
              </a:rPr>
              <a:t>shaping</a:t>
            </a:r>
            <a:r>
              <a:rPr lang="fr-FR" sz="3800" dirty="0" smtClean="0">
                <a:solidFill>
                  <a:schemeClr val="tx1"/>
                </a:solidFill>
                <a:latin typeface="Arial" pitchFamily="34" charset="0"/>
                <a:cs typeface="Arial" pitchFamily="34" charset="0"/>
              </a:rPr>
              <a:t> and </a:t>
            </a:r>
            <a:r>
              <a:rPr lang="fr-FR" sz="3800" dirty="0" err="1" smtClean="0">
                <a:solidFill>
                  <a:schemeClr val="tx1"/>
                </a:solidFill>
                <a:latin typeface="Arial" pitchFamily="34" charset="0"/>
                <a:cs typeface="Arial" pitchFamily="34" charset="0"/>
              </a:rPr>
              <a:t>being</a:t>
            </a:r>
            <a:r>
              <a:rPr lang="fr-FR" sz="3800" dirty="0" smtClean="0">
                <a:solidFill>
                  <a:schemeClr val="tx1"/>
                </a:solidFill>
                <a:latin typeface="Arial" pitchFamily="34" charset="0"/>
                <a:cs typeface="Arial" pitchFamily="34" charset="0"/>
              </a:rPr>
              <a:t> </a:t>
            </a:r>
            <a:r>
              <a:rPr lang="fr-FR" sz="3800" dirty="0" err="1" smtClean="0">
                <a:solidFill>
                  <a:schemeClr val="tx1"/>
                </a:solidFill>
                <a:latin typeface="Arial" pitchFamily="34" charset="0"/>
                <a:cs typeface="Arial" pitchFamily="34" charset="0"/>
              </a:rPr>
              <a:t>shaped</a:t>
            </a:r>
            <a:r>
              <a:rPr lang="fr-FR" sz="3800" dirty="0" smtClean="0">
                <a:solidFill>
                  <a:schemeClr val="tx1"/>
                </a:solidFill>
                <a:latin typeface="Arial" pitchFamily="34" charset="0"/>
                <a:cs typeface="Arial" pitchFamily="34" charset="0"/>
              </a:rPr>
              <a:t> by </a:t>
            </a:r>
            <a:r>
              <a:rPr lang="fr-FR" sz="3800" dirty="0" err="1" smtClean="0">
                <a:solidFill>
                  <a:schemeClr val="tx1"/>
                </a:solidFill>
                <a:latin typeface="Arial" pitchFamily="34" charset="0"/>
                <a:cs typeface="Arial" pitchFamily="34" charset="0"/>
              </a:rPr>
              <a:t>society’s</a:t>
            </a:r>
            <a:r>
              <a:rPr lang="fr-FR" sz="3800" dirty="0" smtClean="0">
                <a:solidFill>
                  <a:schemeClr val="tx1"/>
                </a:solidFill>
                <a:latin typeface="Arial" pitchFamily="34" charset="0"/>
                <a:cs typeface="Arial" pitchFamily="34" charset="0"/>
              </a:rPr>
              <a:t> </a:t>
            </a:r>
            <a:r>
              <a:rPr lang="fr-FR" sz="3800" dirty="0" err="1" smtClean="0">
                <a:solidFill>
                  <a:schemeClr val="tx1"/>
                </a:solidFill>
                <a:latin typeface="Arial" pitchFamily="34" charset="0"/>
                <a:cs typeface="Arial" pitchFamily="34" charset="0"/>
              </a:rPr>
              <a:t>sexist</a:t>
            </a:r>
            <a:r>
              <a:rPr lang="fr-FR" sz="3800" dirty="0" smtClean="0">
                <a:solidFill>
                  <a:schemeClr val="tx1"/>
                </a:solidFill>
                <a:latin typeface="Arial" pitchFamily="34" charset="0"/>
                <a:cs typeface="Arial" pitchFamily="34" charset="0"/>
              </a:rPr>
              <a:t> and </a:t>
            </a:r>
            <a:r>
              <a:rPr lang="fr-FR" sz="3800" dirty="0" err="1" smtClean="0">
                <a:solidFill>
                  <a:schemeClr val="tx1"/>
                </a:solidFill>
                <a:latin typeface="Arial" pitchFamily="34" charset="0"/>
                <a:cs typeface="Arial" pitchFamily="34" charset="0"/>
              </a:rPr>
              <a:t>patriarchal</a:t>
            </a:r>
            <a:r>
              <a:rPr lang="fr-FR" sz="3800" dirty="0" smtClean="0">
                <a:solidFill>
                  <a:schemeClr val="tx1"/>
                </a:solidFill>
                <a:latin typeface="Arial" pitchFamily="34" charset="0"/>
                <a:cs typeface="Arial" pitchFamily="34" charset="0"/>
              </a:rPr>
              <a:t> </a:t>
            </a:r>
            <a:r>
              <a:rPr lang="fr-FR" sz="3800" dirty="0" err="1" smtClean="0">
                <a:solidFill>
                  <a:schemeClr val="tx1"/>
                </a:solidFill>
                <a:latin typeface="Arial" pitchFamily="34" charset="0"/>
                <a:cs typeface="Arial" pitchFamily="34" charset="0"/>
              </a:rPr>
              <a:t>ideology</a:t>
            </a:r>
            <a:r>
              <a:rPr lang="fr-FR" sz="3800" dirty="0" smtClean="0">
                <a:solidFill>
                  <a:schemeClr val="tx1"/>
                </a:solidFill>
                <a:latin typeface="Arial" pitchFamily="34" charset="0"/>
                <a:cs typeface="Arial" pitchFamily="34" charset="0"/>
              </a:rPr>
              <a:t> and how </a:t>
            </a:r>
            <a:r>
              <a:rPr lang="fr-FR" sz="3800" dirty="0" err="1" smtClean="0">
                <a:solidFill>
                  <a:schemeClr val="tx1"/>
                </a:solidFill>
                <a:latin typeface="Arial" pitchFamily="34" charset="0"/>
                <a:cs typeface="Arial" pitchFamily="34" charset="0"/>
              </a:rPr>
              <a:t>women</a:t>
            </a:r>
            <a:r>
              <a:rPr lang="fr-FR" sz="3800" dirty="0" smtClean="0">
                <a:solidFill>
                  <a:schemeClr val="tx1"/>
                </a:solidFill>
                <a:latin typeface="Arial" pitchFamily="34" charset="0"/>
                <a:cs typeface="Arial" pitchFamily="34" charset="0"/>
              </a:rPr>
              <a:t> have been </a:t>
            </a:r>
            <a:r>
              <a:rPr lang="fr-FR" sz="3800" dirty="0" err="1" smtClean="0">
                <a:solidFill>
                  <a:schemeClr val="tx1"/>
                </a:solidFill>
                <a:latin typeface="Arial" pitchFamily="34" charset="0"/>
                <a:cs typeface="Arial" pitchFamily="34" charset="0"/>
              </a:rPr>
              <a:t>affected</a:t>
            </a:r>
            <a:r>
              <a:rPr lang="fr-FR" sz="3800" dirty="0" smtClean="0">
                <a:solidFill>
                  <a:schemeClr val="tx1"/>
                </a:solidFill>
                <a:latin typeface="Arial" pitchFamily="34" charset="0"/>
                <a:cs typeface="Arial" pitchFamily="34" charset="0"/>
              </a:rPr>
              <a:t> by </a:t>
            </a:r>
            <a:r>
              <a:rPr lang="fr-FR" sz="3800" dirty="0" err="1" smtClean="0">
                <a:solidFill>
                  <a:schemeClr val="tx1"/>
                </a:solidFill>
                <a:latin typeface="Arial" pitchFamily="34" charset="0"/>
                <a:cs typeface="Arial" pitchFamily="34" charset="0"/>
              </a:rPr>
              <a:t>these</a:t>
            </a:r>
            <a:r>
              <a:rPr lang="fr-FR" sz="3800" dirty="0" smtClean="0">
                <a:solidFill>
                  <a:schemeClr val="tx1"/>
                </a:solidFill>
                <a:latin typeface="Arial" pitchFamily="34" charset="0"/>
                <a:cs typeface="Arial" pitchFamily="34" charset="0"/>
              </a:rPr>
              <a:t> images.</a:t>
            </a:r>
          </a:p>
          <a:p>
            <a:r>
              <a:rPr lang="fr-FR" sz="3800" dirty="0" err="1" smtClean="0">
                <a:solidFill>
                  <a:schemeClr val="tx1"/>
                </a:solidFill>
                <a:latin typeface="Arial" pitchFamily="34" charset="0"/>
                <a:cs typeface="Arial" pitchFamily="34" charset="0"/>
              </a:rPr>
              <a:t>Feminists</a:t>
            </a:r>
            <a:r>
              <a:rPr lang="fr-FR" sz="3800" dirty="0" smtClean="0">
                <a:solidFill>
                  <a:schemeClr val="tx1"/>
                </a:solidFill>
                <a:latin typeface="Arial" pitchFamily="34" charset="0"/>
                <a:cs typeface="Arial" pitchFamily="34" charset="0"/>
              </a:rPr>
              <a:t> in </a:t>
            </a:r>
            <a:r>
              <a:rPr lang="fr-FR" sz="3800" dirty="0" err="1" smtClean="0">
                <a:solidFill>
                  <a:schemeClr val="tx1"/>
                </a:solidFill>
                <a:latin typeface="Arial" pitchFamily="34" charset="0"/>
                <a:cs typeface="Arial" pitchFamily="34" charset="0"/>
              </a:rPr>
              <a:t>general</a:t>
            </a:r>
            <a:r>
              <a:rPr lang="fr-FR" sz="3800" dirty="0" smtClean="0">
                <a:solidFill>
                  <a:schemeClr val="tx1"/>
                </a:solidFill>
                <a:latin typeface="Arial" pitchFamily="34" charset="0"/>
                <a:cs typeface="Arial" pitchFamily="34" charset="0"/>
              </a:rPr>
              <a:t> </a:t>
            </a:r>
            <a:r>
              <a:rPr lang="fr-FR" sz="3800" dirty="0" err="1" smtClean="0">
                <a:solidFill>
                  <a:schemeClr val="tx1"/>
                </a:solidFill>
                <a:latin typeface="Arial" pitchFamily="34" charset="0"/>
                <a:cs typeface="Arial" pitchFamily="34" charset="0"/>
              </a:rPr>
              <a:t>agree</a:t>
            </a:r>
            <a:r>
              <a:rPr lang="fr-FR" sz="3800" dirty="0" smtClean="0">
                <a:solidFill>
                  <a:schemeClr val="tx1"/>
                </a:solidFill>
                <a:latin typeface="Arial" pitchFamily="34" charset="0"/>
                <a:cs typeface="Arial" pitchFamily="34" charset="0"/>
              </a:rPr>
              <a:t> </a:t>
            </a:r>
            <a:r>
              <a:rPr lang="fr-FR" sz="3800" dirty="0" err="1" smtClean="0">
                <a:solidFill>
                  <a:schemeClr val="tx1"/>
                </a:solidFill>
                <a:latin typeface="Arial" pitchFamily="34" charset="0"/>
                <a:cs typeface="Arial" pitchFamily="34" charset="0"/>
              </a:rPr>
              <a:t>that</a:t>
            </a:r>
            <a:r>
              <a:rPr lang="fr-FR" sz="3800" dirty="0" smtClean="0">
                <a:solidFill>
                  <a:schemeClr val="tx1"/>
                </a:solidFill>
                <a:latin typeface="Arial" pitchFamily="34" charset="0"/>
                <a:cs typeface="Arial" pitchFamily="34" charset="0"/>
              </a:rPr>
              <a:t> </a:t>
            </a:r>
            <a:r>
              <a:rPr lang="fr-FR" sz="3800" dirty="0" err="1" smtClean="0">
                <a:solidFill>
                  <a:schemeClr val="tx1"/>
                </a:solidFill>
                <a:latin typeface="Arial" pitchFamily="34" charset="0"/>
                <a:cs typeface="Arial" pitchFamily="34" charset="0"/>
              </a:rPr>
              <a:t>feminist</a:t>
            </a:r>
            <a:r>
              <a:rPr lang="fr-FR" sz="3800" dirty="0" smtClean="0">
                <a:solidFill>
                  <a:schemeClr val="tx1"/>
                </a:solidFill>
                <a:latin typeface="Arial" pitchFamily="34" charset="0"/>
                <a:cs typeface="Arial" pitchFamily="34" charset="0"/>
              </a:rPr>
              <a:t> film </a:t>
            </a:r>
            <a:r>
              <a:rPr lang="fr-FR" sz="3800" dirty="0" err="1" smtClean="0">
                <a:solidFill>
                  <a:schemeClr val="tx1"/>
                </a:solidFill>
                <a:latin typeface="Arial" pitchFamily="34" charset="0"/>
                <a:cs typeface="Arial" pitchFamily="34" charset="0"/>
              </a:rPr>
              <a:t>theory</a:t>
            </a:r>
            <a:r>
              <a:rPr lang="fr-FR" sz="3800" dirty="0" smtClean="0">
                <a:solidFill>
                  <a:schemeClr val="tx1"/>
                </a:solidFill>
                <a:latin typeface="Arial" pitchFamily="34" charset="0"/>
                <a:cs typeface="Arial" pitchFamily="34" charset="0"/>
              </a:rPr>
              <a:t> and practice </a:t>
            </a:r>
            <a:r>
              <a:rPr lang="fr-FR" sz="3800" dirty="0" err="1" smtClean="0">
                <a:solidFill>
                  <a:schemeClr val="tx1"/>
                </a:solidFill>
                <a:latin typeface="Arial" pitchFamily="34" charset="0"/>
                <a:cs typeface="Arial" pitchFamily="34" charset="0"/>
              </a:rPr>
              <a:t>play</a:t>
            </a:r>
            <a:r>
              <a:rPr lang="fr-FR" sz="3800" dirty="0" smtClean="0">
                <a:solidFill>
                  <a:schemeClr val="tx1"/>
                </a:solidFill>
                <a:latin typeface="Arial" pitchFamily="34" charset="0"/>
                <a:cs typeface="Arial" pitchFamily="34" charset="0"/>
              </a:rPr>
              <a:t> a </a:t>
            </a:r>
            <a:r>
              <a:rPr lang="fr-FR" sz="3800" dirty="0" err="1" smtClean="0">
                <a:solidFill>
                  <a:schemeClr val="tx1"/>
                </a:solidFill>
                <a:latin typeface="Arial" pitchFamily="34" charset="0"/>
                <a:cs typeface="Arial" pitchFamily="34" charset="0"/>
              </a:rPr>
              <a:t>pivotal</a:t>
            </a:r>
            <a:r>
              <a:rPr lang="fr-FR" sz="3800" dirty="0" smtClean="0">
                <a:solidFill>
                  <a:schemeClr val="tx1"/>
                </a:solidFill>
                <a:latin typeface="Arial" pitchFamily="34" charset="0"/>
                <a:cs typeface="Arial" pitchFamily="34" charset="0"/>
              </a:rPr>
              <a:t> </a:t>
            </a:r>
            <a:r>
              <a:rPr lang="fr-FR" sz="3800" dirty="0" err="1" smtClean="0">
                <a:solidFill>
                  <a:schemeClr val="tx1"/>
                </a:solidFill>
                <a:latin typeface="Arial" pitchFamily="34" charset="0"/>
                <a:cs typeface="Arial" pitchFamily="34" charset="0"/>
              </a:rPr>
              <a:t>role</a:t>
            </a:r>
            <a:r>
              <a:rPr lang="fr-FR" sz="3800" dirty="0" smtClean="0">
                <a:solidFill>
                  <a:schemeClr val="tx1"/>
                </a:solidFill>
                <a:latin typeface="Arial" pitchFamily="34" charset="0"/>
                <a:cs typeface="Arial" pitchFamily="34" charset="0"/>
              </a:rPr>
              <a:t> in </a:t>
            </a:r>
            <a:r>
              <a:rPr lang="fr-FR" sz="3800" dirty="0" err="1" smtClean="0">
                <a:solidFill>
                  <a:schemeClr val="tx1"/>
                </a:solidFill>
                <a:latin typeface="Arial" pitchFamily="34" charset="0"/>
                <a:cs typeface="Arial" pitchFamily="34" charset="0"/>
              </a:rPr>
              <a:t>raising</a:t>
            </a:r>
            <a:r>
              <a:rPr lang="fr-FR" sz="3800" dirty="0" smtClean="0">
                <a:solidFill>
                  <a:schemeClr val="tx1"/>
                </a:solidFill>
                <a:latin typeface="Arial" pitchFamily="34" charset="0"/>
                <a:cs typeface="Arial" pitchFamily="34" charset="0"/>
              </a:rPr>
              <a:t> </a:t>
            </a:r>
            <a:r>
              <a:rPr lang="fr-FR" sz="3800" dirty="0" err="1" smtClean="0">
                <a:solidFill>
                  <a:schemeClr val="tx1"/>
                </a:solidFill>
                <a:latin typeface="Arial" pitchFamily="34" charset="0"/>
                <a:cs typeface="Arial" pitchFamily="34" charset="0"/>
              </a:rPr>
              <a:t>women’s</a:t>
            </a:r>
            <a:r>
              <a:rPr lang="fr-FR" sz="3800" dirty="0" smtClean="0">
                <a:solidFill>
                  <a:schemeClr val="tx1"/>
                </a:solidFill>
                <a:latin typeface="Arial" pitchFamily="34" charset="0"/>
                <a:cs typeface="Arial" pitchFamily="34" charset="0"/>
              </a:rPr>
              <a:t> </a:t>
            </a:r>
            <a:r>
              <a:rPr lang="fr-FR" sz="3800" dirty="0" err="1" smtClean="0">
                <a:solidFill>
                  <a:schemeClr val="tx1"/>
                </a:solidFill>
                <a:latin typeface="Arial" pitchFamily="34" charset="0"/>
                <a:cs typeface="Arial" pitchFamily="34" charset="0"/>
              </a:rPr>
              <a:t>consciousness</a:t>
            </a:r>
            <a:r>
              <a:rPr lang="fr-FR" sz="3800" dirty="0" smtClean="0">
                <a:solidFill>
                  <a:schemeClr val="tx1"/>
                </a:solidFill>
                <a:latin typeface="Arial" pitchFamily="34" charset="0"/>
                <a:cs typeface="Arial" pitchFamily="34" charset="0"/>
              </a:rPr>
              <a:t> </a:t>
            </a:r>
            <a:r>
              <a:rPr lang="fr-FR" sz="3800" dirty="0" err="1" smtClean="0">
                <a:solidFill>
                  <a:schemeClr val="tx1"/>
                </a:solidFill>
                <a:latin typeface="Arial" pitchFamily="34" charset="0"/>
                <a:cs typeface="Arial" pitchFamily="34" charset="0"/>
              </a:rPr>
              <a:t>regarding</a:t>
            </a:r>
            <a:r>
              <a:rPr lang="fr-FR" sz="3800" dirty="0" smtClean="0">
                <a:solidFill>
                  <a:schemeClr val="tx1"/>
                </a:solidFill>
                <a:latin typeface="Arial" pitchFamily="34" charset="0"/>
                <a:cs typeface="Arial" pitchFamily="34" charset="0"/>
              </a:rPr>
              <a:t> </a:t>
            </a:r>
            <a:r>
              <a:rPr lang="fr-FR" sz="3800" dirty="0" err="1" smtClean="0">
                <a:solidFill>
                  <a:schemeClr val="tx1"/>
                </a:solidFill>
                <a:latin typeface="Arial" pitchFamily="34" charset="0"/>
                <a:cs typeface="Arial" pitchFamily="34" charset="0"/>
              </a:rPr>
              <a:t>their</a:t>
            </a:r>
            <a:r>
              <a:rPr lang="fr-FR" sz="3800" dirty="0" smtClean="0">
                <a:solidFill>
                  <a:schemeClr val="tx1"/>
                </a:solidFill>
                <a:latin typeface="Arial" pitchFamily="34" charset="0"/>
                <a:cs typeface="Arial" pitchFamily="34" charset="0"/>
              </a:rPr>
              <a:t> subordination and </a:t>
            </a:r>
            <a:r>
              <a:rPr lang="fr-FR" sz="3800" dirty="0" err="1" smtClean="0">
                <a:solidFill>
                  <a:schemeClr val="tx1"/>
                </a:solidFill>
                <a:latin typeface="Arial" pitchFamily="34" charset="0"/>
                <a:cs typeface="Arial" pitchFamily="34" charset="0"/>
              </a:rPr>
              <a:t>marginalization</a:t>
            </a:r>
            <a:r>
              <a:rPr lang="fr-FR" sz="3800" dirty="0" smtClean="0">
                <a:solidFill>
                  <a:schemeClr val="tx1"/>
                </a:solidFill>
                <a:latin typeface="Arial" pitchFamily="34" charset="0"/>
                <a:cs typeface="Arial" pitchFamily="34" charset="0"/>
              </a:rPr>
              <a:t> in a </a:t>
            </a:r>
            <a:r>
              <a:rPr lang="fr-FR" sz="3800" dirty="0" err="1" smtClean="0">
                <a:solidFill>
                  <a:schemeClr val="tx1"/>
                </a:solidFill>
                <a:latin typeface="Arial" pitchFamily="34" charset="0"/>
                <a:cs typeface="Arial" pitchFamily="34" charset="0"/>
              </a:rPr>
              <a:t>patriarchal</a:t>
            </a:r>
            <a:r>
              <a:rPr lang="fr-FR" sz="3800" dirty="0" smtClean="0">
                <a:solidFill>
                  <a:schemeClr val="tx1"/>
                </a:solidFill>
                <a:latin typeface="Arial" pitchFamily="34" charset="0"/>
                <a:cs typeface="Arial" pitchFamily="34" charset="0"/>
              </a:rPr>
              <a:t> society. </a:t>
            </a:r>
            <a:r>
              <a:rPr lang="fr-FR" sz="3800" dirty="0" err="1" smtClean="0">
                <a:solidFill>
                  <a:schemeClr val="tx1"/>
                </a:solidFill>
                <a:latin typeface="Arial" pitchFamily="34" charset="0"/>
                <a:cs typeface="Arial" pitchFamily="34" charset="0"/>
              </a:rPr>
              <a:t>Feminist</a:t>
            </a:r>
            <a:r>
              <a:rPr lang="fr-FR" sz="3800" dirty="0" smtClean="0">
                <a:solidFill>
                  <a:schemeClr val="tx1"/>
                </a:solidFill>
                <a:latin typeface="Arial" pitchFamily="34" charset="0"/>
                <a:cs typeface="Arial" pitchFamily="34" charset="0"/>
              </a:rPr>
              <a:t> </a:t>
            </a:r>
            <a:r>
              <a:rPr lang="fr-FR" sz="3800" dirty="0" err="1" smtClean="0">
                <a:solidFill>
                  <a:schemeClr val="tx1"/>
                </a:solidFill>
                <a:latin typeface="Arial" pitchFamily="34" charset="0"/>
                <a:cs typeface="Arial" pitchFamily="34" charset="0"/>
              </a:rPr>
              <a:t>filmmakers</a:t>
            </a:r>
            <a:r>
              <a:rPr lang="fr-FR" sz="3800" dirty="0" smtClean="0">
                <a:solidFill>
                  <a:schemeClr val="tx1"/>
                </a:solidFill>
                <a:latin typeface="Arial" pitchFamily="34" charset="0"/>
                <a:cs typeface="Arial" pitchFamily="34" charset="0"/>
              </a:rPr>
              <a:t> </a:t>
            </a:r>
            <a:r>
              <a:rPr lang="fr-FR" sz="3800" dirty="0" err="1" smtClean="0">
                <a:solidFill>
                  <a:schemeClr val="tx1"/>
                </a:solidFill>
                <a:latin typeface="Arial" pitchFamily="34" charset="0"/>
                <a:cs typeface="Arial" pitchFamily="34" charset="0"/>
              </a:rPr>
              <a:t>see</a:t>
            </a:r>
            <a:r>
              <a:rPr lang="fr-FR" sz="3800" dirty="0" smtClean="0">
                <a:solidFill>
                  <a:schemeClr val="tx1"/>
                </a:solidFill>
                <a:latin typeface="Arial" pitchFamily="34" charset="0"/>
                <a:cs typeface="Arial" pitchFamily="34" charset="0"/>
              </a:rPr>
              <a:t> </a:t>
            </a:r>
            <a:r>
              <a:rPr lang="fr-FR" sz="3800" dirty="0" err="1" smtClean="0">
                <a:solidFill>
                  <a:schemeClr val="tx1"/>
                </a:solidFill>
                <a:latin typeface="Arial" pitchFamily="34" charset="0"/>
                <a:cs typeface="Arial" pitchFamily="34" charset="0"/>
              </a:rPr>
              <a:t>documentaries</a:t>
            </a:r>
            <a:r>
              <a:rPr lang="fr-FR" sz="3800" dirty="0" smtClean="0">
                <a:solidFill>
                  <a:schemeClr val="tx1"/>
                </a:solidFill>
                <a:latin typeface="Arial" pitchFamily="34" charset="0"/>
                <a:cs typeface="Arial" pitchFamily="34" charset="0"/>
              </a:rPr>
              <a:t> as a </a:t>
            </a:r>
            <a:r>
              <a:rPr lang="fr-FR" sz="3800" dirty="0" err="1" smtClean="0">
                <a:solidFill>
                  <a:schemeClr val="tx1"/>
                </a:solidFill>
                <a:latin typeface="Arial" pitchFamily="34" charset="0"/>
                <a:cs typeface="Arial" pitchFamily="34" charset="0"/>
              </a:rPr>
              <a:t>way</a:t>
            </a:r>
            <a:r>
              <a:rPr lang="fr-FR" sz="3800" dirty="0" smtClean="0">
                <a:solidFill>
                  <a:schemeClr val="tx1"/>
                </a:solidFill>
                <a:latin typeface="Arial" pitchFamily="34" charset="0"/>
                <a:cs typeface="Arial" pitchFamily="34" charset="0"/>
              </a:rPr>
              <a:t> of </a:t>
            </a:r>
            <a:r>
              <a:rPr lang="fr-FR" sz="3800" dirty="0" err="1" smtClean="0">
                <a:solidFill>
                  <a:schemeClr val="tx1"/>
                </a:solidFill>
                <a:latin typeface="Arial" pitchFamily="34" charset="0"/>
                <a:cs typeface="Arial" pitchFamily="34" charset="0"/>
              </a:rPr>
              <a:t>showing</a:t>
            </a:r>
            <a:r>
              <a:rPr lang="fr-FR" sz="3800" dirty="0" smtClean="0">
                <a:solidFill>
                  <a:schemeClr val="tx1"/>
                </a:solidFill>
                <a:latin typeface="Arial" pitchFamily="34" charset="0"/>
                <a:cs typeface="Arial" pitchFamily="34" charset="0"/>
              </a:rPr>
              <a:t> the ‘</a:t>
            </a:r>
            <a:r>
              <a:rPr lang="fr-FR" sz="3800" dirty="0" err="1" smtClean="0">
                <a:solidFill>
                  <a:schemeClr val="tx1"/>
                </a:solidFill>
                <a:latin typeface="Arial" pitchFamily="34" charset="0"/>
                <a:cs typeface="Arial" pitchFamily="34" charset="0"/>
              </a:rPr>
              <a:t>truth</a:t>
            </a:r>
            <a:r>
              <a:rPr lang="fr-FR" sz="3800" dirty="0" smtClean="0">
                <a:solidFill>
                  <a:schemeClr val="tx1"/>
                </a:solidFill>
                <a:latin typeface="Arial" pitchFamily="34" charset="0"/>
                <a:cs typeface="Arial" pitchFamily="34" charset="0"/>
              </a:rPr>
              <a:t>’ about </a:t>
            </a:r>
            <a:r>
              <a:rPr lang="fr-FR" sz="3800" dirty="0" err="1" smtClean="0">
                <a:solidFill>
                  <a:schemeClr val="tx1"/>
                </a:solidFill>
                <a:latin typeface="Arial" pitchFamily="34" charset="0"/>
                <a:cs typeface="Arial" pitchFamily="34" charset="0"/>
              </a:rPr>
              <a:t>women’s</a:t>
            </a:r>
            <a:r>
              <a:rPr lang="fr-FR" sz="3800" dirty="0" smtClean="0">
                <a:solidFill>
                  <a:schemeClr val="tx1"/>
                </a:solidFill>
                <a:latin typeface="Arial" pitchFamily="34" charset="0"/>
                <a:cs typeface="Arial" pitchFamily="34" charset="0"/>
              </a:rPr>
              <a:t> life.</a:t>
            </a:r>
            <a:r>
              <a:rPr lang="fr-FR" sz="3800" i="1" dirty="0" smtClean="0">
                <a:solidFill>
                  <a:schemeClr val="tx1"/>
                </a:solidFill>
                <a:latin typeface="Arial" pitchFamily="34" charset="0"/>
                <a:cs typeface="Arial" pitchFamily="34" charset="0"/>
              </a:rPr>
              <a:t> Sin by Silence </a:t>
            </a:r>
            <a:r>
              <a:rPr lang="fr-FR" sz="3800" dirty="0" smtClean="0">
                <a:solidFill>
                  <a:schemeClr val="tx1"/>
                </a:solidFill>
                <a:latin typeface="Arial" pitchFamily="34" charset="0"/>
                <a:cs typeface="Arial" pitchFamily="34" charset="0"/>
              </a:rPr>
              <a:t>(2009),</a:t>
            </a:r>
            <a:r>
              <a:rPr lang="fr-FR" sz="3800" i="1" dirty="0" smtClean="0">
                <a:solidFill>
                  <a:schemeClr val="tx1"/>
                </a:solidFill>
                <a:latin typeface="Arial" pitchFamily="34" charset="0"/>
                <a:cs typeface="Arial" pitchFamily="34" charset="0"/>
              </a:rPr>
              <a:t> The </a:t>
            </a:r>
            <a:r>
              <a:rPr lang="fr-FR" sz="3800" i="1" dirty="0" err="1" smtClean="0">
                <a:solidFill>
                  <a:schemeClr val="tx1"/>
                </a:solidFill>
                <a:latin typeface="Arial" pitchFamily="34" charset="0"/>
                <a:cs typeface="Arial" pitchFamily="34" charset="0"/>
              </a:rPr>
              <a:t>Greatest</a:t>
            </a:r>
            <a:r>
              <a:rPr lang="fr-FR" sz="3800" i="1" dirty="0" smtClean="0">
                <a:solidFill>
                  <a:schemeClr val="tx1"/>
                </a:solidFill>
                <a:latin typeface="Arial" pitchFamily="34" charset="0"/>
                <a:cs typeface="Arial" pitchFamily="34" charset="0"/>
              </a:rPr>
              <a:t> Silence </a:t>
            </a:r>
            <a:r>
              <a:rPr lang="fr-FR" sz="3800" dirty="0" smtClean="0">
                <a:solidFill>
                  <a:schemeClr val="tx1"/>
                </a:solidFill>
                <a:latin typeface="Arial" pitchFamily="34" charset="0"/>
                <a:cs typeface="Arial" pitchFamily="34" charset="0"/>
              </a:rPr>
              <a:t>(2007) and </a:t>
            </a:r>
            <a:r>
              <a:rPr lang="fr-FR" sz="3800" i="1" dirty="0" err="1" smtClean="0">
                <a:solidFill>
                  <a:schemeClr val="tx1"/>
                </a:solidFill>
                <a:latin typeface="Arial" pitchFamily="34" charset="0"/>
                <a:cs typeface="Arial" pitchFamily="34" charset="0"/>
              </a:rPr>
              <a:t>Breaking</a:t>
            </a:r>
            <a:r>
              <a:rPr lang="fr-FR" sz="3800" i="1" dirty="0" smtClean="0">
                <a:solidFill>
                  <a:schemeClr val="tx1"/>
                </a:solidFill>
                <a:latin typeface="Arial" pitchFamily="34" charset="0"/>
                <a:cs typeface="Arial" pitchFamily="34" charset="0"/>
              </a:rPr>
              <a:t> the Silence </a:t>
            </a:r>
            <a:r>
              <a:rPr lang="fr-FR" sz="3800" dirty="0" smtClean="0">
                <a:solidFill>
                  <a:schemeClr val="tx1"/>
                </a:solidFill>
                <a:latin typeface="Arial" pitchFamily="34" charset="0"/>
                <a:cs typeface="Arial" pitchFamily="34" charset="0"/>
              </a:rPr>
              <a:t>(2000) are </a:t>
            </a:r>
            <a:r>
              <a:rPr lang="fr-FR" sz="3800" dirty="0" err="1" smtClean="0">
                <a:solidFill>
                  <a:schemeClr val="tx1"/>
                </a:solidFill>
                <a:latin typeface="Arial" pitchFamily="34" charset="0"/>
                <a:cs typeface="Arial" pitchFamily="34" charset="0"/>
              </a:rPr>
              <a:t>examples</a:t>
            </a:r>
            <a:r>
              <a:rPr lang="fr-FR" sz="3800" dirty="0" smtClean="0">
                <a:solidFill>
                  <a:schemeClr val="tx1"/>
                </a:solidFill>
                <a:latin typeface="Arial" pitchFamily="34" charset="0"/>
                <a:cs typeface="Arial" pitchFamily="34" charset="0"/>
              </a:rPr>
              <a:t> of </a:t>
            </a:r>
            <a:r>
              <a:rPr lang="fr-FR" sz="3800" dirty="0" err="1" smtClean="0">
                <a:solidFill>
                  <a:schemeClr val="tx1"/>
                </a:solidFill>
                <a:latin typeface="Arial" pitchFamily="34" charset="0"/>
                <a:cs typeface="Arial" pitchFamily="34" charset="0"/>
              </a:rPr>
              <a:t>such</a:t>
            </a:r>
            <a:r>
              <a:rPr lang="fr-FR" sz="3800" dirty="0" smtClean="0">
                <a:solidFill>
                  <a:schemeClr val="tx1"/>
                </a:solidFill>
                <a:latin typeface="Arial" pitchFamily="34" charset="0"/>
                <a:cs typeface="Arial" pitchFamily="34" charset="0"/>
              </a:rPr>
              <a:t> </a:t>
            </a:r>
            <a:r>
              <a:rPr lang="fr-FR" sz="3800" dirty="0" err="1" smtClean="0">
                <a:solidFill>
                  <a:schemeClr val="tx1"/>
                </a:solidFill>
                <a:latin typeface="Arial" pitchFamily="34" charset="0"/>
                <a:cs typeface="Arial" pitchFamily="34" charset="0"/>
              </a:rPr>
              <a:t>documentaries</a:t>
            </a:r>
            <a:r>
              <a:rPr lang="fr-FR" sz="3800" dirty="0" smtClean="0">
                <a:solidFill>
                  <a:schemeClr val="tx1"/>
                </a:solidFill>
                <a:latin typeface="Arial" pitchFamily="34" charset="0"/>
                <a:cs typeface="Arial" pitchFamily="34" charset="0"/>
              </a:rPr>
              <a:t>.</a:t>
            </a:r>
          </a:p>
          <a:p>
            <a:endParaRPr lang="fr-FR" sz="2800" dirty="0" smtClean="0">
              <a:solidFill>
                <a:schemeClr val="tx1"/>
              </a:solidFill>
              <a:latin typeface="Arial" pitchFamily="34" charset="0"/>
              <a:cs typeface="Arial" pitchFamily="34" charset="0"/>
            </a:endParaRPr>
          </a:p>
          <a:p>
            <a:endParaRPr lang="fr-FR" sz="1600" dirty="0" smtClean="0"/>
          </a:p>
          <a:p>
            <a:r>
              <a:rPr lang="en-GB" sz="1600" dirty="0" smtClean="0">
                <a:solidFill>
                  <a:schemeClr val="tx1"/>
                </a:solidFill>
                <a:latin typeface="Arial" pitchFamily="34" charset="0"/>
                <a:cs typeface="Arial" pitchFamily="34" charset="0"/>
              </a:rPr>
              <a:t>.</a:t>
            </a:r>
            <a:endParaRPr lang="fr-FR" sz="16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5805" y="436728"/>
            <a:ext cx="7660840" cy="945455"/>
          </a:xfrm>
        </p:spPr>
        <p:txBody>
          <a:bodyPr>
            <a:normAutofit fontScale="90000"/>
          </a:bodyPr>
          <a:lstStyle/>
          <a:p>
            <a:pPr algn="ctr"/>
            <a:r>
              <a:rPr lang="fr-FR" dirty="0" err="1" smtClean="0"/>
              <a:t>Women</a:t>
            </a:r>
            <a:r>
              <a:rPr lang="fr-FR" dirty="0" smtClean="0"/>
              <a:t> in Films</a:t>
            </a:r>
            <a:br>
              <a:rPr lang="fr-FR" dirty="0" smtClean="0"/>
            </a:br>
            <a:endParaRPr lang="fr-FR" dirty="0"/>
          </a:p>
        </p:txBody>
      </p:sp>
      <p:sp>
        <p:nvSpPr>
          <p:cNvPr id="3" name="Espace réservé du texte 2"/>
          <p:cNvSpPr>
            <a:spLocks noGrp="1"/>
          </p:cNvSpPr>
          <p:nvPr>
            <p:ph type="body" sz="quarter" idx="25"/>
          </p:nvPr>
        </p:nvSpPr>
        <p:spPr>
          <a:xfrm>
            <a:off x="295804" y="1214651"/>
            <a:ext cx="9325868" cy="5445456"/>
          </a:xfrm>
        </p:spPr>
        <p:txBody>
          <a:bodyPr>
            <a:normAutofit fontScale="85000" lnSpcReduction="20000"/>
          </a:bodyPr>
          <a:lstStyle/>
          <a:p>
            <a:r>
              <a:rPr lang="fr-FR" sz="2800" dirty="0" err="1" smtClean="0">
                <a:solidFill>
                  <a:schemeClr val="tx1"/>
                </a:solidFill>
                <a:latin typeface="Arial" pitchFamily="34" charset="0"/>
                <a:cs typeface="Arial" pitchFamily="34" charset="0"/>
              </a:rPr>
              <a:t>From</a:t>
            </a:r>
            <a:r>
              <a:rPr lang="fr-FR" sz="2800" dirty="0" smtClean="0">
                <a:solidFill>
                  <a:schemeClr val="tx1"/>
                </a:solidFill>
                <a:latin typeface="Arial" pitchFamily="34" charset="0"/>
                <a:cs typeface="Arial" pitchFamily="34" charset="0"/>
              </a:rPr>
              <a:t> the </a:t>
            </a:r>
            <a:r>
              <a:rPr lang="fr-FR" sz="2800" dirty="0" err="1" smtClean="0">
                <a:solidFill>
                  <a:schemeClr val="tx1"/>
                </a:solidFill>
                <a:latin typeface="Arial" pitchFamily="34" charset="0"/>
                <a:cs typeface="Arial" pitchFamily="34" charset="0"/>
              </a:rPr>
              <a:t>very</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beginnings</a:t>
            </a:r>
            <a:r>
              <a:rPr lang="fr-FR" sz="2800" dirty="0" smtClean="0">
                <a:solidFill>
                  <a:schemeClr val="tx1"/>
                </a:solidFill>
                <a:latin typeface="Arial" pitchFamily="34" charset="0"/>
                <a:cs typeface="Arial" pitchFamily="34" charset="0"/>
              </a:rPr>
              <a:t> of the film </a:t>
            </a:r>
            <a:r>
              <a:rPr lang="fr-FR" sz="2800" dirty="0" err="1" smtClean="0">
                <a:solidFill>
                  <a:schemeClr val="tx1"/>
                </a:solidFill>
                <a:latin typeface="Arial" pitchFamily="34" charset="0"/>
                <a:cs typeface="Arial" pitchFamily="34" charset="0"/>
              </a:rPr>
              <a:t>industry</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women</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were</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generally</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excluded</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from</a:t>
            </a:r>
            <a:r>
              <a:rPr lang="fr-FR" sz="2800" dirty="0" smtClean="0">
                <a:solidFill>
                  <a:schemeClr val="tx1"/>
                </a:solidFill>
                <a:latin typeface="Arial" pitchFamily="34" charset="0"/>
                <a:cs typeface="Arial" pitchFamily="34" charset="0"/>
              </a:rPr>
              <a:t> the </a:t>
            </a:r>
            <a:r>
              <a:rPr lang="fr-FR" sz="2800" dirty="0" err="1" smtClean="0">
                <a:solidFill>
                  <a:schemeClr val="tx1"/>
                </a:solidFill>
                <a:latin typeface="Arial" pitchFamily="34" charset="0"/>
                <a:cs typeface="Arial" pitchFamily="34" charset="0"/>
              </a:rPr>
              <a:t>filmmaking</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process</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with</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their</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roles</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being</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limited</a:t>
            </a:r>
            <a:r>
              <a:rPr lang="fr-FR" sz="2800" dirty="0" smtClean="0">
                <a:solidFill>
                  <a:schemeClr val="tx1"/>
                </a:solidFill>
                <a:latin typeface="Arial" pitchFamily="34" charset="0"/>
                <a:cs typeface="Arial" pitchFamily="34" charset="0"/>
              </a:rPr>
              <a:t> to non-</a:t>
            </a:r>
            <a:r>
              <a:rPr lang="fr-FR" sz="2800" dirty="0" err="1" smtClean="0">
                <a:solidFill>
                  <a:schemeClr val="tx1"/>
                </a:solidFill>
                <a:latin typeface="Arial" pitchFamily="34" charset="0"/>
                <a:cs typeface="Arial" pitchFamily="34" charset="0"/>
              </a:rPr>
              <a:t>technical</a:t>
            </a:r>
            <a:r>
              <a:rPr lang="fr-FR" sz="2800" dirty="0" smtClean="0">
                <a:solidFill>
                  <a:schemeClr val="tx1"/>
                </a:solidFill>
                <a:latin typeface="Arial" pitchFamily="34" charset="0"/>
                <a:cs typeface="Arial" pitchFamily="34" charset="0"/>
              </a:rPr>
              <a:t> areas </a:t>
            </a:r>
            <a:r>
              <a:rPr lang="fr-FR" sz="2800" dirty="0" err="1" smtClean="0">
                <a:solidFill>
                  <a:schemeClr val="tx1"/>
                </a:solidFill>
                <a:latin typeface="Arial" pitchFamily="34" charset="0"/>
                <a:cs typeface="Arial" pitchFamily="34" charset="0"/>
              </a:rPr>
              <a:t>such</a:t>
            </a:r>
            <a:r>
              <a:rPr lang="fr-FR" sz="2800" dirty="0" smtClean="0">
                <a:solidFill>
                  <a:schemeClr val="tx1"/>
                </a:solidFill>
                <a:latin typeface="Arial" pitchFamily="34" charset="0"/>
                <a:cs typeface="Arial" pitchFamily="34" charset="0"/>
              </a:rPr>
              <a:t> as make-up and costume.</a:t>
            </a:r>
          </a:p>
          <a:p>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However</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things</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changed</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with</a:t>
            </a:r>
            <a:r>
              <a:rPr lang="fr-FR" sz="2800" dirty="0" smtClean="0">
                <a:solidFill>
                  <a:schemeClr val="tx1"/>
                </a:solidFill>
                <a:latin typeface="Arial" pitchFamily="34" charset="0"/>
                <a:cs typeface="Arial" pitchFamily="34" charset="0"/>
              </a:rPr>
              <a:t> the </a:t>
            </a:r>
            <a:r>
              <a:rPr lang="fr-FR" sz="2800" dirty="0" err="1" smtClean="0">
                <a:solidFill>
                  <a:schemeClr val="tx1"/>
                </a:solidFill>
                <a:latin typeface="Arial" pitchFamily="34" charset="0"/>
                <a:cs typeface="Arial" pitchFamily="34" charset="0"/>
              </a:rPr>
              <a:t>rise</a:t>
            </a:r>
            <a:r>
              <a:rPr lang="fr-FR" sz="2800" dirty="0" smtClean="0">
                <a:solidFill>
                  <a:schemeClr val="tx1"/>
                </a:solidFill>
                <a:latin typeface="Arial" pitchFamily="34" charset="0"/>
                <a:cs typeface="Arial" pitchFamily="34" charset="0"/>
              </a:rPr>
              <a:t> of </a:t>
            </a:r>
            <a:r>
              <a:rPr lang="fr-FR" sz="2800" dirty="0" err="1" smtClean="0">
                <a:solidFill>
                  <a:schemeClr val="tx1"/>
                </a:solidFill>
                <a:latin typeface="Arial" pitchFamily="34" charset="0"/>
                <a:cs typeface="Arial" pitchFamily="34" charset="0"/>
              </a:rPr>
              <a:t>feminism</a:t>
            </a:r>
            <a:r>
              <a:rPr lang="fr-FR" sz="2800" dirty="0" smtClean="0">
                <a:solidFill>
                  <a:schemeClr val="tx1"/>
                </a:solidFill>
                <a:latin typeface="Arial" pitchFamily="34" charset="0"/>
                <a:cs typeface="Arial" pitchFamily="34" charset="0"/>
              </a:rPr>
              <a:t> in the 1960s </a:t>
            </a:r>
            <a:r>
              <a:rPr lang="fr-FR" sz="2800" dirty="0" err="1" smtClean="0">
                <a:solidFill>
                  <a:schemeClr val="tx1"/>
                </a:solidFill>
                <a:latin typeface="Arial" pitchFamily="34" charset="0"/>
                <a:cs typeface="Arial" pitchFamily="34" charset="0"/>
              </a:rPr>
              <a:t>when</a:t>
            </a:r>
            <a:r>
              <a:rPr lang="fr-FR" sz="2800" dirty="0" smtClean="0">
                <a:solidFill>
                  <a:schemeClr val="tx1"/>
                </a:solidFill>
                <a:latin typeface="Arial" pitchFamily="34" charset="0"/>
                <a:cs typeface="Arial" pitchFamily="34" charset="0"/>
              </a:rPr>
              <a:t> an </a:t>
            </a:r>
            <a:r>
              <a:rPr lang="fr-FR" sz="2800" dirty="0" err="1" smtClean="0">
                <a:solidFill>
                  <a:schemeClr val="tx1"/>
                </a:solidFill>
                <a:latin typeface="Arial" pitchFamily="34" charset="0"/>
                <a:cs typeface="Arial" pitchFamily="34" charset="0"/>
              </a:rPr>
              <a:t>increasing</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number</a:t>
            </a:r>
            <a:r>
              <a:rPr lang="fr-FR" sz="2800" dirty="0" smtClean="0">
                <a:solidFill>
                  <a:schemeClr val="tx1"/>
                </a:solidFill>
                <a:latin typeface="Arial" pitchFamily="34" charset="0"/>
                <a:cs typeface="Arial" pitchFamily="34" charset="0"/>
              </a:rPr>
              <a:t> of </a:t>
            </a:r>
            <a:r>
              <a:rPr lang="fr-FR" sz="2800" dirty="0" err="1" smtClean="0">
                <a:solidFill>
                  <a:schemeClr val="tx1"/>
                </a:solidFill>
                <a:latin typeface="Arial" pitchFamily="34" charset="0"/>
                <a:cs typeface="Arial" pitchFamily="34" charset="0"/>
              </a:rPr>
              <a:t>women</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joined</a:t>
            </a:r>
            <a:r>
              <a:rPr lang="fr-FR" sz="2800" dirty="0" smtClean="0">
                <a:solidFill>
                  <a:schemeClr val="tx1"/>
                </a:solidFill>
                <a:latin typeface="Arial" pitchFamily="34" charset="0"/>
                <a:cs typeface="Arial" pitchFamily="34" charset="0"/>
              </a:rPr>
              <a:t> the film </a:t>
            </a:r>
            <a:r>
              <a:rPr lang="fr-FR" sz="2800" dirty="0" err="1" smtClean="0">
                <a:solidFill>
                  <a:schemeClr val="tx1"/>
                </a:solidFill>
                <a:latin typeface="Arial" pitchFamily="34" charset="0"/>
                <a:cs typeface="Arial" pitchFamily="34" charset="0"/>
              </a:rPr>
              <a:t>industry</a:t>
            </a:r>
            <a:r>
              <a:rPr lang="fr-FR" sz="2800" dirty="0" smtClean="0">
                <a:solidFill>
                  <a:schemeClr val="tx1"/>
                </a:solidFill>
                <a:latin typeface="Arial" pitchFamily="34" charset="0"/>
                <a:cs typeface="Arial" pitchFamily="34" charset="0"/>
              </a:rPr>
              <a:t> in the </a:t>
            </a:r>
            <a:r>
              <a:rPr lang="fr-FR" sz="2800" dirty="0" err="1" smtClean="0">
                <a:solidFill>
                  <a:schemeClr val="tx1"/>
                </a:solidFill>
                <a:latin typeface="Arial" pitchFamily="34" charset="0"/>
                <a:cs typeface="Arial" pitchFamily="34" charset="0"/>
              </a:rPr>
              <a:t>belief</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that</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women</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need</a:t>
            </a:r>
            <a:r>
              <a:rPr lang="fr-FR" sz="2800" dirty="0" smtClean="0">
                <a:solidFill>
                  <a:schemeClr val="tx1"/>
                </a:solidFill>
                <a:latin typeface="Arial" pitchFamily="34" charset="0"/>
                <a:cs typeface="Arial" pitchFamily="34" charset="0"/>
              </a:rPr>
              <a:t> to have </a:t>
            </a:r>
            <a:r>
              <a:rPr lang="fr-FR" sz="2800" dirty="0" err="1" smtClean="0">
                <a:solidFill>
                  <a:schemeClr val="tx1"/>
                </a:solidFill>
                <a:latin typeface="Arial" pitchFamily="34" charset="0"/>
                <a:cs typeface="Arial" pitchFamily="34" charset="0"/>
              </a:rPr>
              <a:t>equal</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opportunities</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with</a:t>
            </a:r>
            <a:r>
              <a:rPr lang="fr-FR" sz="2800" dirty="0" smtClean="0">
                <a:solidFill>
                  <a:schemeClr val="tx1"/>
                </a:solidFill>
                <a:latin typeface="Arial" pitchFamily="34" charset="0"/>
                <a:cs typeface="Arial" pitchFamily="34" charset="0"/>
              </a:rPr>
              <a:t> men in film production. </a:t>
            </a:r>
            <a:r>
              <a:rPr lang="fr-FR" sz="2800" dirty="0" err="1" smtClean="0">
                <a:solidFill>
                  <a:schemeClr val="tx1"/>
                </a:solidFill>
                <a:latin typeface="Arial" pitchFamily="34" charset="0"/>
                <a:cs typeface="Arial" pitchFamily="34" charset="0"/>
              </a:rPr>
              <a:t>Women</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also</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felt</a:t>
            </a:r>
            <a:r>
              <a:rPr lang="fr-FR" sz="2800" dirty="0" smtClean="0">
                <a:solidFill>
                  <a:schemeClr val="tx1"/>
                </a:solidFill>
                <a:latin typeface="Arial" pitchFamily="34" charset="0"/>
                <a:cs typeface="Arial" pitchFamily="34" charset="0"/>
              </a:rPr>
              <a:t> a </a:t>
            </a:r>
            <a:r>
              <a:rPr lang="fr-FR" sz="2800" dirty="0" err="1" smtClean="0">
                <a:solidFill>
                  <a:schemeClr val="tx1"/>
                </a:solidFill>
                <a:latin typeface="Arial" pitchFamily="34" charset="0"/>
                <a:cs typeface="Arial" pitchFamily="34" charset="0"/>
              </a:rPr>
              <a:t>deep</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sense</a:t>
            </a:r>
            <a:r>
              <a:rPr lang="fr-FR" sz="2800" dirty="0" smtClean="0">
                <a:solidFill>
                  <a:schemeClr val="tx1"/>
                </a:solidFill>
                <a:latin typeface="Arial" pitchFamily="34" charset="0"/>
                <a:cs typeface="Arial" pitchFamily="34" charset="0"/>
              </a:rPr>
              <a:t> of </a:t>
            </a:r>
            <a:r>
              <a:rPr lang="fr-FR" sz="2800" dirty="0" err="1" smtClean="0">
                <a:solidFill>
                  <a:schemeClr val="tx1"/>
                </a:solidFill>
                <a:latin typeface="Arial" pitchFamily="34" charset="0"/>
                <a:cs typeface="Arial" pitchFamily="34" charset="0"/>
              </a:rPr>
              <a:t>dissatisfaction</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with</a:t>
            </a:r>
            <a:r>
              <a:rPr lang="fr-FR" sz="2800" dirty="0" smtClean="0">
                <a:solidFill>
                  <a:schemeClr val="tx1"/>
                </a:solidFill>
                <a:latin typeface="Arial" pitchFamily="34" charset="0"/>
                <a:cs typeface="Arial" pitchFamily="34" charset="0"/>
              </a:rPr>
              <a:t> the </a:t>
            </a:r>
            <a:r>
              <a:rPr lang="fr-FR" sz="2800" dirty="0" err="1" smtClean="0">
                <a:solidFill>
                  <a:schemeClr val="tx1"/>
                </a:solidFill>
                <a:latin typeface="Arial" pitchFamily="34" charset="0"/>
                <a:cs typeface="Arial" pitchFamily="34" charset="0"/>
              </a:rPr>
              <a:t>way</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they</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were</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represented</a:t>
            </a:r>
            <a:r>
              <a:rPr lang="fr-FR" sz="2800" dirty="0" smtClean="0">
                <a:solidFill>
                  <a:schemeClr val="tx1"/>
                </a:solidFill>
                <a:latin typeface="Arial" pitchFamily="34" charset="0"/>
                <a:cs typeface="Arial" pitchFamily="34" charset="0"/>
              </a:rPr>
              <a:t> in the films </a:t>
            </a:r>
            <a:r>
              <a:rPr lang="fr-FR" sz="2800" dirty="0" err="1" smtClean="0">
                <a:solidFill>
                  <a:schemeClr val="tx1"/>
                </a:solidFill>
                <a:latin typeface="Arial" pitchFamily="34" charset="0"/>
                <a:cs typeface="Arial" pitchFamily="34" charset="0"/>
              </a:rPr>
              <a:t>produced</a:t>
            </a:r>
            <a:r>
              <a:rPr lang="fr-FR" sz="2800" dirty="0" smtClean="0">
                <a:solidFill>
                  <a:schemeClr val="tx1"/>
                </a:solidFill>
                <a:latin typeface="Arial" pitchFamily="34" charset="0"/>
                <a:cs typeface="Arial" pitchFamily="34" charset="0"/>
              </a:rPr>
              <a:t> by men; </a:t>
            </a:r>
            <a:r>
              <a:rPr lang="fr-FR" sz="2800" dirty="0" err="1" smtClean="0">
                <a:solidFill>
                  <a:schemeClr val="tx1"/>
                </a:solidFill>
                <a:latin typeface="Arial" pitchFamily="34" charset="0"/>
                <a:cs typeface="Arial" pitchFamily="34" charset="0"/>
              </a:rPr>
              <a:t>women</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felt</a:t>
            </a:r>
            <a:r>
              <a:rPr lang="fr-FR" sz="2800" dirty="0" smtClean="0">
                <a:solidFill>
                  <a:schemeClr val="tx1"/>
                </a:solidFill>
                <a:latin typeface="Arial" pitchFamily="34" charset="0"/>
                <a:cs typeface="Arial" pitchFamily="34" charset="0"/>
              </a:rPr>
              <a:t> the </a:t>
            </a:r>
            <a:r>
              <a:rPr lang="fr-FR" sz="2800" dirty="0" err="1" smtClean="0">
                <a:solidFill>
                  <a:schemeClr val="tx1"/>
                </a:solidFill>
                <a:latin typeface="Arial" pitchFamily="34" charset="0"/>
                <a:cs typeface="Arial" pitchFamily="34" charset="0"/>
              </a:rPr>
              <a:t>need</a:t>
            </a:r>
            <a:r>
              <a:rPr lang="fr-FR" sz="2800" dirty="0" smtClean="0">
                <a:solidFill>
                  <a:schemeClr val="tx1"/>
                </a:solidFill>
                <a:latin typeface="Arial" pitchFamily="34" charset="0"/>
                <a:cs typeface="Arial" pitchFamily="34" charset="0"/>
              </a:rPr>
              <a:t> to </a:t>
            </a:r>
            <a:r>
              <a:rPr lang="fr-FR" sz="2800" dirty="0" err="1" smtClean="0">
                <a:solidFill>
                  <a:schemeClr val="tx1"/>
                </a:solidFill>
                <a:latin typeface="Arial" pitchFamily="34" charset="0"/>
                <a:cs typeface="Arial" pitchFamily="34" charset="0"/>
              </a:rPr>
              <a:t>speak</a:t>
            </a:r>
            <a:r>
              <a:rPr lang="fr-FR" sz="2800" dirty="0" smtClean="0">
                <a:solidFill>
                  <a:schemeClr val="tx1"/>
                </a:solidFill>
                <a:latin typeface="Arial" pitchFamily="34" charset="0"/>
                <a:cs typeface="Arial" pitchFamily="34" charset="0"/>
              </a:rPr>
              <a:t> for </a:t>
            </a:r>
            <a:r>
              <a:rPr lang="fr-FR" sz="2800" dirty="0" err="1" smtClean="0">
                <a:solidFill>
                  <a:schemeClr val="tx1"/>
                </a:solidFill>
                <a:latin typeface="Arial" pitchFamily="34" charset="0"/>
                <a:cs typeface="Arial" pitchFamily="34" charset="0"/>
              </a:rPr>
              <a:t>themselves</a:t>
            </a:r>
            <a:r>
              <a:rPr lang="fr-FR" sz="2800" dirty="0" smtClean="0">
                <a:solidFill>
                  <a:schemeClr val="tx1"/>
                </a:solidFill>
                <a:latin typeface="Arial" pitchFamily="34" charset="0"/>
                <a:cs typeface="Arial" pitchFamily="34" charset="0"/>
              </a:rPr>
              <a:t> in a </a:t>
            </a:r>
            <a:r>
              <a:rPr lang="fr-FR" sz="2800" dirty="0" err="1" smtClean="0">
                <a:solidFill>
                  <a:schemeClr val="tx1"/>
                </a:solidFill>
                <a:latin typeface="Arial" pitchFamily="34" charset="0"/>
                <a:cs typeface="Arial" pitchFamily="34" charset="0"/>
              </a:rPr>
              <a:t>different</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language</a:t>
            </a:r>
            <a:r>
              <a:rPr lang="fr-FR" sz="2800" dirty="0" smtClean="0">
                <a:solidFill>
                  <a:schemeClr val="tx1"/>
                </a:solidFill>
                <a:latin typeface="Arial" pitchFamily="34" charset="0"/>
                <a:cs typeface="Arial" pitchFamily="34" charset="0"/>
              </a:rPr>
              <a:t> and style </a:t>
            </a:r>
            <a:r>
              <a:rPr lang="fr-FR" sz="2800" dirty="0" err="1" smtClean="0">
                <a:solidFill>
                  <a:schemeClr val="tx1"/>
                </a:solidFill>
                <a:latin typeface="Arial" pitchFamily="34" charset="0"/>
                <a:cs typeface="Arial" pitchFamily="34" charset="0"/>
              </a:rPr>
              <a:t>than</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that</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being</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dictated</a:t>
            </a:r>
            <a:r>
              <a:rPr lang="fr-FR" sz="2800" dirty="0" smtClean="0">
                <a:solidFill>
                  <a:schemeClr val="tx1"/>
                </a:solidFill>
                <a:latin typeface="Arial" pitchFamily="34" charset="0"/>
                <a:cs typeface="Arial" pitchFamily="34" charset="0"/>
              </a:rPr>
              <a:t> by a </a:t>
            </a:r>
            <a:r>
              <a:rPr lang="fr-FR" sz="2800" dirty="0" err="1" smtClean="0">
                <a:solidFill>
                  <a:schemeClr val="tx1"/>
                </a:solidFill>
                <a:latin typeface="Arial" pitchFamily="34" charset="0"/>
                <a:cs typeface="Arial" pitchFamily="34" charset="0"/>
              </a:rPr>
              <a:t>patriarchal</a:t>
            </a:r>
            <a:r>
              <a:rPr lang="fr-FR" sz="2800" dirty="0" smtClean="0">
                <a:solidFill>
                  <a:schemeClr val="tx1"/>
                </a:solidFill>
                <a:latin typeface="Arial" pitchFamily="34" charset="0"/>
                <a:cs typeface="Arial" pitchFamily="34" charset="0"/>
              </a:rPr>
              <a:t> society. In </a:t>
            </a:r>
            <a:r>
              <a:rPr lang="fr-FR" sz="2800" dirty="0" err="1" smtClean="0">
                <a:solidFill>
                  <a:schemeClr val="tx1"/>
                </a:solidFill>
                <a:latin typeface="Arial" pitchFamily="34" charset="0"/>
                <a:cs typeface="Arial" pitchFamily="34" charset="0"/>
              </a:rPr>
              <a:t>fact</a:t>
            </a:r>
            <a:r>
              <a:rPr lang="fr-FR" sz="2800" dirty="0" smtClean="0">
                <a:solidFill>
                  <a:schemeClr val="tx1"/>
                </a:solidFill>
                <a:latin typeface="Arial" pitchFamily="34" charset="0"/>
                <a:cs typeface="Arial" pitchFamily="34" charset="0"/>
              </a:rPr>
              <a:t> film </a:t>
            </a:r>
            <a:r>
              <a:rPr lang="fr-FR" sz="2800" dirty="0" err="1" smtClean="0">
                <a:solidFill>
                  <a:schemeClr val="tx1"/>
                </a:solidFill>
                <a:latin typeface="Arial" pitchFamily="34" charset="0"/>
                <a:cs typeface="Arial" pitchFamily="34" charset="0"/>
              </a:rPr>
              <a:t>is</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regarded</a:t>
            </a:r>
            <a:r>
              <a:rPr lang="fr-FR" sz="2800" dirty="0" smtClean="0">
                <a:solidFill>
                  <a:schemeClr val="tx1"/>
                </a:solidFill>
                <a:latin typeface="Arial" pitchFamily="34" charset="0"/>
                <a:cs typeface="Arial" pitchFamily="34" charset="0"/>
              </a:rPr>
              <a:t> as a </a:t>
            </a:r>
            <a:r>
              <a:rPr lang="fr-FR" sz="2800" dirty="0" err="1" smtClean="0">
                <a:solidFill>
                  <a:schemeClr val="tx1"/>
                </a:solidFill>
                <a:latin typeface="Arial" pitchFamily="34" charset="0"/>
                <a:cs typeface="Arial" pitchFamily="34" charset="0"/>
              </a:rPr>
              <a:t>battleground</a:t>
            </a:r>
            <a:r>
              <a:rPr lang="fr-FR" sz="2800" dirty="0" smtClean="0">
                <a:solidFill>
                  <a:schemeClr val="tx1"/>
                </a:solidFill>
                <a:latin typeface="Arial" pitchFamily="34" charset="0"/>
                <a:cs typeface="Arial" pitchFamily="34" charset="0"/>
              </a:rPr>
              <a:t> and an </a:t>
            </a:r>
            <a:r>
              <a:rPr lang="fr-FR" sz="2800" dirty="0" err="1" smtClean="0">
                <a:solidFill>
                  <a:schemeClr val="tx1"/>
                </a:solidFill>
                <a:latin typeface="Arial" pitchFamily="34" charset="0"/>
                <a:cs typeface="Arial" pitchFamily="34" charset="0"/>
              </a:rPr>
              <a:t>ideological</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tool</a:t>
            </a:r>
            <a:r>
              <a:rPr lang="fr-FR" sz="2800" dirty="0" smtClean="0">
                <a:solidFill>
                  <a:schemeClr val="tx1"/>
                </a:solidFill>
                <a:latin typeface="Arial" pitchFamily="34" charset="0"/>
                <a:cs typeface="Arial" pitchFamily="34" charset="0"/>
              </a:rPr>
              <a:t> by </a:t>
            </a:r>
            <a:r>
              <a:rPr lang="fr-FR" sz="2800" dirty="0" err="1" smtClean="0">
                <a:solidFill>
                  <a:schemeClr val="tx1"/>
                </a:solidFill>
                <a:latin typeface="Arial" pitchFamily="34" charset="0"/>
                <a:cs typeface="Arial" pitchFamily="34" charset="0"/>
              </a:rPr>
              <a:t>which</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women</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could</a:t>
            </a:r>
            <a:r>
              <a:rPr lang="fr-FR" sz="2800" dirty="0" smtClean="0">
                <a:solidFill>
                  <a:schemeClr val="tx1"/>
                </a:solidFill>
                <a:latin typeface="Arial" pitchFamily="34" charset="0"/>
                <a:cs typeface="Arial" pitchFamily="34" charset="0"/>
              </a:rPr>
              <a:t> challenge the </a:t>
            </a:r>
            <a:r>
              <a:rPr lang="fr-FR" sz="2800" dirty="0" err="1" smtClean="0">
                <a:solidFill>
                  <a:schemeClr val="tx1"/>
                </a:solidFill>
                <a:latin typeface="Arial" pitchFamily="34" charset="0"/>
                <a:cs typeface="Arial" pitchFamily="34" charset="0"/>
              </a:rPr>
              <a:t>stereotypes</a:t>
            </a:r>
            <a:r>
              <a:rPr lang="fr-FR" sz="2800" dirty="0" smtClean="0">
                <a:solidFill>
                  <a:schemeClr val="tx1"/>
                </a:solidFill>
                <a:latin typeface="Arial" pitchFamily="34" charset="0"/>
                <a:cs typeface="Arial" pitchFamily="34" charset="0"/>
              </a:rPr>
              <a:t> and the </a:t>
            </a:r>
            <a:r>
              <a:rPr lang="fr-FR" sz="2800" dirty="0" err="1" smtClean="0">
                <a:solidFill>
                  <a:schemeClr val="tx1"/>
                </a:solidFill>
                <a:latin typeface="Arial" pitchFamily="34" charset="0"/>
                <a:cs typeface="Arial" pitchFamily="34" charset="0"/>
              </a:rPr>
              <a:t>limited</a:t>
            </a:r>
            <a:r>
              <a:rPr lang="fr-FR" sz="2800" dirty="0" smtClean="0">
                <a:solidFill>
                  <a:schemeClr val="tx1"/>
                </a:solidFill>
                <a:latin typeface="Arial" pitchFamily="34" charset="0"/>
                <a:cs typeface="Arial" pitchFamily="34" charset="0"/>
              </a:rPr>
              <a:t> and </a:t>
            </a:r>
            <a:r>
              <a:rPr lang="fr-FR" sz="2800" dirty="0" err="1" smtClean="0">
                <a:solidFill>
                  <a:schemeClr val="tx1"/>
                </a:solidFill>
                <a:latin typeface="Arial" pitchFamily="34" charset="0"/>
                <a:cs typeface="Arial" pitchFamily="34" charset="0"/>
              </a:rPr>
              <a:t>limiting</a:t>
            </a:r>
            <a:r>
              <a:rPr lang="fr-FR" sz="2800" dirty="0" smtClean="0">
                <a:solidFill>
                  <a:schemeClr val="tx1"/>
                </a:solidFill>
                <a:latin typeface="Arial" pitchFamily="34" charset="0"/>
                <a:cs typeface="Arial" pitchFamily="34" charset="0"/>
              </a:rPr>
              <a:t> images </a:t>
            </a:r>
            <a:r>
              <a:rPr lang="fr-FR" sz="2800" dirty="0" err="1" smtClean="0">
                <a:solidFill>
                  <a:schemeClr val="tx1"/>
                </a:solidFill>
                <a:latin typeface="Arial" pitchFamily="34" charset="0"/>
                <a:cs typeface="Arial" pitchFamily="34" charset="0"/>
              </a:rPr>
              <a:t>offered</a:t>
            </a:r>
            <a:r>
              <a:rPr lang="fr-FR" sz="2800" dirty="0" smtClean="0">
                <a:solidFill>
                  <a:schemeClr val="tx1"/>
                </a:solidFill>
                <a:latin typeface="Arial" pitchFamily="34" charset="0"/>
                <a:cs typeface="Arial" pitchFamily="34" charset="0"/>
              </a:rPr>
              <a:t> by the </a:t>
            </a:r>
            <a:r>
              <a:rPr lang="fr-FR" sz="2800" dirty="0" err="1" smtClean="0">
                <a:solidFill>
                  <a:schemeClr val="tx1"/>
                </a:solidFill>
                <a:latin typeface="Arial" pitchFamily="34" charset="0"/>
                <a:cs typeface="Arial" pitchFamily="34" charset="0"/>
              </a:rPr>
              <a:t>hegemonic</a:t>
            </a:r>
            <a:r>
              <a:rPr lang="fr-FR" sz="2800" dirty="0" smtClean="0">
                <a:solidFill>
                  <a:schemeClr val="tx1"/>
                </a:solidFill>
                <a:latin typeface="Arial" pitchFamily="34" charset="0"/>
                <a:cs typeface="Arial" pitchFamily="34" charset="0"/>
              </a:rPr>
              <a:t> and </a:t>
            </a:r>
            <a:r>
              <a:rPr lang="fr-FR" sz="2800" dirty="0" err="1" smtClean="0">
                <a:solidFill>
                  <a:schemeClr val="tx1"/>
                </a:solidFill>
                <a:latin typeface="Arial" pitchFamily="34" charset="0"/>
                <a:cs typeface="Arial" pitchFamily="34" charset="0"/>
              </a:rPr>
              <a:t>misogynist</a:t>
            </a:r>
            <a:r>
              <a:rPr lang="fr-FR" sz="2800" dirty="0" smtClean="0">
                <a:solidFill>
                  <a:schemeClr val="tx1"/>
                </a:solidFill>
                <a:latin typeface="Arial" pitchFamily="34" charset="0"/>
                <a:cs typeface="Arial" pitchFamily="34" charset="0"/>
              </a:rPr>
              <a:t> male </a:t>
            </a:r>
            <a:r>
              <a:rPr lang="fr-FR" sz="2800" dirty="0" err="1" smtClean="0">
                <a:solidFill>
                  <a:schemeClr val="tx1"/>
                </a:solidFill>
                <a:latin typeface="Arial" pitchFamily="34" charset="0"/>
                <a:cs typeface="Arial" pitchFamily="34" charset="0"/>
              </a:rPr>
              <a:t>dominated</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cinema</a:t>
            </a:r>
            <a:r>
              <a:rPr lang="fr-FR" sz="2800" dirty="0" smtClean="0">
                <a:solidFill>
                  <a:schemeClr val="tx1"/>
                </a:solidFill>
                <a:latin typeface="Arial" pitchFamily="34" charset="0"/>
                <a:cs typeface="Arial" pitchFamily="34" charset="0"/>
              </a:rPr>
              <a:t>. To </a:t>
            </a:r>
            <a:r>
              <a:rPr lang="fr-FR" sz="2800" dirty="0" err="1" smtClean="0">
                <a:solidFill>
                  <a:schemeClr val="tx1"/>
                </a:solidFill>
                <a:latin typeface="Arial" pitchFamily="34" charset="0"/>
                <a:cs typeface="Arial" pitchFamily="34" charset="0"/>
              </a:rPr>
              <a:t>counteract</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these</a:t>
            </a:r>
            <a:r>
              <a:rPr lang="fr-FR" sz="2800" dirty="0" smtClean="0">
                <a:solidFill>
                  <a:schemeClr val="tx1"/>
                </a:solidFill>
                <a:latin typeface="Arial" pitchFamily="34" charset="0"/>
                <a:cs typeface="Arial" pitchFamily="34" charset="0"/>
              </a:rPr>
              <a:t> images, </a:t>
            </a:r>
            <a:r>
              <a:rPr lang="fr-FR" sz="2800" dirty="0" err="1" smtClean="0">
                <a:solidFill>
                  <a:schemeClr val="tx1"/>
                </a:solidFill>
                <a:latin typeface="Arial" pitchFamily="34" charset="0"/>
                <a:cs typeface="Arial" pitchFamily="34" charset="0"/>
              </a:rPr>
              <a:t>women</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recognized</a:t>
            </a:r>
            <a:r>
              <a:rPr lang="fr-FR" sz="2800" dirty="0" smtClean="0">
                <a:solidFill>
                  <a:schemeClr val="tx1"/>
                </a:solidFill>
                <a:latin typeface="Arial" pitchFamily="34" charset="0"/>
                <a:cs typeface="Arial" pitchFamily="34" charset="0"/>
              </a:rPr>
              <a:t> the </a:t>
            </a:r>
            <a:r>
              <a:rPr lang="fr-FR" sz="2800" dirty="0" err="1" smtClean="0">
                <a:solidFill>
                  <a:schemeClr val="tx1"/>
                </a:solidFill>
                <a:latin typeface="Arial" pitchFamily="34" charset="0"/>
                <a:cs typeface="Arial" pitchFamily="34" charset="0"/>
              </a:rPr>
              <a:t>need</a:t>
            </a:r>
            <a:r>
              <a:rPr lang="fr-FR" sz="2800" dirty="0" smtClean="0">
                <a:solidFill>
                  <a:schemeClr val="tx1"/>
                </a:solidFill>
                <a:latin typeface="Arial" pitchFamily="34" charset="0"/>
                <a:cs typeface="Arial" pitchFamily="34" charset="0"/>
              </a:rPr>
              <a:t> to </a:t>
            </a:r>
            <a:r>
              <a:rPr lang="fr-FR" sz="2800" dirty="0" err="1" smtClean="0">
                <a:solidFill>
                  <a:schemeClr val="tx1"/>
                </a:solidFill>
                <a:latin typeface="Arial" pitchFamily="34" charset="0"/>
                <a:cs typeface="Arial" pitchFamily="34" charset="0"/>
              </a:rPr>
              <a:t>empower</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themselves</a:t>
            </a:r>
            <a:r>
              <a:rPr lang="fr-FR" sz="2800" dirty="0" smtClean="0">
                <a:solidFill>
                  <a:schemeClr val="tx1"/>
                </a:solidFill>
                <a:latin typeface="Arial" pitchFamily="34" charset="0"/>
                <a:cs typeface="Arial" pitchFamily="34" charset="0"/>
              </a:rPr>
              <a:t> by </a:t>
            </a:r>
            <a:r>
              <a:rPr lang="fr-FR" sz="2800" dirty="0" err="1" smtClean="0">
                <a:solidFill>
                  <a:schemeClr val="tx1"/>
                </a:solidFill>
                <a:latin typeface="Arial" pitchFamily="34" charset="0"/>
                <a:cs typeface="Arial" pitchFamily="34" charset="0"/>
              </a:rPr>
              <a:t>offering</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other</a:t>
            </a:r>
            <a:r>
              <a:rPr lang="fr-FR" sz="2800" dirty="0" smtClean="0">
                <a:solidFill>
                  <a:schemeClr val="tx1"/>
                </a:solidFill>
                <a:latin typeface="Arial" pitchFamily="34" charset="0"/>
                <a:cs typeface="Arial" pitchFamily="34" charset="0"/>
              </a:rPr>
              <a:t> alternatives as to how </a:t>
            </a:r>
            <a:r>
              <a:rPr lang="fr-FR" sz="2800" dirty="0" err="1" smtClean="0">
                <a:solidFill>
                  <a:schemeClr val="tx1"/>
                </a:solidFill>
                <a:latin typeface="Arial" pitchFamily="34" charset="0"/>
                <a:cs typeface="Arial" pitchFamily="34" charset="0"/>
              </a:rPr>
              <a:t>they</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see</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themselves</a:t>
            </a:r>
            <a:r>
              <a:rPr lang="fr-FR" sz="2800" dirty="0" smtClean="0">
                <a:solidFill>
                  <a:schemeClr val="tx1"/>
                </a:solidFill>
                <a:latin typeface="Arial" pitchFamily="34" charset="0"/>
                <a:cs typeface="Arial" pitchFamily="34" charset="0"/>
              </a:rPr>
              <a:t> and how </a:t>
            </a:r>
            <a:r>
              <a:rPr lang="fr-FR" sz="2800" dirty="0" err="1" smtClean="0">
                <a:solidFill>
                  <a:schemeClr val="tx1"/>
                </a:solidFill>
                <a:latin typeface="Arial" pitchFamily="34" charset="0"/>
                <a:cs typeface="Arial" pitchFamily="34" charset="0"/>
              </a:rPr>
              <a:t>they</a:t>
            </a:r>
            <a:r>
              <a:rPr lang="fr-FR" sz="2800" dirty="0" smtClean="0">
                <a:solidFill>
                  <a:schemeClr val="tx1"/>
                </a:solidFill>
                <a:latin typeface="Arial" pitchFamily="34" charset="0"/>
                <a:cs typeface="Arial" pitchFamily="34" charset="0"/>
              </a:rPr>
              <a:t> </a:t>
            </a:r>
            <a:r>
              <a:rPr lang="fr-FR" sz="2800" dirty="0" err="1" smtClean="0">
                <a:solidFill>
                  <a:schemeClr val="tx1"/>
                </a:solidFill>
                <a:latin typeface="Arial" pitchFamily="34" charset="0"/>
                <a:cs typeface="Arial" pitchFamily="34" charset="0"/>
              </a:rPr>
              <a:t>see</a:t>
            </a:r>
            <a:r>
              <a:rPr lang="fr-FR" sz="2800" dirty="0" smtClean="0">
                <a:solidFill>
                  <a:schemeClr val="tx1"/>
                </a:solidFill>
                <a:latin typeface="Arial" pitchFamily="34" charset="0"/>
                <a:cs typeface="Arial" pitchFamily="34" charset="0"/>
              </a:rPr>
              <a:t> the world.</a:t>
            </a:r>
          </a:p>
          <a:p>
            <a:endParaRPr lang="fr-FR" sz="1600" dirty="0" smtClean="0"/>
          </a:p>
          <a:p>
            <a:r>
              <a:rPr lang="en-GB" sz="1600" dirty="0" smtClean="0">
                <a:solidFill>
                  <a:schemeClr val="tx1"/>
                </a:solidFill>
                <a:latin typeface="Arial" pitchFamily="34" charset="0"/>
                <a:cs typeface="Arial" pitchFamily="34" charset="0"/>
              </a:rPr>
              <a:t>.</a:t>
            </a:r>
            <a:endParaRPr lang="fr-FR" sz="16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5805" y="436728"/>
            <a:ext cx="7660840" cy="945455"/>
          </a:xfrm>
        </p:spPr>
        <p:txBody>
          <a:bodyPr>
            <a:normAutofit fontScale="90000"/>
          </a:bodyPr>
          <a:lstStyle/>
          <a:p>
            <a:pPr algn="ctr"/>
            <a:r>
              <a:rPr lang="fr-FR" dirty="0" smtClean="0"/>
              <a:t>The Input of </a:t>
            </a:r>
            <a:r>
              <a:rPr lang="fr-FR" dirty="0" err="1" smtClean="0"/>
              <a:t>Pragmatics</a:t>
            </a:r>
            <a:r>
              <a:rPr lang="fr-FR" dirty="0" smtClean="0"/>
              <a:t> of Silence</a:t>
            </a:r>
            <a:br>
              <a:rPr lang="fr-FR" dirty="0" smtClean="0"/>
            </a:br>
            <a:endParaRPr lang="fr-FR" dirty="0"/>
          </a:p>
        </p:txBody>
      </p:sp>
      <p:sp>
        <p:nvSpPr>
          <p:cNvPr id="3" name="Espace réservé du texte 2"/>
          <p:cNvSpPr>
            <a:spLocks noGrp="1"/>
          </p:cNvSpPr>
          <p:nvPr>
            <p:ph type="body" sz="quarter" idx="25"/>
          </p:nvPr>
        </p:nvSpPr>
        <p:spPr>
          <a:xfrm>
            <a:off x="295804" y="1214651"/>
            <a:ext cx="9325868" cy="5445456"/>
          </a:xfrm>
        </p:spPr>
        <p:txBody>
          <a:bodyPr>
            <a:normAutofit lnSpcReduction="10000"/>
          </a:bodyPr>
          <a:lstStyle/>
          <a:p>
            <a:endParaRPr lang="fr-FR" sz="1600" dirty="0" smtClean="0"/>
          </a:p>
          <a:p>
            <a:r>
              <a:rPr lang="en-GB" sz="2400" dirty="0" smtClean="0">
                <a:solidFill>
                  <a:schemeClr val="tx1"/>
                </a:solidFill>
              </a:rPr>
              <a:t>Undoubtedly, silence is </a:t>
            </a:r>
            <a:r>
              <a:rPr lang="en-GB" sz="2400" dirty="0" err="1" smtClean="0">
                <a:solidFill>
                  <a:schemeClr val="tx1"/>
                </a:solidFill>
              </a:rPr>
              <a:t>polysemic</a:t>
            </a:r>
            <a:r>
              <a:rPr lang="en-GB" sz="2400" dirty="0" smtClean="0">
                <a:solidFill>
                  <a:schemeClr val="tx1"/>
                </a:solidFill>
              </a:rPr>
              <a:t> and multifaceted,</a:t>
            </a:r>
          </a:p>
          <a:p>
            <a:r>
              <a:rPr lang="fr-FR" sz="2400" dirty="0" err="1" smtClean="0">
                <a:solidFill>
                  <a:schemeClr val="tx1"/>
                </a:solidFill>
              </a:rPr>
              <a:t>Kurzon</a:t>
            </a:r>
            <a:r>
              <a:rPr lang="fr-FR" sz="2400" dirty="0" smtClean="0">
                <a:solidFill>
                  <a:schemeClr val="tx1"/>
                </a:solidFill>
              </a:rPr>
              <a:t> (2007) has </a:t>
            </a:r>
            <a:r>
              <a:rPr lang="fr-FR" sz="2400" dirty="0" err="1" smtClean="0">
                <a:solidFill>
                  <a:schemeClr val="tx1"/>
                </a:solidFill>
              </a:rPr>
              <a:t>enumerated</a:t>
            </a:r>
            <a:r>
              <a:rPr lang="fr-FR" sz="2400" dirty="0" smtClean="0">
                <a:solidFill>
                  <a:schemeClr val="tx1"/>
                </a:solidFill>
              </a:rPr>
              <a:t> the types of silence in social interaction and proposes</a:t>
            </a:r>
          </a:p>
          <a:p>
            <a:pPr lvl="0"/>
            <a:r>
              <a:rPr lang="en-US" sz="2400" dirty="0" smtClean="0">
                <a:solidFill>
                  <a:schemeClr val="tx1"/>
                </a:solidFill>
              </a:rPr>
              <a:t>Thematic silence</a:t>
            </a:r>
            <a:r>
              <a:rPr lang="fr-FR" sz="2400" dirty="0" smtClean="0">
                <a:solidFill>
                  <a:schemeClr val="tx1"/>
                </a:solidFill>
              </a:rPr>
              <a:t>: the </a:t>
            </a:r>
            <a:r>
              <a:rPr lang="fr-FR" sz="2400" dirty="0" err="1" smtClean="0">
                <a:solidFill>
                  <a:schemeClr val="tx1"/>
                </a:solidFill>
              </a:rPr>
              <a:t>meaning</a:t>
            </a:r>
            <a:r>
              <a:rPr lang="fr-FR" sz="2400" dirty="0" smtClean="0">
                <a:solidFill>
                  <a:schemeClr val="tx1"/>
                </a:solidFill>
              </a:rPr>
              <a:t> of silence </a:t>
            </a:r>
            <a:r>
              <a:rPr lang="fr-FR" sz="2400" dirty="0" err="1" smtClean="0">
                <a:solidFill>
                  <a:schemeClr val="tx1"/>
                </a:solidFill>
              </a:rPr>
              <a:t>is</a:t>
            </a:r>
            <a:r>
              <a:rPr lang="fr-FR" sz="2400" dirty="0" smtClean="0">
                <a:solidFill>
                  <a:schemeClr val="tx1"/>
                </a:solidFill>
              </a:rPr>
              <a:t> </a:t>
            </a:r>
            <a:r>
              <a:rPr lang="fr-FR" sz="2400" dirty="0" err="1" smtClean="0">
                <a:solidFill>
                  <a:schemeClr val="tx1"/>
                </a:solidFill>
              </a:rPr>
              <a:t>extended</a:t>
            </a:r>
            <a:r>
              <a:rPr lang="fr-FR" sz="2400" dirty="0" smtClean="0">
                <a:solidFill>
                  <a:schemeClr val="tx1"/>
                </a:solidFill>
              </a:rPr>
              <a:t>  </a:t>
            </a:r>
            <a:r>
              <a:rPr lang="fr-FR" sz="2400" dirty="0" err="1" smtClean="0">
                <a:solidFill>
                  <a:schemeClr val="tx1"/>
                </a:solidFill>
              </a:rPr>
              <a:t>from</a:t>
            </a:r>
            <a:r>
              <a:rPr lang="fr-FR" sz="2400" dirty="0" smtClean="0">
                <a:solidFill>
                  <a:schemeClr val="tx1"/>
                </a:solidFill>
              </a:rPr>
              <a:t> ‘not </a:t>
            </a:r>
            <a:r>
              <a:rPr lang="fr-FR" sz="2400" dirty="0" err="1" smtClean="0">
                <a:solidFill>
                  <a:schemeClr val="tx1"/>
                </a:solidFill>
              </a:rPr>
              <a:t>speaking</a:t>
            </a:r>
            <a:r>
              <a:rPr lang="fr-FR" sz="2400" dirty="0" smtClean="0">
                <a:solidFill>
                  <a:schemeClr val="tx1"/>
                </a:solidFill>
              </a:rPr>
              <a:t>’ to ‘not </a:t>
            </a:r>
            <a:r>
              <a:rPr lang="fr-FR" sz="2400" dirty="0" err="1" smtClean="0">
                <a:solidFill>
                  <a:schemeClr val="tx1"/>
                </a:solidFill>
              </a:rPr>
              <a:t>speaking</a:t>
            </a:r>
            <a:r>
              <a:rPr lang="fr-FR" sz="2400" dirty="0" smtClean="0">
                <a:solidFill>
                  <a:schemeClr val="tx1"/>
                </a:solidFill>
              </a:rPr>
              <a:t> about a </a:t>
            </a:r>
            <a:r>
              <a:rPr lang="fr-FR" sz="2400" dirty="0" err="1" smtClean="0">
                <a:solidFill>
                  <a:schemeClr val="tx1"/>
                </a:solidFill>
              </a:rPr>
              <a:t>particular</a:t>
            </a:r>
            <a:r>
              <a:rPr lang="fr-FR" sz="2400" dirty="0" smtClean="0">
                <a:solidFill>
                  <a:schemeClr val="tx1"/>
                </a:solidFill>
              </a:rPr>
              <a:t> </a:t>
            </a:r>
            <a:r>
              <a:rPr lang="fr-FR" sz="2400" dirty="0" err="1" smtClean="0">
                <a:solidFill>
                  <a:schemeClr val="tx1"/>
                </a:solidFill>
              </a:rPr>
              <a:t>topic</a:t>
            </a:r>
            <a:r>
              <a:rPr lang="fr-FR" sz="2400" dirty="0" smtClean="0">
                <a:solidFill>
                  <a:schemeClr val="tx1"/>
                </a:solidFill>
              </a:rPr>
              <a:t>’. </a:t>
            </a:r>
          </a:p>
          <a:p>
            <a:pPr lvl="0"/>
            <a:r>
              <a:rPr lang="en-US" sz="2400" dirty="0" smtClean="0">
                <a:solidFill>
                  <a:schemeClr val="tx1"/>
                </a:solidFill>
              </a:rPr>
              <a:t>Gender-related silence</a:t>
            </a:r>
            <a:r>
              <a:rPr lang="fr-FR" sz="2400" dirty="0" smtClean="0">
                <a:solidFill>
                  <a:schemeClr val="tx1"/>
                </a:solidFill>
              </a:rPr>
              <a:t>: </a:t>
            </a:r>
            <a:r>
              <a:rPr lang="en-US" sz="2400" dirty="0" smtClean="0">
                <a:solidFill>
                  <a:schemeClr val="tx1"/>
                </a:solidFill>
              </a:rPr>
              <a:t>It is silence about women and also the silencing of women. Some cultures view the silence of sexes differently. There are positive and negative clichés vis-à-vis men and women’s silence and the degrees of tolerance to both speech and silence differ from one </a:t>
            </a:r>
            <a:r>
              <a:rPr lang="en-US" sz="2400" dirty="0" err="1" smtClean="0">
                <a:solidFill>
                  <a:schemeClr val="tx1"/>
                </a:solidFill>
              </a:rPr>
              <a:t>cultutre</a:t>
            </a:r>
            <a:r>
              <a:rPr lang="en-US" sz="2400" dirty="0" smtClean="0">
                <a:solidFill>
                  <a:schemeClr val="tx1"/>
                </a:solidFill>
              </a:rPr>
              <a:t> to another (Gal, 1989, </a:t>
            </a:r>
            <a:r>
              <a:rPr lang="en-US" sz="2400" dirty="0" err="1" smtClean="0">
                <a:solidFill>
                  <a:schemeClr val="tx1"/>
                </a:solidFill>
              </a:rPr>
              <a:t>Klann</a:t>
            </a:r>
            <a:r>
              <a:rPr lang="en-US" sz="2400" dirty="0" smtClean="0">
                <a:solidFill>
                  <a:schemeClr val="tx1"/>
                </a:solidFill>
              </a:rPr>
              <a:t>, 1978; Schramm, (ed.) 1981; Zimmerman / West, 1975).</a:t>
            </a:r>
            <a:endParaRPr lang="fr-FR" sz="2400" dirty="0" smtClean="0">
              <a:solidFill>
                <a:schemeClr val="tx1"/>
              </a:solidFill>
            </a:endParaRPr>
          </a:p>
          <a:p>
            <a:pPr lvl="0"/>
            <a:r>
              <a:rPr lang="en-US" sz="2400" dirty="0" smtClean="0">
                <a:solidFill>
                  <a:schemeClr val="tx1"/>
                </a:solidFill>
              </a:rPr>
              <a:t>Emotion management silence</a:t>
            </a:r>
            <a:r>
              <a:rPr lang="fr-FR" sz="2400" dirty="0" smtClean="0">
                <a:solidFill>
                  <a:schemeClr val="tx1"/>
                </a:solidFill>
              </a:rPr>
              <a:t>: </a:t>
            </a:r>
            <a:r>
              <a:rPr lang="en-US" sz="2400" dirty="0" smtClean="0">
                <a:solidFill>
                  <a:schemeClr val="tx1"/>
                </a:solidFill>
              </a:rPr>
              <a:t>Silence can also be a means of emotion management. People resort to silence to avoid an emotional conflict within the family  (</a:t>
            </a:r>
            <a:r>
              <a:rPr lang="en-US" sz="2400" dirty="0" err="1" smtClean="0">
                <a:solidFill>
                  <a:schemeClr val="tx1"/>
                </a:solidFill>
              </a:rPr>
              <a:t>Kurzon</a:t>
            </a:r>
            <a:r>
              <a:rPr lang="en-US" sz="2400" dirty="0" smtClean="0">
                <a:solidFill>
                  <a:schemeClr val="tx1"/>
                </a:solidFill>
              </a:rPr>
              <a:t>, 1997).</a:t>
            </a:r>
            <a:endParaRPr lang="fr-FR" sz="2400" dirty="0" smtClean="0">
              <a:solidFill>
                <a:schemeClr val="tx1"/>
              </a:solidFill>
            </a:endParaRPr>
          </a:p>
          <a:p>
            <a:endParaRPr lang="fr-FR" sz="16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5805" y="436728"/>
            <a:ext cx="7660840" cy="945455"/>
          </a:xfrm>
        </p:spPr>
        <p:txBody>
          <a:bodyPr>
            <a:normAutofit fontScale="90000"/>
          </a:bodyPr>
          <a:lstStyle/>
          <a:p>
            <a:pPr algn="ctr"/>
            <a:r>
              <a:rPr lang="fr-FR" dirty="0" smtClean="0"/>
              <a:t> Silence and </a:t>
            </a:r>
            <a:r>
              <a:rPr lang="fr-FR" dirty="0" err="1" smtClean="0"/>
              <a:t>Silencing</a:t>
            </a:r>
            <a:r>
              <a:rPr lang="fr-FR" dirty="0" smtClean="0"/>
              <a:t/>
            </a:r>
            <a:br>
              <a:rPr lang="fr-FR" dirty="0" smtClean="0"/>
            </a:br>
            <a:endParaRPr lang="fr-FR" dirty="0"/>
          </a:p>
        </p:txBody>
      </p:sp>
      <p:sp>
        <p:nvSpPr>
          <p:cNvPr id="3" name="Espace réservé du texte 2"/>
          <p:cNvSpPr>
            <a:spLocks noGrp="1"/>
          </p:cNvSpPr>
          <p:nvPr>
            <p:ph type="body" sz="quarter" idx="25"/>
          </p:nvPr>
        </p:nvSpPr>
        <p:spPr>
          <a:xfrm>
            <a:off x="295804" y="1214651"/>
            <a:ext cx="9325868" cy="5445456"/>
          </a:xfrm>
        </p:spPr>
        <p:txBody>
          <a:bodyPr>
            <a:normAutofit lnSpcReduction="10000"/>
          </a:bodyPr>
          <a:lstStyle/>
          <a:p>
            <a:endParaRPr lang="fr-FR" sz="1600" dirty="0" smtClean="0"/>
          </a:p>
          <a:p>
            <a:r>
              <a:rPr lang="fr-FR" sz="2400" dirty="0" smtClean="0">
                <a:solidFill>
                  <a:schemeClr val="tx1"/>
                </a:solidFill>
                <a:latin typeface="Arial" pitchFamily="34" charset="0"/>
                <a:cs typeface="Arial" pitchFamily="34" charset="0"/>
              </a:rPr>
              <a:t>There has </a:t>
            </a:r>
            <a:r>
              <a:rPr lang="fr-FR" sz="2400" dirty="0" err="1" smtClean="0">
                <a:solidFill>
                  <a:schemeClr val="tx1"/>
                </a:solidFill>
                <a:latin typeface="Arial" pitchFamily="34" charset="0"/>
                <a:cs typeface="Arial" pitchFamily="34" charset="0"/>
              </a:rPr>
              <a:t>recently</a:t>
            </a:r>
            <a:r>
              <a:rPr lang="fr-FR" sz="2400" dirty="0" smtClean="0">
                <a:solidFill>
                  <a:schemeClr val="tx1"/>
                </a:solidFill>
                <a:latin typeface="Arial" pitchFamily="34" charset="0"/>
                <a:cs typeface="Arial" pitchFamily="34" charset="0"/>
              </a:rPr>
              <a:t> been a shift </a:t>
            </a:r>
            <a:r>
              <a:rPr lang="fr-FR" sz="2400" dirty="0" err="1" smtClean="0">
                <a:solidFill>
                  <a:schemeClr val="tx1"/>
                </a:solidFill>
                <a:latin typeface="Arial" pitchFamily="34" charset="0"/>
                <a:cs typeface="Arial" pitchFamily="34" charset="0"/>
              </a:rPr>
              <a:t>toward</a:t>
            </a:r>
            <a:r>
              <a:rPr lang="fr-FR" sz="2400" dirty="0" smtClean="0">
                <a:solidFill>
                  <a:schemeClr val="tx1"/>
                </a:solidFill>
                <a:latin typeface="Arial" pitchFamily="34" charset="0"/>
                <a:cs typeface="Arial" pitchFamily="34" charset="0"/>
              </a:rPr>
              <a:t> more </a:t>
            </a:r>
            <a:r>
              <a:rPr lang="fr-FR" sz="2400" dirty="0" err="1" smtClean="0">
                <a:solidFill>
                  <a:schemeClr val="tx1"/>
                </a:solidFill>
                <a:latin typeface="Arial" pitchFamily="34" charset="0"/>
                <a:cs typeface="Arial" pitchFamily="34" charset="0"/>
              </a:rPr>
              <a:t>precision</a:t>
            </a:r>
            <a:r>
              <a:rPr lang="fr-FR" sz="2400" dirty="0" smtClean="0">
                <a:solidFill>
                  <a:schemeClr val="tx1"/>
                </a:solidFill>
                <a:latin typeface="Arial" pitchFamily="34" charset="0"/>
                <a:cs typeface="Arial" pitchFamily="34" charset="0"/>
              </a:rPr>
              <a:t> in </a:t>
            </a:r>
            <a:r>
              <a:rPr lang="fr-FR" sz="2400" dirty="0" err="1" smtClean="0">
                <a:solidFill>
                  <a:schemeClr val="tx1"/>
                </a:solidFill>
                <a:latin typeface="Arial" pitchFamily="34" charset="0"/>
                <a:cs typeface="Arial" pitchFamily="34" charset="0"/>
              </a:rPr>
              <a:t>defining</a:t>
            </a:r>
            <a:r>
              <a:rPr lang="fr-FR" sz="2400" dirty="0" smtClean="0">
                <a:solidFill>
                  <a:schemeClr val="tx1"/>
                </a:solidFill>
                <a:latin typeface="Arial" pitchFamily="34" charset="0"/>
                <a:cs typeface="Arial" pitchFamily="34" charset="0"/>
              </a:rPr>
              <a:t> silence and </a:t>
            </a:r>
            <a:r>
              <a:rPr lang="fr-FR" sz="2400" dirty="0" err="1" smtClean="0">
                <a:solidFill>
                  <a:schemeClr val="tx1"/>
                </a:solidFill>
                <a:latin typeface="Arial" pitchFamily="34" charset="0"/>
                <a:cs typeface="Arial" pitchFamily="34" charset="0"/>
              </a:rPr>
              <a:t>differentiating</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it</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from</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silencing</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Thiesmeyer</a:t>
            </a:r>
            <a:r>
              <a:rPr lang="fr-FR" sz="2400" dirty="0" smtClean="0">
                <a:solidFill>
                  <a:schemeClr val="tx1"/>
                </a:solidFill>
                <a:latin typeface="Arial" pitchFamily="34" charset="0"/>
                <a:cs typeface="Arial" pitchFamily="34" charset="0"/>
              </a:rPr>
              <a:t> (2003), for instance, </a:t>
            </a:r>
            <a:r>
              <a:rPr lang="fr-FR" sz="2400" dirty="0" err="1" smtClean="0">
                <a:solidFill>
                  <a:schemeClr val="tx1"/>
                </a:solidFill>
                <a:latin typeface="Arial" pitchFamily="34" charset="0"/>
                <a:cs typeface="Arial" pitchFamily="34" charset="0"/>
              </a:rPr>
              <a:t>admits</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that</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silencing</a:t>
            </a:r>
            <a:r>
              <a:rPr lang="fr-FR" sz="2400" dirty="0" smtClean="0">
                <a:solidFill>
                  <a:schemeClr val="tx1"/>
                </a:solidFill>
                <a:latin typeface="Arial" pitchFamily="34" charset="0"/>
                <a:cs typeface="Arial" pitchFamily="34" charset="0"/>
              </a:rPr>
              <a:t> has not been </a:t>
            </a:r>
            <a:r>
              <a:rPr lang="fr-FR" sz="2400" dirty="0" err="1" smtClean="0">
                <a:solidFill>
                  <a:schemeClr val="tx1"/>
                </a:solidFill>
                <a:latin typeface="Arial" pitchFamily="34" charset="0"/>
                <a:cs typeface="Arial" pitchFamily="34" charset="0"/>
              </a:rPr>
              <a:t>tackled</a:t>
            </a:r>
            <a:r>
              <a:rPr lang="fr-FR" sz="2400" dirty="0" smtClean="0">
                <a:solidFill>
                  <a:schemeClr val="tx1"/>
                </a:solidFill>
                <a:latin typeface="Arial" pitchFamily="34" charset="0"/>
                <a:cs typeface="Arial" pitchFamily="34" charset="0"/>
              </a:rPr>
              <a:t> in </a:t>
            </a:r>
            <a:r>
              <a:rPr lang="fr-FR" sz="2400" dirty="0" err="1" smtClean="0">
                <a:solidFill>
                  <a:schemeClr val="tx1"/>
                </a:solidFill>
                <a:latin typeface="Arial" pitchFamily="34" charset="0"/>
                <a:cs typeface="Arial" pitchFamily="34" charset="0"/>
              </a:rPr>
              <a:t>depth</a:t>
            </a:r>
            <a:r>
              <a:rPr lang="fr-FR" sz="2400" dirty="0" smtClean="0">
                <a:solidFill>
                  <a:schemeClr val="tx1"/>
                </a:solidFill>
                <a:latin typeface="Arial" pitchFamily="34" charset="0"/>
                <a:cs typeface="Arial" pitchFamily="34" charset="0"/>
              </a:rPr>
              <a:t> as silence. </a:t>
            </a:r>
            <a:r>
              <a:rPr lang="fr-FR" sz="2400" dirty="0" err="1" smtClean="0">
                <a:solidFill>
                  <a:schemeClr val="tx1"/>
                </a:solidFill>
                <a:latin typeface="Arial" pitchFamily="34" charset="0"/>
                <a:cs typeface="Arial" pitchFamily="34" charset="0"/>
              </a:rPr>
              <a:t>She</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explains</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that</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silencing</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includes</a:t>
            </a:r>
            <a:r>
              <a:rPr lang="fr-FR" sz="2400" dirty="0" smtClean="0">
                <a:solidFill>
                  <a:schemeClr val="tx1"/>
                </a:solidFill>
                <a:latin typeface="Arial" pitchFamily="34" charset="0"/>
                <a:cs typeface="Arial" pitchFamily="34" charset="0"/>
              </a:rPr>
              <a:t> the </a:t>
            </a:r>
            <a:r>
              <a:rPr lang="fr-FR" sz="2400" dirty="0" err="1" smtClean="0">
                <a:solidFill>
                  <a:schemeClr val="tx1"/>
                </a:solidFill>
                <a:latin typeface="Arial" pitchFamily="34" charset="0"/>
                <a:cs typeface="Arial" pitchFamily="34" charset="0"/>
              </a:rPr>
              <a:t>act</a:t>
            </a:r>
            <a:r>
              <a:rPr lang="fr-FR" sz="2400" dirty="0" smtClean="0">
                <a:solidFill>
                  <a:schemeClr val="tx1"/>
                </a:solidFill>
                <a:latin typeface="Arial" pitchFamily="34" charset="0"/>
                <a:cs typeface="Arial" pitchFamily="34" charset="0"/>
              </a:rPr>
              <a:t> of (</a:t>
            </a:r>
            <a:r>
              <a:rPr lang="fr-FR" sz="2400" dirty="0" err="1" smtClean="0">
                <a:solidFill>
                  <a:schemeClr val="tx1"/>
                </a:solidFill>
                <a:latin typeface="Arial" pitchFamily="34" charset="0"/>
                <a:cs typeface="Arial" pitchFamily="34" charset="0"/>
              </a:rPr>
              <a:t>illocutionary</a:t>
            </a:r>
            <a:r>
              <a:rPr lang="fr-FR" sz="2400" dirty="0" smtClean="0">
                <a:solidFill>
                  <a:schemeClr val="tx1"/>
                </a:solidFill>
                <a:latin typeface="Arial" pitchFamily="34" charset="0"/>
                <a:cs typeface="Arial" pitchFamily="34" charset="0"/>
              </a:rPr>
              <a:t>) force on </a:t>
            </a:r>
            <a:r>
              <a:rPr lang="fr-FR" sz="2400" dirty="0" err="1" smtClean="0">
                <a:solidFill>
                  <a:schemeClr val="tx1"/>
                </a:solidFill>
                <a:latin typeface="Arial" pitchFamily="34" charset="0"/>
                <a:cs typeface="Arial" pitchFamily="34" charset="0"/>
              </a:rPr>
              <a:t>others</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behavior</a:t>
            </a:r>
            <a:r>
              <a:rPr lang="fr-FR" sz="2400" dirty="0" smtClean="0">
                <a:solidFill>
                  <a:schemeClr val="tx1"/>
                </a:solidFill>
                <a:latin typeface="Arial" pitchFamily="34" charset="0"/>
                <a:cs typeface="Arial" pitchFamily="34" charset="0"/>
              </a:rPr>
              <a:t> and the </a:t>
            </a:r>
            <a:r>
              <a:rPr lang="fr-FR" sz="2400" dirty="0" err="1" smtClean="0">
                <a:solidFill>
                  <a:schemeClr val="tx1"/>
                </a:solidFill>
                <a:latin typeface="Arial" pitchFamily="34" charset="0"/>
                <a:cs typeface="Arial" pitchFamily="34" charset="0"/>
              </a:rPr>
              <a:t>reactions</a:t>
            </a:r>
            <a:r>
              <a:rPr lang="fr-FR" sz="2400" dirty="0" smtClean="0">
                <a:solidFill>
                  <a:schemeClr val="tx1"/>
                </a:solidFill>
                <a:latin typeface="Arial" pitchFamily="34" charset="0"/>
                <a:cs typeface="Arial" pitchFamily="34" charset="0"/>
              </a:rPr>
              <a:t> to </a:t>
            </a:r>
            <a:r>
              <a:rPr lang="fr-FR" sz="2400" dirty="0" err="1" smtClean="0">
                <a:solidFill>
                  <a:schemeClr val="tx1"/>
                </a:solidFill>
                <a:latin typeface="Arial" pitchFamily="34" charset="0"/>
                <a:cs typeface="Arial" pitchFamily="34" charset="0"/>
              </a:rPr>
              <a:t>that</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act</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among</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its</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targets</a:t>
            </a:r>
            <a:r>
              <a:rPr lang="fr-FR" sz="2400" dirty="0" smtClean="0">
                <a:solidFill>
                  <a:schemeClr val="tx1"/>
                </a:solidFill>
                <a:latin typeface="Arial" pitchFamily="34" charset="0"/>
                <a:cs typeface="Arial" pitchFamily="34" charset="0"/>
              </a:rPr>
              <a:t>.” (2003, p. 11). In </a:t>
            </a:r>
            <a:r>
              <a:rPr lang="fr-FR" sz="2400" dirty="0" err="1" smtClean="0">
                <a:solidFill>
                  <a:schemeClr val="tx1"/>
                </a:solidFill>
                <a:latin typeface="Arial" pitchFamily="34" charset="0"/>
                <a:cs typeface="Arial" pitchFamily="34" charset="0"/>
              </a:rPr>
              <a:t>fact</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some</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feminist</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writers</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such</a:t>
            </a:r>
            <a:r>
              <a:rPr lang="fr-FR" sz="2400" dirty="0" smtClean="0">
                <a:solidFill>
                  <a:schemeClr val="tx1"/>
                </a:solidFill>
                <a:latin typeface="Arial" pitchFamily="34" charset="0"/>
                <a:cs typeface="Arial" pitchFamily="34" charset="0"/>
              </a:rPr>
              <a:t> as Olsen (1978) and Clair (2013), </a:t>
            </a:r>
            <a:r>
              <a:rPr lang="fr-FR" sz="2400" dirty="0" err="1" smtClean="0">
                <a:solidFill>
                  <a:schemeClr val="tx1"/>
                </a:solidFill>
                <a:latin typeface="Arial" pitchFamily="34" charset="0"/>
                <a:cs typeface="Arial" pitchFamily="34" charset="0"/>
              </a:rPr>
              <a:t>amongst</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several</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others</a:t>
            </a:r>
            <a:r>
              <a:rPr lang="fr-FR" sz="2400" dirty="0" smtClean="0">
                <a:solidFill>
                  <a:schemeClr val="tx1"/>
                </a:solidFill>
                <a:latin typeface="Arial" pitchFamily="34" charset="0"/>
                <a:cs typeface="Arial" pitchFamily="34" charset="0"/>
              </a:rPr>
              <a:t>, have </a:t>
            </a:r>
            <a:r>
              <a:rPr lang="fr-FR" sz="2400" dirty="0" err="1" smtClean="0">
                <a:solidFill>
                  <a:schemeClr val="tx1"/>
                </a:solidFill>
                <a:latin typeface="Arial" pitchFamily="34" charset="0"/>
                <a:cs typeface="Arial" pitchFamily="34" charset="0"/>
              </a:rPr>
              <a:t>described</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numerous</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ways</a:t>
            </a:r>
            <a:r>
              <a:rPr lang="fr-FR" sz="2400" dirty="0" smtClean="0">
                <a:solidFill>
                  <a:schemeClr val="tx1"/>
                </a:solidFill>
                <a:latin typeface="Arial" pitchFamily="34" charset="0"/>
                <a:cs typeface="Arial" pitchFamily="34" charset="0"/>
              </a:rPr>
              <a:t> in </a:t>
            </a:r>
            <a:r>
              <a:rPr lang="fr-FR" sz="2400" dirty="0" err="1" smtClean="0">
                <a:solidFill>
                  <a:schemeClr val="tx1"/>
                </a:solidFill>
                <a:latin typeface="Arial" pitchFamily="34" charset="0"/>
                <a:cs typeface="Arial" pitchFamily="34" charset="0"/>
              </a:rPr>
              <a:t>which</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women</a:t>
            </a:r>
            <a:r>
              <a:rPr lang="fr-FR" sz="2400" dirty="0" smtClean="0">
                <a:solidFill>
                  <a:schemeClr val="tx1"/>
                </a:solidFill>
                <a:latin typeface="Arial" pitchFamily="34" charset="0"/>
                <a:cs typeface="Arial" pitchFamily="34" charset="0"/>
              </a:rPr>
              <a:t> have been </a:t>
            </a:r>
            <a:r>
              <a:rPr lang="fr-FR" sz="2400" dirty="0" err="1" smtClean="0">
                <a:solidFill>
                  <a:schemeClr val="tx1"/>
                </a:solidFill>
                <a:latin typeface="Arial" pitchFamily="34" charset="0"/>
                <a:cs typeface="Arial" pitchFamily="34" charset="0"/>
              </a:rPr>
              <a:t>forced</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into</a:t>
            </a:r>
            <a:r>
              <a:rPr lang="fr-FR" sz="2400" dirty="0" smtClean="0">
                <a:solidFill>
                  <a:schemeClr val="tx1"/>
                </a:solidFill>
                <a:latin typeface="Arial" pitchFamily="34" charset="0"/>
                <a:cs typeface="Arial" pitchFamily="34" charset="0"/>
              </a:rPr>
              <a:t> silence in </a:t>
            </a:r>
            <a:r>
              <a:rPr lang="fr-FR" sz="2400" dirty="0" err="1" smtClean="0">
                <a:solidFill>
                  <a:schemeClr val="tx1"/>
                </a:solidFill>
                <a:latin typeface="Arial" pitchFamily="34" charset="0"/>
                <a:cs typeface="Arial" pitchFamily="34" charset="0"/>
              </a:rPr>
              <a:t>patriarchal</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societies</a:t>
            </a:r>
            <a:r>
              <a:rPr lang="fr-FR" sz="2400" dirty="0" smtClean="0">
                <a:solidFill>
                  <a:schemeClr val="tx1"/>
                </a:solidFill>
                <a:latin typeface="Arial" pitchFamily="34" charset="0"/>
                <a:cs typeface="Arial" pitchFamily="34" charset="0"/>
              </a:rPr>
              <a:t>. </a:t>
            </a:r>
          </a:p>
          <a:p>
            <a:r>
              <a:rPr lang="fr-FR" sz="2400" dirty="0" err="1" smtClean="0">
                <a:solidFill>
                  <a:schemeClr val="tx1"/>
                </a:solidFill>
                <a:latin typeface="Arial" pitchFamily="34" charset="0"/>
                <a:cs typeface="Arial" pitchFamily="34" charset="0"/>
              </a:rPr>
              <a:t>Thiesmeyer</a:t>
            </a:r>
            <a:r>
              <a:rPr lang="fr-FR" sz="2400" dirty="0" smtClean="0">
                <a:solidFill>
                  <a:schemeClr val="tx1"/>
                </a:solidFill>
                <a:latin typeface="Arial" pitchFamily="34" charset="0"/>
                <a:cs typeface="Arial" pitchFamily="34" charset="0"/>
              </a:rPr>
              <a:t> (2003, p. 2), </a:t>
            </a:r>
            <a:r>
              <a:rPr lang="fr-FR" sz="2400" dirty="0" err="1" smtClean="0">
                <a:solidFill>
                  <a:schemeClr val="tx1"/>
                </a:solidFill>
                <a:latin typeface="Arial" pitchFamily="34" charset="0"/>
                <a:cs typeface="Arial" pitchFamily="34" charset="0"/>
              </a:rPr>
              <a:t>draws</a:t>
            </a:r>
            <a:r>
              <a:rPr lang="fr-FR" sz="2400" dirty="0" smtClean="0">
                <a:solidFill>
                  <a:schemeClr val="tx1"/>
                </a:solidFill>
                <a:latin typeface="Arial" pitchFamily="34" charset="0"/>
                <a:cs typeface="Arial" pitchFamily="34" charset="0"/>
              </a:rPr>
              <a:t> attention to the importance of </a:t>
            </a:r>
            <a:r>
              <a:rPr lang="fr-FR" sz="2400" dirty="0" err="1" smtClean="0">
                <a:solidFill>
                  <a:schemeClr val="tx1"/>
                </a:solidFill>
                <a:latin typeface="Arial" pitchFamily="34" charset="0"/>
                <a:cs typeface="Arial" pitchFamily="34" charset="0"/>
              </a:rPr>
              <a:t>distinguishing</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between</a:t>
            </a:r>
            <a:r>
              <a:rPr lang="fr-FR" sz="2400" dirty="0" smtClean="0">
                <a:solidFill>
                  <a:schemeClr val="tx1"/>
                </a:solidFill>
                <a:latin typeface="Arial" pitchFamily="34" charset="0"/>
                <a:cs typeface="Arial" pitchFamily="34" charset="0"/>
              </a:rPr>
              <a:t> silence and </a:t>
            </a:r>
            <a:r>
              <a:rPr lang="fr-FR" sz="2400" dirty="0" err="1" smtClean="0">
                <a:solidFill>
                  <a:schemeClr val="tx1"/>
                </a:solidFill>
                <a:latin typeface="Arial" pitchFamily="34" charset="0"/>
                <a:cs typeface="Arial" pitchFamily="34" charset="0"/>
              </a:rPr>
              <a:t>silencing</a:t>
            </a:r>
            <a:r>
              <a:rPr lang="fr-FR" sz="2400" dirty="0" smtClean="0">
                <a:solidFill>
                  <a:schemeClr val="tx1"/>
                </a:solidFill>
                <a:latin typeface="Arial" pitchFamily="34" charset="0"/>
                <a:cs typeface="Arial" pitchFamily="34" charset="0"/>
              </a:rPr>
              <a:t>: “Silence </a:t>
            </a:r>
            <a:r>
              <a:rPr lang="fr-FR" sz="2400" dirty="0" err="1" smtClean="0">
                <a:solidFill>
                  <a:schemeClr val="tx1"/>
                </a:solidFill>
                <a:latin typeface="Arial" pitchFamily="34" charset="0"/>
                <a:cs typeface="Arial" pitchFamily="34" charset="0"/>
              </a:rPr>
              <a:t>can</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be</a:t>
            </a:r>
            <a:r>
              <a:rPr lang="fr-FR" sz="2400" dirty="0" smtClean="0">
                <a:solidFill>
                  <a:schemeClr val="tx1"/>
                </a:solidFill>
                <a:latin typeface="Arial" pitchFamily="34" charset="0"/>
                <a:cs typeface="Arial" pitchFamily="34" charset="0"/>
              </a:rPr>
              <a:t>, or </a:t>
            </a:r>
            <a:r>
              <a:rPr lang="fr-FR" sz="2400" dirty="0" err="1" smtClean="0">
                <a:solidFill>
                  <a:schemeClr val="tx1"/>
                </a:solidFill>
                <a:latin typeface="Arial" pitchFamily="34" charset="0"/>
                <a:cs typeface="Arial" pitchFamily="34" charset="0"/>
              </a:rPr>
              <a:t>can</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seem</a:t>
            </a:r>
            <a:r>
              <a:rPr lang="fr-FR" sz="2400" dirty="0" smtClean="0">
                <a:solidFill>
                  <a:schemeClr val="tx1"/>
                </a:solidFill>
                <a:latin typeface="Arial" pitchFamily="34" charset="0"/>
                <a:cs typeface="Arial" pitchFamily="34" charset="0"/>
              </a:rPr>
              <a:t> to </a:t>
            </a:r>
            <a:r>
              <a:rPr lang="fr-FR" sz="2400" dirty="0" err="1" smtClean="0">
                <a:solidFill>
                  <a:schemeClr val="tx1"/>
                </a:solidFill>
                <a:latin typeface="Arial" pitchFamily="34" charset="0"/>
                <a:cs typeface="Arial" pitchFamily="34" charset="0"/>
              </a:rPr>
              <a:t>be</a:t>
            </a:r>
            <a:r>
              <a:rPr lang="fr-FR" sz="2400" dirty="0" smtClean="0">
                <a:solidFill>
                  <a:schemeClr val="tx1"/>
                </a:solidFill>
                <a:latin typeface="Arial" pitchFamily="34" charset="0"/>
                <a:cs typeface="Arial" pitchFamily="34" charset="0"/>
              </a:rPr>
              <a:t>, the </a:t>
            </a:r>
            <a:r>
              <a:rPr lang="fr-FR" sz="2400" dirty="0" err="1" smtClean="0">
                <a:solidFill>
                  <a:schemeClr val="tx1"/>
                </a:solidFill>
                <a:latin typeface="Arial" pitchFamily="34" charset="0"/>
                <a:cs typeface="Arial" pitchFamily="34" charset="0"/>
              </a:rPr>
              <a:t>result</a:t>
            </a:r>
            <a:r>
              <a:rPr lang="fr-FR" sz="2400" dirty="0" smtClean="0">
                <a:solidFill>
                  <a:schemeClr val="tx1"/>
                </a:solidFill>
                <a:latin typeface="Arial" pitchFamily="34" charset="0"/>
                <a:cs typeface="Arial" pitchFamily="34" charset="0"/>
              </a:rPr>
              <a:t> of </a:t>
            </a:r>
            <a:r>
              <a:rPr lang="fr-FR" sz="2400" dirty="0" err="1" smtClean="0">
                <a:solidFill>
                  <a:schemeClr val="tx1"/>
                </a:solidFill>
                <a:latin typeface="Arial" pitchFamily="34" charset="0"/>
                <a:cs typeface="Arial" pitchFamily="34" charset="0"/>
              </a:rPr>
              <a:t>personal</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choice</a:t>
            </a:r>
            <a:r>
              <a:rPr lang="fr-FR" sz="2400" dirty="0" smtClean="0">
                <a:solidFill>
                  <a:schemeClr val="tx1"/>
                </a:solidFill>
                <a:latin typeface="Arial" pitchFamily="34" charset="0"/>
                <a:cs typeface="Arial" pitchFamily="34" charset="0"/>
              </a:rPr>
              <a:t>, but </a:t>
            </a:r>
            <a:r>
              <a:rPr lang="fr-FR" sz="2400" dirty="0" err="1" smtClean="0">
                <a:solidFill>
                  <a:schemeClr val="tx1"/>
                </a:solidFill>
                <a:latin typeface="Arial" pitchFamily="34" charset="0"/>
                <a:cs typeface="Arial" pitchFamily="34" charset="0"/>
              </a:rPr>
              <a:t>silencing</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clearly</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involves</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choices</a:t>
            </a:r>
            <a:r>
              <a:rPr lang="fr-FR" sz="2400" dirty="0" smtClean="0">
                <a:solidFill>
                  <a:schemeClr val="tx1"/>
                </a:solidFill>
                <a:latin typeface="Arial" pitchFamily="34" charset="0"/>
                <a:cs typeface="Arial" pitchFamily="34" charset="0"/>
              </a:rPr>
              <a:t> made by </a:t>
            </a:r>
            <a:r>
              <a:rPr lang="fr-FR" sz="2400" dirty="0" err="1" smtClean="0">
                <a:solidFill>
                  <a:schemeClr val="tx1"/>
                </a:solidFill>
                <a:latin typeface="Arial" pitchFamily="34" charset="0"/>
                <a:cs typeface="Arial" pitchFamily="34" charset="0"/>
              </a:rPr>
              <a:t>other</a:t>
            </a:r>
            <a:r>
              <a:rPr lang="fr-FR" sz="2400" dirty="0" smtClean="0">
                <a:solidFill>
                  <a:schemeClr val="tx1"/>
                </a:solidFill>
                <a:latin typeface="Arial" pitchFamily="34" charset="0"/>
                <a:cs typeface="Arial" pitchFamily="34" charset="0"/>
              </a:rPr>
              <a:t> people as </a:t>
            </a:r>
            <a:r>
              <a:rPr lang="fr-FR" sz="2400" dirty="0" err="1" smtClean="0">
                <a:solidFill>
                  <a:schemeClr val="tx1"/>
                </a:solidFill>
                <a:latin typeface="Arial" pitchFamily="34" charset="0"/>
                <a:cs typeface="Arial" pitchFamily="34" charset="0"/>
              </a:rPr>
              <a:t>well</a:t>
            </a:r>
            <a:r>
              <a:rPr lang="fr-FR" sz="2400" dirty="0" smtClean="0">
                <a:solidFill>
                  <a:schemeClr val="tx1"/>
                </a:solidFill>
                <a:latin typeface="Arial" pitchFamily="34" charset="0"/>
                <a:cs typeface="Arial" pitchFamily="34" charset="0"/>
              </a:rPr>
              <a:t> as by the </a:t>
            </a:r>
            <a:r>
              <a:rPr lang="fr-FR" sz="2400" dirty="0" err="1" smtClean="0">
                <a:solidFill>
                  <a:schemeClr val="tx1"/>
                </a:solidFill>
                <a:latin typeface="Arial" pitchFamily="34" charset="0"/>
                <a:cs typeface="Arial" pitchFamily="34" charset="0"/>
              </a:rPr>
              <a:t>potential</a:t>
            </a:r>
            <a:r>
              <a:rPr lang="fr-FR" sz="2400" dirty="0" smtClean="0">
                <a:solidFill>
                  <a:schemeClr val="tx1"/>
                </a:solidFill>
                <a:latin typeface="Arial" pitchFamily="34" charset="0"/>
                <a:cs typeface="Arial" pitchFamily="34" charset="0"/>
              </a:rPr>
              <a:t> speaker ».</a:t>
            </a:r>
          </a:p>
          <a:p>
            <a:endParaRPr lang="fr-FR" sz="16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5805" y="436729"/>
            <a:ext cx="7660840" cy="709684"/>
          </a:xfrm>
        </p:spPr>
        <p:txBody>
          <a:bodyPr>
            <a:normAutofit fontScale="90000"/>
          </a:bodyPr>
          <a:lstStyle/>
          <a:p>
            <a:pPr algn="ctr"/>
            <a:r>
              <a:rPr lang="fr-FR" dirty="0" smtClean="0"/>
              <a:t> </a:t>
            </a:r>
            <a:br>
              <a:rPr lang="fr-FR" dirty="0" smtClean="0"/>
            </a:br>
            <a:r>
              <a:rPr lang="fr-FR" dirty="0" smtClean="0"/>
              <a:t/>
            </a:r>
            <a:br>
              <a:rPr lang="fr-FR" dirty="0" smtClean="0"/>
            </a:br>
            <a:r>
              <a:rPr lang="fr-FR" dirty="0" smtClean="0">
                <a:solidFill>
                  <a:schemeClr val="tx1"/>
                </a:solidFill>
                <a:latin typeface="Arial" pitchFamily="34" charset="0"/>
                <a:cs typeface="Arial" pitchFamily="34" charset="0"/>
              </a:rPr>
              <a:t>The Input of </a:t>
            </a:r>
            <a:r>
              <a:rPr lang="en-US" dirty="0" smtClean="0">
                <a:solidFill>
                  <a:schemeClr val="tx1"/>
                </a:solidFill>
                <a:latin typeface="Arial" pitchFamily="34" charset="0"/>
                <a:cs typeface="Arial" pitchFamily="34" charset="0"/>
              </a:rPr>
              <a:t>Critical Discourse Analysis (CDA)</a:t>
            </a:r>
            <a:r>
              <a:rPr lang="fr-FR" b="1" dirty="0" smtClean="0"/>
              <a:t/>
            </a:r>
            <a:br>
              <a:rPr lang="fr-FR" b="1" dirty="0" smtClean="0"/>
            </a:br>
            <a:r>
              <a:rPr lang="fr-FR" dirty="0" smtClean="0"/>
              <a:t/>
            </a:r>
            <a:br>
              <a:rPr lang="fr-FR" dirty="0" smtClean="0"/>
            </a:br>
            <a:endParaRPr lang="fr-FR" dirty="0"/>
          </a:p>
        </p:txBody>
      </p:sp>
      <p:sp>
        <p:nvSpPr>
          <p:cNvPr id="3" name="Espace réservé du texte 2"/>
          <p:cNvSpPr>
            <a:spLocks noGrp="1"/>
          </p:cNvSpPr>
          <p:nvPr>
            <p:ph type="body" sz="quarter" idx="25"/>
          </p:nvPr>
        </p:nvSpPr>
        <p:spPr>
          <a:xfrm>
            <a:off x="295804" y="1214651"/>
            <a:ext cx="9325868" cy="5445456"/>
          </a:xfrm>
        </p:spPr>
        <p:txBody>
          <a:bodyPr>
            <a:normAutofit lnSpcReduction="10000"/>
          </a:bodyPr>
          <a:lstStyle/>
          <a:p>
            <a:endParaRPr lang="fr-FR" sz="1600" dirty="0" smtClean="0"/>
          </a:p>
          <a:p>
            <a:r>
              <a:rPr lang="en-GB" sz="2000" dirty="0" smtClean="0">
                <a:solidFill>
                  <a:schemeClr val="tx1"/>
                </a:solidFill>
                <a:latin typeface="Arial" pitchFamily="34" charset="0"/>
                <a:cs typeface="Arial" pitchFamily="34" charset="0"/>
              </a:rPr>
              <a:t>We will focus mainly on its </a:t>
            </a:r>
            <a:r>
              <a:rPr lang="en-GB" sz="2000" dirty="0" err="1" smtClean="0">
                <a:solidFill>
                  <a:schemeClr val="tx1"/>
                </a:solidFill>
                <a:latin typeface="Arial" pitchFamily="34" charset="0"/>
                <a:cs typeface="Arial" pitchFamily="34" charset="0"/>
              </a:rPr>
              <a:t>multidisciplinarity</a:t>
            </a:r>
            <a:r>
              <a:rPr lang="en-GB" sz="2000" dirty="0" smtClean="0">
                <a:solidFill>
                  <a:schemeClr val="tx1"/>
                </a:solidFill>
                <a:latin typeface="Arial" pitchFamily="34" charset="0"/>
                <a:cs typeface="Arial" pitchFamily="34" charset="0"/>
              </a:rPr>
              <a:t> and the dialectical relationship between discourse, social cognition, power and society in order to pinpoint the different subtle strategies used by filmmakers to shake their audiences’ beliefs and to achieve a socio-cultural change as hailed by CDA.</a:t>
            </a:r>
            <a:endParaRPr lang="fr-FR" sz="2000" dirty="0" smtClean="0">
              <a:solidFill>
                <a:schemeClr val="tx1"/>
              </a:solidFill>
              <a:latin typeface="Arial" pitchFamily="34" charset="0"/>
              <a:cs typeface="Arial" pitchFamily="34" charset="0"/>
            </a:endParaRPr>
          </a:p>
          <a:p>
            <a:r>
              <a:rPr lang="en-GB" sz="2000" dirty="0" smtClean="0">
                <a:solidFill>
                  <a:schemeClr val="tx1"/>
                </a:solidFill>
                <a:latin typeface="Arial" pitchFamily="34" charset="0"/>
                <a:cs typeface="Arial" pitchFamily="34" charset="0"/>
              </a:rPr>
              <a:t>Discourse is concerned with the meanings of codes and the power relationships embodied in those </a:t>
            </a:r>
            <a:r>
              <a:rPr lang="en-GB" sz="2000" dirty="0" err="1" smtClean="0">
                <a:solidFill>
                  <a:schemeClr val="tx1"/>
                </a:solidFill>
                <a:latin typeface="Arial" pitchFamily="34" charset="0"/>
                <a:cs typeface="Arial" pitchFamily="34" charset="0"/>
              </a:rPr>
              <a:t>codes.However</a:t>
            </a:r>
            <a:r>
              <a:rPr lang="en-GB" sz="2000" dirty="0" smtClean="0">
                <a:solidFill>
                  <a:schemeClr val="tx1"/>
                </a:solidFill>
                <a:latin typeface="Arial" pitchFamily="34" charset="0"/>
                <a:cs typeface="Arial" pitchFamily="34" charset="0"/>
              </a:rPr>
              <a:t>, CDA approaches ‘texts’ critically and calls for a distance from the data, embedding it in the social and spelling out the researcher’s political and ethical stance (</a:t>
            </a:r>
            <a:r>
              <a:rPr lang="en-GB" sz="2000" dirty="0" err="1" smtClean="0">
                <a:solidFill>
                  <a:schemeClr val="tx1"/>
                </a:solidFill>
                <a:latin typeface="Arial" pitchFamily="34" charset="0"/>
                <a:cs typeface="Arial" pitchFamily="34" charset="0"/>
              </a:rPr>
              <a:t>Wodak</a:t>
            </a:r>
            <a:r>
              <a:rPr lang="en-GB" sz="2000" dirty="0" smtClean="0">
                <a:solidFill>
                  <a:schemeClr val="tx1"/>
                </a:solidFill>
                <a:latin typeface="Arial" pitchFamily="34" charset="0"/>
                <a:cs typeface="Arial" pitchFamily="34" charset="0"/>
              </a:rPr>
              <a:t>, 2001, p. 9). CDA goes beyond texts as objects of inquiry and refers to the extra linguistic factors. </a:t>
            </a:r>
            <a:endParaRPr lang="fr-FR" sz="2000" dirty="0" smtClean="0">
              <a:solidFill>
                <a:schemeClr val="tx1"/>
              </a:solidFill>
              <a:latin typeface="Arial" pitchFamily="34" charset="0"/>
              <a:cs typeface="Arial" pitchFamily="34" charset="0"/>
            </a:endParaRPr>
          </a:p>
          <a:p>
            <a:r>
              <a:rPr lang="en-GB" sz="2000" dirty="0" smtClean="0">
                <a:solidFill>
                  <a:schemeClr val="tx1"/>
                </a:solidFill>
                <a:latin typeface="Arial" pitchFamily="34" charset="0"/>
                <a:cs typeface="Arial" pitchFamily="34" charset="0"/>
              </a:rPr>
              <a:t>The notion of context that leads to the production of discourse is crucial for CDA because it involves the social, psychological, political and ideological components and thereby postulates an interdisciplinary procedure (Meyer, 2001, p. 15).</a:t>
            </a:r>
          </a:p>
          <a:p>
            <a:r>
              <a:rPr lang="en-GB" sz="2000" dirty="0" smtClean="0">
                <a:solidFill>
                  <a:schemeClr val="tx1"/>
                </a:solidFill>
                <a:latin typeface="Arial" pitchFamily="34" charset="0"/>
                <a:cs typeface="Arial" pitchFamily="34" charset="0"/>
              </a:rPr>
              <a:t>Discourse also plays a very important role either in reproducing or in resisting “relations of </a:t>
            </a:r>
            <a:r>
              <a:rPr lang="en-GB" sz="2000" i="1" dirty="0" smtClean="0">
                <a:solidFill>
                  <a:schemeClr val="tx1"/>
                </a:solidFill>
                <a:latin typeface="Arial" pitchFamily="34" charset="0"/>
                <a:cs typeface="Arial" pitchFamily="34" charset="0"/>
              </a:rPr>
              <a:t>power, dominance and inequality </a:t>
            </a:r>
            <a:r>
              <a:rPr lang="en-GB" sz="2000" dirty="0" smtClean="0">
                <a:solidFill>
                  <a:schemeClr val="tx1"/>
                </a:solidFill>
                <a:latin typeface="Arial" pitchFamily="34" charset="0"/>
                <a:cs typeface="Arial" pitchFamily="34" charset="0"/>
              </a:rPr>
              <a:t>and the ways these are </a:t>
            </a:r>
            <a:r>
              <a:rPr lang="en-GB" sz="2000" i="1" dirty="0" smtClean="0">
                <a:solidFill>
                  <a:schemeClr val="tx1"/>
                </a:solidFill>
                <a:latin typeface="Arial" pitchFamily="34" charset="0"/>
                <a:cs typeface="Arial" pitchFamily="34" charset="0"/>
              </a:rPr>
              <a:t>reproduced </a:t>
            </a:r>
            <a:r>
              <a:rPr lang="en-GB" sz="2000" dirty="0" smtClean="0">
                <a:solidFill>
                  <a:schemeClr val="tx1"/>
                </a:solidFill>
                <a:latin typeface="Arial" pitchFamily="34" charset="0"/>
                <a:cs typeface="Arial" pitchFamily="34" charset="0"/>
              </a:rPr>
              <a:t>or</a:t>
            </a:r>
            <a:r>
              <a:rPr lang="en-GB" sz="2000" i="1" dirty="0" smtClean="0">
                <a:solidFill>
                  <a:schemeClr val="tx1"/>
                </a:solidFill>
                <a:latin typeface="Arial" pitchFamily="34" charset="0"/>
                <a:cs typeface="Arial" pitchFamily="34" charset="0"/>
              </a:rPr>
              <a:t> resisted </a:t>
            </a:r>
            <a:r>
              <a:rPr lang="en-GB" sz="2000" dirty="0" smtClean="0">
                <a:solidFill>
                  <a:schemeClr val="tx1"/>
                </a:solidFill>
                <a:latin typeface="Arial" pitchFamily="34" charset="0"/>
                <a:cs typeface="Arial" pitchFamily="34" charset="0"/>
              </a:rPr>
              <a:t>by social group members through text and talk” (van </a:t>
            </a:r>
            <a:r>
              <a:rPr lang="en-GB" sz="2000" dirty="0" err="1" smtClean="0">
                <a:solidFill>
                  <a:schemeClr val="tx1"/>
                </a:solidFill>
                <a:latin typeface="Arial" pitchFamily="34" charset="0"/>
                <a:cs typeface="Arial" pitchFamily="34" charset="0"/>
              </a:rPr>
              <a:t>Dijk</a:t>
            </a:r>
            <a:r>
              <a:rPr lang="en-GB" sz="2000" dirty="0" smtClean="0">
                <a:solidFill>
                  <a:schemeClr val="tx1"/>
                </a:solidFill>
                <a:latin typeface="Arial" pitchFamily="34" charset="0"/>
                <a:cs typeface="Arial" pitchFamily="34" charset="0"/>
              </a:rPr>
              <a:t>, 1995, p. 18).</a:t>
            </a:r>
            <a:endParaRPr lang="fr-FR" sz="2000" dirty="0" smtClean="0">
              <a:solidFill>
                <a:schemeClr val="tx1"/>
              </a:solidFill>
              <a:latin typeface="Arial" pitchFamily="34" charset="0"/>
              <a:cs typeface="Arial" pitchFamily="34" charset="0"/>
            </a:endParaRPr>
          </a:p>
          <a:p>
            <a:endParaRPr lang="fr-FR" sz="2000" dirty="0" smtClean="0">
              <a:solidFill>
                <a:schemeClr val="tx1"/>
              </a:solidFill>
              <a:latin typeface="Arial" pitchFamily="34" charset="0"/>
              <a:cs typeface="Arial" pitchFamily="34" charset="0"/>
            </a:endParaRPr>
          </a:p>
          <a:p>
            <a:endParaRPr lang="fr-FR" sz="16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5805" y="436729"/>
            <a:ext cx="7660840" cy="709684"/>
          </a:xfrm>
        </p:spPr>
        <p:txBody>
          <a:bodyPr>
            <a:normAutofit fontScale="90000"/>
          </a:bodyPr>
          <a:lstStyle/>
          <a:p>
            <a:pPr algn="ctr"/>
            <a:r>
              <a:rPr lang="fr-FR" dirty="0" smtClean="0"/>
              <a:t> </a:t>
            </a:r>
            <a:br>
              <a:rPr lang="fr-FR" dirty="0" smtClean="0"/>
            </a:br>
            <a:r>
              <a:rPr lang="fr-FR" dirty="0" smtClean="0"/>
              <a:t/>
            </a:r>
            <a:br>
              <a:rPr lang="fr-FR" dirty="0" smtClean="0"/>
            </a:br>
            <a:r>
              <a:rPr lang="fr-FR" dirty="0" err="1" smtClean="0">
                <a:solidFill>
                  <a:schemeClr val="tx1"/>
                </a:solidFill>
                <a:latin typeface="Arial" pitchFamily="34" charset="0"/>
                <a:cs typeface="Arial" pitchFamily="34" charset="0"/>
              </a:rPr>
              <a:t>Feminist</a:t>
            </a:r>
            <a:r>
              <a:rPr lang="fr-FR" dirty="0" smtClean="0">
                <a:solidFill>
                  <a:schemeClr val="tx1"/>
                </a:solidFill>
                <a:latin typeface="Arial" pitchFamily="34" charset="0"/>
                <a:cs typeface="Arial" pitchFamily="34" charset="0"/>
              </a:rPr>
              <a:t> </a:t>
            </a:r>
            <a:r>
              <a:rPr lang="en-US" dirty="0" smtClean="0">
                <a:solidFill>
                  <a:schemeClr val="tx1"/>
                </a:solidFill>
                <a:latin typeface="Arial" pitchFamily="34" charset="0"/>
                <a:cs typeface="Arial" pitchFamily="34" charset="0"/>
              </a:rPr>
              <a:t>Critical Discourse Analysis (FCDA)</a:t>
            </a:r>
            <a:r>
              <a:rPr lang="fr-FR" b="1" dirty="0" smtClean="0"/>
              <a:t/>
            </a:r>
            <a:br>
              <a:rPr lang="fr-FR" b="1" dirty="0" smtClean="0"/>
            </a:br>
            <a:r>
              <a:rPr lang="fr-FR" dirty="0" smtClean="0"/>
              <a:t/>
            </a:r>
            <a:br>
              <a:rPr lang="fr-FR" dirty="0" smtClean="0"/>
            </a:br>
            <a:endParaRPr lang="fr-FR" dirty="0"/>
          </a:p>
        </p:txBody>
      </p:sp>
      <p:sp>
        <p:nvSpPr>
          <p:cNvPr id="3" name="Espace réservé du texte 2"/>
          <p:cNvSpPr>
            <a:spLocks noGrp="1"/>
          </p:cNvSpPr>
          <p:nvPr>
            <p:ph type="body" sz="quarter" idx="25"/>
          </p:nvPr>
        </p:nvSpPr>
        <p:spPr>
          <a:xfrm>
            <a:off x="295804" y="1214651"/>
            <a:ext cx="9325868" cy="5445456"/>
          </a:xfrm>
        </p:spPr>
        <p:txBody>
          <a:bodyPr>
            <a:normAutofit lnSpcReduction="10000"/>
          </a:bodyPr>
          <a:lstStyle/>
          <a:p>
            <a:endParaRPr lang="fr-FR" sz="1600" dirty="0" smtClean="0"/>
          </a:p>
          <a:p>
            <a:r>
              <a:rPr lang="fr-FR" sz="2400" dirty="0" smtClean="0">
                <a:solidFill>
                  <a:schemeClr val="tx1"/>
                </a:solidFill>
                <a:latin typeface="Arial" pitchFamily="34" charset="0"/>
                <a:cs typeface="Arial" pitchFamily="34" charset="0"/>
              </a:rPr>
              <a:t>The </a:t>
            </a:r>
            <a:r>
              <a:rPr lang="fr-FR" sz="2400" dirty="0" err="1" smtClean="0">
                <a:solidFill>
                  <a:schemeClr val="tx1"/>
                </a:solidFill>
                <a:latin typeface="Arial" pitchFamily="34" charset="0"/>
                <a:cs typeface="Arial" pitchFamily="34" charset="0"/>
              </a:rPr>
              <a:t>aim</a:t>
            </a:r>
            <a:r>
              <a:rPr lang="fr-FR" sz="2400" dirty="0" smtClean="0">
                <a:solidFill>
                  <a:schemeClr val="tx1"/>
                </a:solidFill>
                <a:latin typeface="Arial" pitchFamily="34" charset="0"/>
                <a:cs typeface="Arial" pitchFamily="34" charset="0"/>
              </a:rPr>
              <a:t> of </a:t>
            </a:r>
            <a:r>
              <a:rPr lang="fr-FR" sz="2400" dirty="0" err="1" smtClean="0">
                <a:solidFill>
                  <a:schemeClr val="tx1"/>
                </a:solidFill>
                <a:latin typeface="Arial" pitchFamily="34" charset="0"/>
                <a:cs typeface="Arial" pitchFamily="34" charset="0"/>
              </a:rPr>
              <a:t>Feminist</a:t>
            </a:r>
            <a:r>
              <a:rPr lang="fr-FR" sz="2400" dirty="0" smtClean="0">
                <a:solidFill>
                  <a:schemeClr val="tx1"/>
                </a:solidFill>
                <a:latin typeface="Arial" pitchFamily="34" charset="0"/>
                <a:cs typeface="Arial" pitchFamily="34" charset="0"/>
              </a:rPr>
              <a:t> CDA </a:t>
            </a:r>
            <a:r>
              <a:rPr lang="fr-FR" sz="2400" dirty="0" err="1" smtClean="0">
                <a:solidFill>
                  <a:schemeClr val="tx1"/>
                </a:solidFill>
                <a:latin typeface="Arial" pitchFamily="34" charset="0"/>
                <a:cs typeface="Arial" pitchFamily="34" charset="0"/>
              </a:rPr>
              <a:t>is</a:t>
            </a:r>
            <a:r>
              <a:rPr lang="fr-FR" sz="2400" dirty="0" smtClean="0">
                <a:solidFill>
                  <a:schemeClr val="tx1"/>
                </a:solidFill>
                <a:latin typeface="Arial" pitchFamily="34" charset="0"/>
                <a:cs typeface="Arial" pitchFamily="34" charset="0"/>
              </a:rPr>
              <a:t> to “show up the </a:t>
            </a:r>
            <a:r>
              <a:rPr lang="fr-FR" sz="2400" dirty="0" err="1" smtClean="0">
                <a:solidFill>
                  <a:schemeClr val="tx1"/>
                </a:solidFill>
                <a:latin typeface="Arial" pitchFamily="34" charset="0"/>
                <a:cs typeface="Arial" pitchFamily="34" charset="0"/>
              </a:rPr>
              <a:t>complex</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subtle</a:t>
            </a:r>
            <a:r>
              <a:rPr lang="fr-FR" sz="2400" dirty="0" smtClean="0">
                <a:solidFill>
                  <a:schemeClr val="tx1"/>
                </a:solidFill>
                <a:latin typeface="Arial" pitchFamily="34" charset="0"/>
                <a:cs typeface="Arial" pitchFamily="34" charset="0"/>
              </a:rPr>
              <a:t>, and </a:t>
            </a:r>
            <a:r>
              <a:rPr lang="fr-FR" sz="2400" dirty="0" err="1" smtClean="0">
                <a:solidFill>
                  <a:schemeClr val="tx1"/>
                </a:solidFill>
                <a:latin typeface="Arial" pitchFamily="34" charset="0"/>
                <a:cs typeface="Arial" pitchFamily="34" charset="0"/>
              </a:rPr>
              <a:t>sometimes</a:t>
            </a:r>
            <a:r>
              <a:rPr lang="fr-FR" sz="2400" dirty="0" smtClean="0">
                <a:solidFill>
                  <a:schemeClr val="tx1"/>
                </a:solidFill>
                <a:latin typeface="Arial" pitchFamily="34" charset="0"/>
                <a:cs typeface="Arial" pitchFamily="34" charset="0"/>
              </a:rPr>
              <a:t> not </a:t>
            </a:r>
            <a:r>
              <a:rPr lang="fr-FR" sz="2400" dirty="0" err="1" smtClean="0">
                <a:solidFill>
                  <a:schemeClr val="tx1"/>
                </a:solidFill>
                <a:latin typeface="Arial" pitchFamily="34" charset="0"/>
                <a:cs typeface="Arial" pitchFamily="34" charset="0"/>
              </a:rPr>
              <a:t>so</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subtle</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ways</a:t>
            </a:r>
            <a:r>
              <a:rPr lang="fr-FR" sz="2400" dirty="0" smtClean="0">
                <a:solidFill>
                  <a:schemeClr val="tx1"/>
                </a:solidFill>
                <a:latin typeface="Arial" pitchFamily="34" charset="0"/>
                <a:cs typeface="Arial" pitchFamily="34" charset="0"/>
              </a:rPr>
              <a:t> in </a:t>
            </a:r>
            <a:r>
              <a:rPr lang="fr-FR" sz="2400" dirty="0" err="1" smtClean="0">
                <a:solidFill>
                  <a:schemeClr val="tx1"/>
                </a:solidFill>
                <a:latin typeface="Arial" pitchFamily="34" charset="0"/>
                <a:cs typeface="Arial" pitchFamily="34" charset="0"/>
              </a:rPr>
              <a:t>which</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frequently</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taken</a:t>
            </a:r>
            <a:r>
              <a:rPr lang="fr-FR" sz="2400" dirty="0" smtClean="0">
                <a:solidFill>
                  <a:schemeClr val="tx1"/>
                </a:solidFill>
                <a:latin typeface="Arial" pitchFamily="34" charset="0"/>
                <a:cs typeface="Arial" pitchFamily="34" charset="0"/>
              </a:rPr>
              <a:t>-for-</a:t>
            </a:r>
            <a:r>
              <a:rPr lang="fr-FR" sz="2400" dirty="0" err="1" smtClean="0">
                <a:solidFill>
                  <a:schemeClr val="tx1"/>
                </a:solidFill>
                <a:latin typeface="Arial" pitchFamily="34" charset="0"/>
                <a:cs typeface="Arial" pitchFamily="34" charset="0"/>
              </a:rPr>
              <a:t>granted</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gender</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assumptions</a:t>
            </a:r>
            <a:r>
              <a:rPr lang="fr-FR" sz="2400" dirty="0" smtClean="0">
                <a:solidFill>
                  <a:schemeClr val="tx1"/>
                </a:solidFill>
                <a:latin typeface="Arial" pitchFamily="34" charset="0"/>
                <a:cs typeface="Arial" pitchFamily="34" charset="0"/>
              </a:rPr>
              <a:t> and </a:t>
            </a:r>
            <a:r>
              <a:rPr lang="fr-FR" sz="2400" dirty="0" err="1" smtClean="0">
                <a:solidFill>
                  <a:schemeClr val="tx1"/>
                </a:solidFill>
                <a:latin typeface="Arial" pitchFamily="34" charset="0"/>
                <a:cs typeface="Arial" pitchFamily="34" charset="0"/>
              </a:rPr>
              <a:t>hegemonic</a:t>
            </a:r>
            <a:r>
              <a:rPr lang="fr-FR" sz="2400" dirty="0" smtClean="0">
                <a:solidFill>
                  <a:schemeClr val="tx1"/>
                </a:solidFill>
                <a:latin typeface="Arial" pitchFamily="34" charset="0"/>
                <a:cs typeface="Arial" pitchFamily="34" charset="0"/>
              </a:rPr>
              <a:t> power relations are </a:t>
            </a:r>
            <a:r>
              <a:rPr lang="fr-FR" sz="2400" dirty="0" err="1" smtClean="0">
                <a:solidFill>
                  <a:schemeClr val="tx1"/>
                </a:solidFill>
                <a:latin typeface="Arial" pitchFamily="34" charset="0"/>
                <a:cs typeface="Arial" pitchFamily="34" charset="0"/>
              </a:rPr>
              <a:t>discursively</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produced</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sustained</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negotiated</a:t>
            </a:r>
            <a:r>
              <a:rPr lang="fr-FR" sz="2400" dirty="0" smtClean="0">
                <a:solidFill>
                  <a:schemeClr val="tx1"/>
                </a:solidFill>
                <a:latin typeface="Arial" pitchFamily="34" charset="0"/>
                <a:cs typeface="Arial" pitchFamily="34" charset="0"/>
              </a:rPr>
              <a:t>, and </a:t>
            </a:r>
            <a:r>
              <a:rPr lang="fr-FR" sz="2400" dirty="0" err="1" smtClean="0">
                <a:solidFill>
                  <a:schemeClr val="tx1"/>
                </a:solidFill>
                <a:latin typeface="Arial" pitchFamily="34" charset="0"/>
                <a:cs typeface="Arial" pitchFamily="34" charset="0"/>
              </a:rPr>
              <a:t>challenged</a:t>
            </a:r>
            <a:r>
              <a:rPr lang="fr-FR" sz="2400" dirty="0" smtClean="0">
                <a:solidFill>
                  <a:schemeClr val="tx1"/>
                </a:solidFill>
                <a:latin typeface="Arial" pitchFamily="34" charset="0"/>
                <a:cs typeface="Arial" pitchFamily="34" charset="0"/>
              </a:rPr>
              <a:t> in </a:t>
            </a:r>
            <a:r>
              <a:rPr lang="fr-FR" sz="2400" dirty="0" err="1" smtClean="0">
                <a:solidFill>
                  <a:schemeClr val="tx1"/>
                </a:solidFill>
                <a:latin typeface="Arial" pitchFamily="34" charset="0"/>
                <a:cs typeface="Arial" pitchFamily="34" charset="0"/>
              </a:rPr>
              <a:t>different</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contexts</a:t>
            </a:r>
            <a:r>
              <a:rPr lang="fr-FR" sz="2400" dirty="0" smtClean="0">
                <a:solidFill>
                  <a:schemeClr val="tx1"/>
                </a:solidFill>
                <a:latin typeface="Arial" pitchFamily="34" charset="0"/>
                <a:cs typeface="Arial" pitchFamily="34" charset="0"/>
              </a:rPr>
              <a:t> and </a:t>
            </a:r>
            <a:r>
              <a:rPr lang="fr-FR" sz="2400" dirty="0" err="1" smtClean="0">
                <a:solidFill>
                  <a:schemeClr val="tx1"/>
                </a:solidFill>
                <a:latin typeface="Arial" pitchFamily="34" charset="0"/>
                <a:cs typeface="Arial" pitchFamily="34" charset="0"/>
              </a:rPr>
              <a:t>communities</a:t>
            </a:r>
            <a:r>
              <a:rPr lang="fr-FR" sz="2400" dirty="0" smtClean="0">
                <a:solidFill>
                  <a:schemeClr val="tx1"/>
                </a:solidFill>
                <a:latin typeface="Arial" pitchFamily="34" charset="0"/>
                <a:cs typeface="Arial" pitchFamily="34" charset="0"/>
              </a:rPr>
              <a:t>”, (</a:t>
            </a:r>
            <a:r>
              <a:rPr lang="fr-FR" sz="2400" i="1" dirty="0" err="1" smtClean="0">
                <a:solidFill>
                  <a:schemeClr val="tx1"/>
                </a:solidFill>
                <a:latin typeface="Arial" pitchFamily="34" charset="0"/>
                <a:cs typeface="Arial" pitchFamily="34" charset="0"/>
              </a:rPr>
              <a:t>Lazar</a:t>
            </a:r>
            <a:r>
              <a:rPr lang="fr-FR" sz="2400" i="1" dirty="0" smtClean="0">
                <a:solidFill>
                  <a:schemeClr val="tx1"/>
                </a:solidFill>
                <a:latin typeface="Arial" pitchFamily="34" charset="0"/>
                <a:cs typeface="Arial" pitchFamily="34" charset="0"/>
              </a:rPr>
              <a:t> 2007</a:t>
            </a:r>
            <a:r>
              <a:rPr lang="fr-FR" sz="2400" dirty="0" smtClean="0">
                <a:solidFill>
                  <a:schemeClr val="tx1"/>
                </a:solidFill>
                <a:latin typeface="Arial" pitchFamily="34" charset="0"/>
                <a:cs typeface="Arial" pitchFamily="34" charset="0"/>
              </a:rPr>
              <a:t>., p. 142) and to </a:t>
            </a:r>
            <a:r>
              <a:rPr lang="fr-FR" sz="2400" dirty="0" err="1" smtClean="0">
                <a:solidFill>
                  <a:schemeClr val="tx1"/>
                </a:solidFill>
                <a:latin typeface="Arial" pitchFamily="34" charset="0"/>
                <a:cs typeface="Arial" pitchFamily="34" charset="0"/>
              </a:rPr>
              <a:t>draw</a:t>
            </a:r>
            <a:r>
              <a:rPr lang="fr-FR" sz="2400" dirty="0" smtClean="0">
                <a:solidFill>
                  <a:schemeClr val="tx1"/>
                </a:solidFill>
                <a:latin typeface="Arial" pitchFamily="34" charset="0"/>
                <a:cs typeface="Arial" pitchFamily="34" charset="0"/>
              </a:rPr>
              <a:t> attention to the </a:t>
            </a:r>
            <a:r>
              <a:rPr lang="fr-FR" sz="2400" dirty="0" err="1" smtClean="0">
                <a:solidFill>
                  <a:schemeClr val="tx1"/>
                </a:solidFill>
                <a:latin typeface="Arial" pitchFamily="34" charset="0"/>
                <a:cs typeface="Arial" pitchFamily="34" charset="0"/>
              </a:rPr>
              <a:t>asymmetry</a:t>
            </a:r>
            <a:r>
              <a:rPr lang="fr-FR" sz="2400" dirty="0" smtClean="0">
                <a:solidFill>
                  <a:schemeClr val="tx1"/>
                </a:solidFill>
                <a:latin typeface="Arial" pitchFamily="34" charset="0"/>
                <a:cs typeface="Arial" pitchFamily="34" charset="0"/>
              </a:rPr>
              <a:t> of power as a </a:t>
            </a:r>
            <a:r>
              <a:rPr lang="fr-FR" sz="2400" dirty="0" err="1" smtClean="0">
                <a:solidFill>
                  <a:schemeClr val="tx1"/>
                </a:solidFill>
                <a:latin typeface="Arial" pitchFamily="34" charset="0"/>
                <a:cs typeface="Arial" pitchFamily="34" charset="0"/>
              </a:rPr>
              <a:t>result</a:t>
            </a:r>
            <a:r>
              <a:rPr lang="fr-FR" sz="2400" dirty="0" smtClean="0">
                <a:solidFill>
                  <a:schemeClr val="tx1"/>
                </a:solidFill>
                <a:latin typeface="Arial" pitchFamily="34" charset="0"/>
                <a:cs typeface="Arial" pitchFamily="34" charset="0"/>
              </a:rPr>
              <a:t> of </a:t>
            </a:r>
            <a:r>
              <a:rPr lang="fr-FR" sz="2400" dirty="0" err="1" smtClean="0">
                <a:solidFill>
                  <a:schemeClr val="tx1"/>
                </a:solidFill>
                <a:latin typeface="Arial" pitchFamily="34" charset="0"/>
                <a:cs typeface="Arial" pitchFamily="34" charset="0"/>
              </a:rPr>
              <a:t>gender</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ideology</a:t>
            </a:r>
            <a:r>
              <a:rPr lang="fr-FR" sz="2400" dirty="0" smtClean="0">
                <a:solidFill>
                  <a:schemeClr val="tx1"/>
                </a:solidFill>
                <a:latin typeface="Arial" pitchFamily="34" charset="0"/>
                <a:cs typeface="Arial" pitchFamily="34" charset="0"/>
              </a:rPr>
              <a:t> structure.</a:t>
            </a:r>
          </a:p>
          <a:p>
            <a:r>
              <a:rPr lang="fr-FR" sz="2400" dirty="0" smtClean="0">
                <a:solidFill>
                  <a:schemeClr val="tx1"/>
                </a:solidFill>
                <a:latin typeface="Arial" pitchFamily="34" charset="0"/>
                <a:cs typeface="Arial" pitchFamily="34" charset="0"/>
              </a:rPr>
              <a:t>The concept of </a:t>
            </a:r>
            <a:r>
              <a:rPr lang="fr-FR" sz="2400" dirty="0" err="1" smtClean="0">
                <a:solidFill>
                  <a:schemeClr val="tx1"/>
                </a:solidFill>
                <a:latin typeface="Arial" pitchFamily="34" charset="0"/>
                <a:cs typeface="Arial" pitchFamily="34" charset="0"/>
              </a:rPr>
              <a:t>ideology</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is</a:t>
            </a:r>
            <a:r>
              <a:rPr lang="fr-FR" sz="2400" dirty="0" smtClean="0">
                <a:solidFill>
                  <a:schemeClr val="tx1"/>
                </a:solidFill>
                <a:latin typeface="Arial" pitchFamily="34" charset="0"/>
                <a:cs typeface="Arial" pitchFamily="34" charset="0"/>
              </a:rPr>
              <a:t> of </a:t>
            </a:r>
            <a:r>
              <a:rPr lang="fr-FR" sz="2400" dirty="0" err="1" smtClean="0">
                <a:solidFill>
                  <a:schemeClr val="tx1"/>
                </a:solidFill>
                <a:latin typeface="Arial" pitchFamily="34" charset="0"/>
                <a:cs typeface="Arial" pitchFamily="34" charset="0"/>
              </a:rPr>
              <a:t>great</a:t>
            </a:r>
            <a:r>
              <a:rPr lang="fr-FR" sz="2400" dirty="0" smtClean="0">
                <a:solidFill>
                  <a:schemeClr val="tx1"/>
                </a:solidFill>
                <a:latin typeface="Arial" pitchFamily="34" charset="0"/>
                <a:cs typeface="Arial" pitchFamily="34" charset="0"/>
              </a:rPr>
              <a:t> relevance as </a:t>
            </a:r>
            <a:r>
              <a:rPr lang="en-GB" sz="2400" dirty="0" smtClean="0">
                <a:solidFill>
                  <a:schemeClr val="tx1"/>
                </a:solidFill>
                <a:latin typeface="Arial" pitchFamily="34" charset="0"/>
                <a:cs typeface="Arial" pitchFamily="34" charset="0"/>
              </a:rPr>
              <a:t>ideologies may affect the way people produce a particular discourse as well as the way particular people process discourse.</a:t>
            </a:r>
            <a:r>
              <a:rPr lang="fr-FR" sz="2400" dirty="0" smtClean="0">
                <a:solidFill>
                  <a:schemeClr val="tx1"/>
                </a:solidFill>
                <a:latin typeface="Arial" pitchFamily="34" charset="0"/>
                <a:cs typeface="Arial" pitchFamily="34" charset="0"/>
              </a:rPr>
              <a:t> </a:t>
            </a:r>
            <a:r>
              <a:rPr lang="en-GB" sz="2400" dirty="0" smtClean="0">
                <a:solidFill>
                  <a:schemeClr val="tx1"/>
                </a:solidFill>
                <a:latin typeface="Arial" pitchFamily="34" charset="0"/>
                <a:cs typeface="Arial" pitchFamily="34" charset="0"/>
              </a:rPr>
              <a:t>In patriarchal society where power asymmetry between the sexes is the rule; where all the institutions and social practices naturalize the social inequality and sustain the social order that </a:t>
            </a:r>
            <a:r>
              <a:rPr lang="en-GB" sz="2400" dirty="0" err="1" smtClean="0">
                <a:solidFill>
                  <a:schemeClr val="tx1"/>
                </a:solidFill>
                <a:latin typeface="Arial" pitchFamily="34" charset="0"/>
                <a:cs typeface="Arial" pitchFamily="34" charset="0"/>
              </a:rPr>
              <a:t>disempowers</a:t>
            </a:r>
            <a:r>
              <a:rPr lang="en-GB" sz="2400" dirty="0" smtClean="0">
                <a:solidFill>
                  <a:schemeClr val="tx1"/>
                </a:solidFill>
                <a:latin typeface="Arial" pitchFamily="34" charset="0"/>
                <a:cs typeface="Arial" pitchFamily="34" charset="0"/>
              </a:rPr>
              <a:t> women and favours men, then it is quite natural that these beliefs will form the basis of discourse of dominance or will trigger the discourse of resistance.</a:t>
            </a:r>
            <a:endParaRPr lang="fr-FR" sz="2400" dirty="0" smtClean="0">
              <a:solidFill>
                <a:schemeClr val="tx1"/>
              </a:solidFill>
              <a:latin typeface="Arial" pitchFamily="34" charset="0"/>
              <a:cs typeface="Arial" pitchFamily="34" charset="0"/>
            </a:endParaRPr>
          </a:p>
          <a:p>
            <a:endParaRPr lang="fr-FR" sz="2000" dirty="0" smtClean="0">
              <a:solidFill>
                <a:schemeClr val="tx1"/>
              </a:solidFill>
              <a:latin typeface="Arial" pitchFamily="34" charset="0"/>
              <a:cs typeface="Arial" pitchFamily="34" charset="0"/>
            </a:endParaRPr>
          </a:p>
          <a:p>
            <a:endParaRPr lang="fr-FR" sz="16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5805" y="436728"/>
            <a:ext cx="7660840" cy="945455"/>
          </a:xfrm>
        </p:spPr>
        <p:txBody>
          <a:bodyPr>
            <a:normAutofit fontScale="90000"/>
          </a:bodyPr>
          <a:lstStyle/>
          <a:p>
            <a:pPr algn="ctr"/>
            <a:r>
              <a:rPr lang="fr-FR" dirty="0" smtClean="0">
                <a:latin typeface="Arial" pitchFamily="34" charset="0"/>
                <a:cs typeface="Arial" pitchFamily="34" charset="0"/>
              </a:rPr>
              <a:t>The input of </a:t>
            </a:r>
            <a:r>
              <a:rPr lang="fr-FR" dirty="0" err="1" smtClean="0">
                <a:latin typeface="Arial" pitchFamily="34" charset="0"/>
                <a:cs typeface="Arial" pitchFamily="34" charset="0"/>
              </a:rPr>
              <a:t>Semiotics</a:t>
            </a:r>
            <a:r>
              <a:rPr lang="fr-FR" dirty="0" smtClean="0"/>
              <a:t/>
            </a:r>
            <a:br>
              <a:rPr lang="fr-FR" dirty="0" smtClean="0"/>
            </a:br>
            <a:endParaRPr lang="fr-FR" dirty="0"/>
          </a:p>
        </p:txBody>
      </p:sp>
      <p:sp>
        <p:nvSpPr>
          <p:cNvPr id="3" name="Espace réservé du texte 2"/>
          <p:cNvSpPr>
            <a:spLocks noGrp="1"/>
          </p:cNvSpPr>
          <p:nvPr>
            <p:ph type="body" sz="quarter" idx="25"/>
          </p:nvPr>
        </p:nvSpPr>
        <p:spPr>
          <a:xfrm>
            <a:off x="0" y="968991"/>
            <a:ext cx="9906000" cy="5691116"/>
          </a:xfrm>
        </p:spPr>
        <p:txBody>
          <a:bodyPr>
            <a:noAutofit/>
          </a:bodyPr>
          <a:lstStyle/>
          <a:p>
            <a:r>
              <a:rPr lang="en-GB" sz="2000" dirty="0" smtClean="0">
                <a:solidFill>
                  <a:schemeClr val="tx1"/>
                </a:solidFill>
                <a:latin typeface="Arial" pitchFamily="34" charset="0"/>
                <a:cs typeface="Arial" pitchFamily="34" charset="0"/>
              </a:rPr>
              <a:t>Semiotics is a critical theory and an approach to visual analysis. It is concerned with everything that can be taken as a sign (Eco, 1979, p. 7).</a:t>
            </a:r>
            <a:endParaRPr lang="fr-FR" sz="2000" dirty="0" smtClean="0">
              <a:solidFill>
                <a:schemeClr val="tx1"/>
              </a:solidFill>
              <a:latin typeface="Arial" pitchFamily="34" charset="0"/>
              <a:cs typeface="Arial" pitchFamily="34" charset="0"/>
            </a:endParaRPr>
          </a:p>
          <a:p>
            <a:r>
              <a:rPr lang="en-GB" sz="2000" dirty="0" smtClean="0">
                <a:solidFill>
                  <a:schemeClr val="tx1"/>
                </a:solidFill>
                <a:latin typeface="Arial" pitchFamily="34" charset="0"/>
                <a:cs typeface="Arial" pitchFamily="34" charset="0"/>
              </a:rPr>
              <a:t>Applying a semiotic approach helps viewers look at familiar texts sceptically, with a critical eye. It makes them aware of what they take for granted in representing the world and reminds viewers that they deal with signs that are involved in the construction of meaning and not with mere entertainment, In investigating the films under scrutiny, the focus will be on the ‘semiotic devices’ rather than the linguistic ones. The study focuses on visuals as particular vehicles of signification and carriers of meaning</a:t>
            </a:r>
            <a:endParaRPr lang="fr-FR" sz="2000" dirty="0" smtClean="0">
              <a:solidFill>
                <a:schemeClr val="tx1"/>
              </a:solidFill>
              <a:latin typeface="Arial" pitchFamily="34" charset="0"/>
              <a:cs typeface="Arial" pitchFamily="34" charset="0"/>
            </a:endParaRPr>
          </a:p>
          <a:p>
            <a:r>
              <a:rPr lang="en-GB" sz="2000" dirty="0" smtClean="0">
                <a:solidFill>
                  <a:schemeClr val="tx1"/>
                </a:solidFill>
                <a:latin typeface="Arial" pitchFamily="34" charset="0"/>
                <a:cs typeface="Arial" pitchFamily="34" charset="0"/>
              </a:rPr>
              <a:t> In ‘reading’ the selected films, one needs to identify the different signs relevant to the understanding of silence with their denotation and connotation and the structural relationship between the constituent units. The </a:t>
            </a:r>
            <a:r>
              <a:rPr lang="en-GB" sz="2000" dirty="0" err="1" smtClean="0">
                <a:solidFill>
                  <a:schemeClr val="tx1"/>
                </a:solidFill>
                <a:latin typeface="Arial" pitchFamily="34" charset="0"/>
                <a:cs typeface="Arial" pitchFamily="34" charset="0"/>
              </a:rPr>
              <a:t>syntagmatic</a:t>
            </a:r>
            <a:r>
              <a:rPr lang="en-GB" sz="2000" dirty="0" smtClean="0">
                <a:solidFill>
                  <a:schemeClr val="tx1"/>
                </a:solidFill>
                <a:latin typeface="Arial" pitchFamily="34" charset="0"/>
                <a:cs typeface="Arial" pitchFamily="34" charset="0"/>
              </a:rPr>
              <a:t> relations explain the linear combinations and their effects on transmitting a particular message. The choice within a paradigm of signs is also important in revealing the beliefs, the worldview and subjectivity of all those involved.</a:t>
            </a:r>
            <a:endParaRPr lang="fr-FR" sz="2000" dirty="0" smtClean="0">
              <a:solidFill>
                <a:schemeClr val="tx1"/>
              </a:solidFill>
              <a:latin typeface="Arial" pitchFamily="34" charset="0"/>
              <a:cs typeface="Arial" pitchFamily="34" charset="0"/>
            </a:endParaRPr>
          </a:p>
          <a:p>
            <a:r>
              <a:rPr lang="en-GB" sz="2000" dirty="0" smtClean="0">
                <a:solidFill>
                  <a:schemeClr val="tx1"/>
                </a:solidFill>
                <a:latin typeface="Arial" pitchFamily="34" charset="0"/>
                <a:cs typeface="Arial" pitchFamily="34" charset="0"/>
              </a:rPr>
              <a:t>In this paper, </a:t>
            </a:r>
            <a:r>
              <a:rPr lang="en-GB" sz="2000" i="1" dirty="0" smtClean="0">
                <a:solidFill>
                  <a:schemeClr val="tx1"/>
                </a:solidFill>
                <a:latin typeface="Arial" pitchFamily="34" charset="0"/>
                <a:cs typeface="Arial" pitchFamily="34" charset="0"/>
              </a:rPr>
              <a:t>semiotics</a:t>
            </a:r>
            <a:r>
              <a:rPr lang="en-GB" sz="2000" dirty="0" smtClean="0">
                <a:solidFill>
                  <a:schemeClr val="tx1"/>
                </a:solidFill>
                <a:latin typeface="Arial" pitchFamily="34" charset="0"/>
                <a:cs typeface="Arial" pitchFamily="34" charset="0"/>
              </a:rPr>
              <a:t> concerns itself with representation of silence as filmed by female directors and </a:t>
            </a:r>
            <a:r>
              <a:rPr lang="en-GB" sz="2000" dirty="0" err="1" smtClean="0">
                <a:solidFill>
                  <a:schemeClr val="tx1"/>
                </a:solidFill>
                <a:latin typeface="Arial" pitchFamily="34" charset="0"/>
                <a:cs typeface="Arial" pitchFamily="34" charset="0"/>
              </a:rPr>
              <a:t>problematizes</a:t>
            </a:r>
            <a:r>
              <a:rPr lang="en-GB" sz="2000" dirty="0" smtClean="0">
                <a:solidFill>
                  <a:schemeClr val="tx1"/>
                </a:solidFill>
                <a:latin typeface="Arial" pitchFamily="34" charset="0"/>
                <a:cs typeface="Arial" pitchFamily="34" charset="0"/>
              </a:rPr>
              <a:t> its processes. It also considers silence as an instance of communication that relies on a multiplicity of signs and therefore signifiers.</a:t>
            </a:r>
            <a:endParaRPr lang="fr-FR" sz="2000" dirty="0" smtClean="0">
              <a:solidFill>
                <a:schemeClr val="tx1"/>
              </a:solidFill>
              <a:latin typeface="Arial" pitchFamily="34" charset="0"/>
              <a:cs typeface="Arial" pitchFamily="34" charset="0"/>
            </a:endParaRPr>
          </a:p>
          <a:p>
            <a:endParaRPr lang="fr-FR" sz="20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5804" y="683683"/>
            <a:ext cx="9175741" cy="653798"/>
          </a:xfrm>
        </p:spPr>
        <p:txBody>
          <a:bodyPr>
            <a:normAutofit fontScale="90000"/>
          </a:bodyPr>
          <a:lstStyle/>
          <a:p>
            <a:r>
              <a:rPr lang="fr-FR" dirty="0" err="1" smtClean="0">
                <a:solidFill>
                  <a:schemeClr val="tx1"/>
                </a:solidFill>
                <a:latin typeface="Arial" pitchFamily="34" charset="0"/>
                <a:cs typeface="Arial" pitchFamily="34" charset="0"/>
              </a:rPr>
              <a:t>Denotation</a:t>
            </a:r>
            <a:r>
              <a:rPr lang="fr-FR" dirty="0" smtClean="0">
                <a:solidFill>
                  <a:schemeClr val="tx1"/>
                </a:solidFill>
                <a:latin typeface="Arial" pitchFamily="34" charset="0"/>
                <a:cs typeface="Arial" pitchFamily="34" charset="0"/>
              </a:rPr>
              <a:t> versus connotation</a:t>
            </a:r>
            <a:br>
              <a:rPr lang="fr-FR" dirty="0" smtClean="0">
                <a:solidFill>
                  <a:schemeClr val="tx1"/>
                </a:solidFill>
                <a:latin typeface="Arial" pitchFamily="34" charset="0"/>
                <a:cs typeface="Arial" pitchFamily="34" charset="0"/>
              </a:rPr>
            </a:br>
            <a:endParaRPr lang="fr-FR" dirty="0"/>
          </a:p>
        </p:txBody>
      </p:sp>
      <p:sp>
        <p:nvSpPr>
          <p:cNvPr id="3" name="Espace réservé du texte 2"/>
          <p:cNvSpPr>
            <a:spLocks noGrp="1"/>
          </p:cNvSpPr>
          <p:nvPr>
            <p:ph type="body" sz="quarter" idx="25"/>
          </p:nvPr>
        </p:nvSpPr>
        <p:spPr>
          <a:xfrm>
            <a:off x="295805" y="1528549"/>
            <a:ext cx="8575240" cy="4913194"/>
          </a:xfrm>
        </p:spPr>
        <p:txBody>
          <a:bodyPr/>
          <a:lstStyle/>
          <a:p>
            <a:pPr>
              <a:buFont typeface="Arial" pitchFamily="34" charset="0"/>
              <a:buChar char="•"/>
            </a:pPr>
            <a:r>
              <a:rPr lang="en-GB" sz="2000" dirty="0" smtClean="0">
                <a:solidFill>
                  <a:schemeClr val="tx1"/>
                </a:solidFill>
                <a:latin typeface="Arial" pitchFamily="34" charset="0"/>
                <a:cs typeface="Arial" pitchFamily="34" charset="0"/>
              </a:rPr>
              <a:t>According to Martin &amp; </a:t>
            </a:r>
            <a:r>
              <a:rPr lang="en-GB" sz="2000" dirty="0" err="1" smtClean="0">
                <a:solidFill>
                  <a:schemeClr val="tx1"/>
                </a:solidFill>
                <a:latin typeface="Arial" pitchFamily="34" charset="0"/>
                <a:cs typeface="Arial" pitchFamily="34" charset="0"/>
              </a:rPr>
              <a:t>Ringham</a:t>
            </a:r>
            <a:r>
              <a:rPr lang="en-GB" sz="2000" dirty="0" smtClean="0">
                <a:solidFill>
                  <a:schemeClr val="tx1"/>
                </a:solidFill>
                <a:latin typeface="Arial" pitchFamily="34" charset="0"/>
                <a:cs typeface="Arial" pitchFamily="34" charset="0"/>
              </a:rPr>
              <a:t>, denotation refers to “the dictionary meanings of a word” (2006, p. 62).</a:t>
            </a:r>
          </a:p>
          <a:p>
            <a:pPr>
              <a:buFont typeface="Arial" pitchFamily="34" charset="0"/>
              <a:buChar char="•"/>
            </a:pPr>
            <a:r>
              <a:rPr lang="en-GB" sz="2000" dirty="0" smtClean="0">
                <a:solidFill>
                  <a:schemeClr val="tx1"/>
                </a:solidFill>
                <a:latin typeface="Arial" pitchFamily="34" charset="0"/>
                <a:cs typeface="Arial" pitchFamily="34" charset="0"/>
              </a:rPr>
              <a:t>the connotative meaning of a sign is its denotative meaning that is the one found in a dictionary plus its additional significance that is socially acquired.</a:t>
            </a:r>
            <a:endParaRPr lang="fr-FR" sz="2000" dirty="0" smtClean="0">
              <a:solidFill>
                <a:schemeClr val="tx1"/>
              </a:solidFill>
              <a:latin typeface="Arial" pitchFamily="34" charset="0"/>
              <a:cs typeface="Arial" pitchFamily="34" charset="0"/>
            </a:endParaRPr>
          </a:p>
          <a:p>
            <a:pPr>
              <a:buFont typeface="Arial" pitchFamily="34" charset="0"/>
              <a:buChar char="•"/>
            </a:pPr>
            <a:r>
              <a:rPr lang="en-GB" sz="2000" dirty="0" smtClean="0">
                <a:solidFill>
                  <a:schemeClr val="tx1"/>
                </a:solidFill>
                <a:latin typeface="Arial" pitchFamily="34" charset="0"/>
                <a:cs typeface="Arial" pitchFamily="34" charset="0"/>
              </a:rPr>
              <a:t>denotative signs might have many potential meanings that can confuse readers / viewers</a:t>
            </a:r>
          </a:p>
          <a:p>
            <a:pPr>
              <a:buFont typeface="Arial" pitchFamily="34" charset="0"/>
              <a:buChar char="•"/>
            </a:pPr>
            <a:r>
              <a:rPr lang="en-GB" sz="2000" dirty="0" smtClean="0">
                <a:solidFill>
                  <a:schemeClr val="tx1"/>
                </a:solidFill>
                <a:latin typeface="Arial" pitchFamily="34" charset="0"/>
                <a:cs typeface="Arial" pitchFamily="34" charset="0"/>
              </a:rPr>
              <a:t>For the preferred reading of silence, the current research suggests the concept of ‘voicing’ (the researcher’s concept) to refer to the role of cinematography in fixing the ‘floating chain of signified’ and in limiting the potential range of meanings suggested by the silent instances.</a:t>
            </a:r>
          </a:p>
          <a:p>
            <a:pPr>
              <a:buFont typeface="Arial" pitchFamily="34" charset="0"/>
              <a:buChar char="•"/>
            </a:pPr>
            <a:endParaRPr lang="fr-FR" dirty="0">
              <a:solidFill>
                <a:schemeClr val="tx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5804" y="683683"/>
            <a:ext cx="8957377" cy="698500"/>
          </a:xfrm>
        </p:spPr>
        <p:txBody>
          <a:bodyPr>
            <a:normAutofit fontScale="90000"/>
          </a:bodyPr>
          <a:lstStyle/>
          <a:p>
            <a:pPr algn="ctr"/>
            <a:r>
              <a:rPr lang="en-GB" dirty="0" err="1" smtClean="0">
                <a:solidFill>
                  <a:schemeClr val="tx1"/>
                </a:solidFill>
                <a:latin typeface="Arial" pitchFamily="34" charset="0"/>
                <a:cs typeface="Arial" pitchFamily="34" charset="0"/>
              </a:rPr>
              <a:t>Syntagmatic</a:t>
            </a:r>
            <a:r>
              <a:rPr lang="en-GB" dirty="0" smtClean="0">
                <a:solidFill>
                  <a:schemeClr val="tx1"/>
                </a:solidFill>
                <a:latin typeface="Arial" pitchFamily="34" charset="0"/>
                <a:cs typeface="Arial" pitchFamily="34" charset="0"/>
              </a:rPr>
              <a:t> versus </a:t>
            </a:r>
            <a:r>
              <a:rPr lang="en-GB" dirty="0" err="1" smtClean="0">
                <a:solidFill>
                  <a:schemeClr val="tx1"/>
                </a:solidFill>
                <a:latin typeface="Arial" pitchFamily="34" charset="0"/>
                <a:cs typeface="Arial" pitchFamily="34" charset="0"/>
              </a:rPr>
              <a:t>pardigmatic</a:t>
            </a:r>
            <a:r>
              <a:rPr lang="en-GB" dirty="0" smtClean="0">
                <a:solidFill>
                  <a:schemeClr val="tx1"/>
                </a:solidFill>
                <a:latin typeface="Arial" pitchFamily="34" charset="0"/>
                <a:cs typeface="Arial" pitchFamily="34" charset="0"/>
              </a:rPr>
              <a:t> relations</a:t>
            </a:r>
            <a:r>
              <a:rPr lang="fr-FR" dirty="0" smtClean="0">
                <a:solidFill>
                  <a:schemeClr val="tx1"/>
                </a:solidFill>
                <a:latin typeface="Arial" pitchFamily="34" charset="0"/>
                <a:cs typeface="Arial" pitchFamily="34" charset="0"/>
              </a:rPr>
              <a:t/>
            </a:r>
            <a:br>
              <a:rPr lang="fr-FR" dirty="0" smtClean="0">
                <a:solidFill>
                  <a:schemeClr val="tx1"/>
                </a:solidFill>
                <a:latin typeface="Arial" pitchFamily="34" charset="0"/>
                <a:cs typeface="Arial" pitchFamily="34" charset="0"/>
              </a:rPr>
            </a:br>
            <a:endParaRPr lang="fr-FR" dirty="0"/>
          </a:p>
        </p:txBody>
      </p:sp>
      <p:sp>
        <p:nvSpPr>
          <p:cNvPr id="3" name="Espace réservé du texte 2"/>
          <p:cNvSpPr>
            <a:spLocks noGrp="1"/>
          </p:cNvSpPr>
          <p:nvPr>
            <p:ph type="body" sz="quarter" idx="25"/>
          </p:nvPr>
        </p:nvSpPr>
        <p:spPr>
          <a:xfrm>
            <a:off x="295805" y="1433015"/>
            <a:ext cx="8547944" cy="4885898"/>
          </a:xfrm>
        </p:spPr>
        <p:txBody>
          <a:bodyPr>
            <a:noAutofit/>
          </a:bodyPr>
          <a:lstStyle/>
          <a:p>
            <a:pPr algn="just"/>
            <a:r>
              <a:rPr lang="en-GB" sz="2400" dirty="0" smtClean="0">
                <a:solidFill>
                  <a:schemeClr val="tx1"/>
                </a:solidFill>
                <a:latin typeface="Arial" pitchFamily="34" charset="0"/>
                <a:cs typeface="Arial" pitchFamily="34" charset="0"/>
              </a:rPr>
              <a:t>In reading between the shots, one needs to identify the structural relationship between the constituent units. The </a:t>
            </a:r>
            <a:r>
              <a:rPr lang="en-GB" sz="2400" dirty="0" err="1" smtClean="0">
                <a:solidFill>
                  <a:schemeClr val="tx1"/>
                </a:solidFill>
                <a:latin typeface="Arial" pitchFamily="34" charset="0"/>
                <a:cs typeface="Arial" pitchFamily="34" charset="0"/>
              </a:rPr>
              <a:t>syntagmatic</a:t>
            </a:r>
            <a:r>
              <a:rPr lang="en-GB" sz="2400" dirty="0" smtClean="0">
                <a:solidFill>
                  <a:schemeClr val="tx1"/>
                </a:solidFill>
                <a:latin typeface="Arial" pitchFamily="34" charset="0"/>
                <a:cs typeface="Arial" pitchFamily="34" charset="0"/>
              </a:rPr>
              <a:t> relations explain the linear combinations and their effects on shaping a particular message. The choice within a paradigm of signs is also important in revealing the beliefs, the worldview and subjectivity of all the involved participants.</a:t>
            </a:r>
          </a:p>
          <a:p>
            <a:pPr algn="just"/>
            <a:r>
              <a:rPr lang="en-GB" sz="2400" dirty="0" err="1" smtClean="0">
                <a:solidFill>
                  <a:schemeClr val="tx1"/>
                </a:solidFill>
                <a:latin typeface="Arial" pitchFamily="34" charset="0"/>
                <a:cs typeface="Arial" pitchFamily="34" charset="0"/>
              </a:rPr>
              <a:t>Syntagmatic</a:t>
            </a:r>
            <a:r>
              <a:rPr lang="en-GB" sz="2400" dirty="0" smtClean="0">
                <a:solidFill>
                  <a:schemeClr val="tx1"/>
                </a:solidFill>
                <a:latin typeface="Arial" pitchFamily="34" charset="0"/>
                <a:cs typeface="Arial" pitchFamily="34" charset="0"/>
              </a:rPr>
              <a:t> relations are defined by Saussure (1983) as those which “refer </a:t>
            </a:r>
            <a:r>
              <a:rPr lang="en-GB" sz="2400" dirty="0" err="1" smtClean="0">
                <a:solidFill>
                  <a:schemeClr val="tx1"/>
                </a:solidFill>
                <a:latin typeface="Arial" pitchFamily="34" charset="0"/>
                <a:cs typeface="Arial" pitchFamily="34" charset="0"/>
              </a:rPr>
              <a:t>intratextually</a:t>
            </a:r>
            <a:r>
              <a:rPr lang="en-GB" sz="2400" dirty="0" smtClean="0">
                <a:solidFill>
                  <a:schemeClr val="tx1"/>
                </a:solidFill>
                <a:latin typeface="Arial" pitchFamily="34" charset="0"/>
                <a:cs typeface="Arial" pitchFamily="34" charset="0"/>
              </a:rPr>
              <a:t> to other signifiers </a:t>
            </a:r>
            <a:r>
              <a:rPr lang="en-GB" sz="2400" i="1" dirty="0" smtClean="0">
                <a:solidFill>
                  <a:schemeClr val="tx1"/>
                </a:solidFill>
                <a:latin typeface="Arial" pitchFamily="34" charset="0"/>
                <a:cs typeface="Arial" pitchFamily="34" charset="0"/>
              </a:rPr>
              <a:t>co-present</a:t>
            </a:r>
            <a:r>
              <a:rPr lang="en-GB" sz="2400" dirty="0" smtClean="0">
                <a:solidFill>
                  <a:schemeClr val="tx1"/>
                </a:solidFill>
                <a:latin typeface="Arial" pitchFamily="34" charset="0"/>
                <a:cs typeface="Arial" pitchFamily="34" charset="0"/>
              </a:rPr>
              <a:t> within the text” (p. 122; original emphasis). </a:t>
            </a:r>
          </a:p>
          <a:p>
            <a:pPr algn="just"/>
            <a:r>
              <a:rPr lang="en-GB" sz="2400" dirty="0" smtClean="0">
                <a:solidFill>
                  <a:schemeClr val="tx1"/>
                </a:solidFill>
                <a:latin typeface="Arial" pitchFamily="34" charset="0"/>
                <a:cs typeface="Arial" pitchFamily="34" charset="0"/>
              </a:rPr>
              <a:t>Paradigmatic relations refer to the signs that could potentially occupy the same place in the vertical axis and could therefore potentially replace each other</a:t>
            </a:r>
            <a:endParaRPr lang="fr-FR" sz="24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5804" y="327546"/>
            <a:ext cx="8957377" cy="1054637"/>
          </a:xfrm>
        </p:spPr>
        <p:txBody>
          <a:bodyPr>
            <a:normAutofit fontScale="90000"/>
          </a:bodyPr>
          <a:lstStyle/>
          <a:p>
            <a:pPr algn="ctr"/>
            <a:r>
              <a:rPr lang="fr-FR" dirty="0" smtClean="0">
                <a:solidFill>
                  <a:schemeClr val="tx1"/>
                </a:solidFill>
                <a:latin typeface="Arial" pitchFamily="34" charset="0"/>
                <a:cs typeface="Arial" pitchFamily="34" charset="0"/>
              </a:rPr>
              <a:t>Social </a:t>
            </a:r>
            <a:r>
              <a:rPr lang="fr-FR" dirty="0" err="1" smtClean="0">
                <a:solidFill>
                  <a:schemeClr val="tx1"/>
                </a:solidFill>
                <a:latin typeface="Arial" pitchFamily="34" charset="0"/>
                <a:cs typeface="Arial" pitchFamily="34" charset="0"/>
              </a:rPr>
              <a:t>Semiotics</a:t>
            </a:r>
            <a:r>
              <a:rPr lang="fr-FR" dirty="0" smtClean="0">
                <a:solidFill>
                  <a:schemeClr val="tx1"/>
                </a:solidFill>
                <a:latin typeface="Arial" pitchFamily="34" charset="0"/>
                <a:cs typeface="Arial" pitchFamily="34" charset="0"/>
              </a:rPr>
              <a:t/>
            </a:r>
            <a:br>
              <a:rPr lang="fr-FR" dirty="0" smtClean="0">
                <a:solidFill>
                  <a:schemeClr val="tx1"/>
                </a:solidFill>
                <a:latin typeface="Arial" pitchFamily="34" charset="0"/>
                <a:cs typeface="Arial" pitchFamily="34" charset="0"/>
              </a:rPr>
            </a:br>
            <a:endParaRPr lang="fr-FR" dirty="0"/>
          </a:p>
        </p:txBody>
      </p:sp>
      <p:sp>
        <p:nvSpPr>
          <p:cNvPr id="3" name="Espace réservé du texte 2"/>
          <p:cNvSpPr>
            <a:spLocks noGrp="1"/>
          </p:cNvSpPr>
          <p:nvPr>
            <p:ph type="body" sz="quarter" idx="25"/>
          </p:nvPr>
        </p:nvSpPr>
        <p:spPr>
          <a:xfrm>
            <a:off x="309452" y="1064525"/>
            <a:ext cx="9394106" cy="5322627"/>
          </a:xfrm>
        </p:spPr>
        <p:txBody>
          <a:bodyPr>
            <a:noAutofit/>
          </a:bodyPr>
          <a:lstStyle/>
          <a:p>
            <a:pPr algn="just"/>
            <a:r>
              <a:rPr lang="en-GB" sz="2400" dirty="0" smtClean="0">
                <a:solidFill>
                  <a:schemeClr val="tx1"/>
                </a:solidFill>
                <a:latin typeface="Arial" pitchFamily="34" charset="0"/>
                <a:cs typeface="Arial" pitchFamily="34" charset="0"/>
              </a:rPr>
              <a:t>Social semiotics is an approach that is interested in </a:t>
            </a:r>
            <a:r>
              <a:rPr lang="fr-FR" sz="2400" dirty="0" smtClean="0">
                <a:solidFill>
                  <a:schemeClr val="tx1"/>
                </a:solidFill>
                <a:latin typeface="Arial" pitchFamily="34" charset="0"/>
                <a:cs typeface="Arial" pitchFamily="34" charset="0"/>
              </a:rPr>
              <a:t>“the </a:t>
            </a:r>
            <a:r>
              <a:rPr lang="fr-FR" sz="2400" dirty="0" err="1" smtClean="0">
                <a:solidFill>
                  <a:schemeClr val="tx1"/>
                </a:solidFill>
                <a:latin typeface="Arial" pitchFamily="34" charset="0"/>
                <a:cs typeface="Arial" pitchFamily="34" charset="0"/>
              </a:rPr>
              <a:t>way</a:t>
            </a:r>
            <a:r>
              <a:rPr lang="fr-FR" sz="2400" dirty="0" smtClean="0">
                <a:solidFill>
                  <a:schemeClr val="tx1"/>
                </a:solidFill>
                <a:latin typeface="Arial" pitchFamily="34" charset="0"/>
                <a:cs typeface="Arial" pitchFamily="34" charset="0"/>
              </a:rPr>
              <a:t> people use ‘</a:t>
            </a:r>
            <a:r>
              <a:rPr lang="fr-FR" sz="2400" dirty="0" err="1" smtClean="0">
                <a:solidFill>
                  <a:schemeClr val="tx1"/>
                </a:solidFill>
                <a:latin typeface="Arial" pitchFamily="34" charset="0"/>
                <a:cs typeface="Arial" pitchFamily="34" charset="0"/>
              </a:rPr>
              <a:t>semiotic</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resources</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both</a:t>
            </a:r>
            <a:r>
              <a:rPr lang="fr-FR" sz="2400" dirty="0" smtClean="0">
                <a:solidFill>
                  <a:schemeClr val="tx1"/>
                </a:solidFill>
                <a:latin typeface="Arial" pitchFamily="34" charset="0"/>
                <a:cs typeface="Arial" pitchFamily="34" charset="0"/>
              </a:rPr>
              <a:t> to </a:t>
            </a:r>
            <a:r>
              <a:rPr lang="fr-FR" sz="2400" dirty="0" err="1" smtClean="0">
                <a:solidFill>
                  <a:schemeClr val="tx1"/>
                </a:solidFill>
                <a:latin typeface="Arial" pitchFamily="34" charset="0"/>
                <a:cs typeface="Arial" pitchFamily="34" charset="0"/>
              </a:rPr>
              <a:t>produce</a:t>
            </a:r>
            <a:r>
              <a:rPr lang="fr-FR" sz="2400" dirty="0" smtClean="0">
                <a:solidFill>
                  <a:schemeClr val="tx1"/>
                </a:solidFill>
                <a:latin typeface="Arial" pitchFamily="34" charset="0"/>
                <a:cs typeface="Arial" pitchFamily="34" charset="0"/>
              </a:rPr>
              <a:t> communicative </a:t>
            </a:r>
            <a:r>
              <a:rPr lang="fr-FR" sz="2400" dirty="0" err="1" smtClean="0">
                <a:solidFill>
                  <a:schemeClr val="tx1"/>
                </a:solidFill>
                <a:latin typeface="Arial" pitchFamily="34" charset="0"/>
                <a:cs typeface="Arial" pitchFamily="34" charset="0"/>
              </a:rPr>
              <a:t>artifacts</a:t>
            </a:r>
            <a:r>
              <a:rPr lang="fr-FR" sz="2400" dirty="0" smtClean="0">
                <a:solidFill>
                  <a:schemeClr val="tx1"/>
                </a:solidFill>
                <a:latin typeface="Arial" pitchFamily="34" charset="0"/>
                <a:cs typeface="Arial" pitchFamily="34" charset="0"/>
              </a:rPr>
              <a:t> and </a:t>
            </a:r>
            <a:r>
              <a:rPr lang="fr-FR" sz="2400" dirty="0" err="1" smtClean="0">
                <a:solidFill>
                  <a:schemeClr val="tx1"/>
                </a:solidFill>
                <a:latin typeface="Arial" pitchFamily="34" charset="0"/>
                <a:cs typeface="Arial" pitchFamily="34" charset="0"/>
              </a:rPr>
              <a:t>events</a:t>
            </a:r>
            <a:r>
              <a:rPr lang="fr-FR" sz="2400" dirty="0" smtClean="0">
                <a:solidFill>
                  <a:schemeClr val="tx1"/>
                </a:solidFill>
                <a:latin typeface="Arial" pitchFamily="34" charset="0"/>
                <a:cs typeface="Arial" pitchFamily="34" charset="0"/>
              </a:rPr>
              <a:t> and to </a:t>
            </a:r>
            <a:r>
              <a:rPr lang="fr-FR" sz="2400" dirty="0" err="1" smtClean="0">
                <a:solidFill>
                  <a:schemeClr val="tx1"/>
                </a:solidFill>
                <a:latin typeface="Arial" pitchFamily="34" charset="0"/>
                <a:cs typeface="Arial" pitchFamily="34" charset="0"/>
              </a:rPr>
              <a:t>interpret</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them</a:t>
            </a:r>
            <a:r>
              <a:rPr lang="fr-FR" sz="2400" dirty="0" smtClean="0">
                <a:solidFill>
                  <a:schemeClr val="tx1"/>
                </a:solidFill>
                <a:latin typeface="Arial" pitchFamily="34" charset="0"/>
                <a:cs typeface="Arial" pitchFamily="34" charset="0"/>
              </a:rPr>
              <a:t>” (van Leeuwen, 2005, </a:t>
            </a:r>
            <a:r>
              <a:rPr lang="fr-FR" sz="2400" dirty="0" err="1" smtClean="0">
                <a:solidFill>
                  <a:schemeClr val="tx1"/>
                </a:solidFill>
                <a:latin typeface="Arial" pitchFamily="34" charset="0"/>
                <a:cs typeface="Arial" pitchFamily="34" charset="0"/>
              </a:rPr>
              <a:t>preface</a:t>
            </a:r>
            <a:r>
              <a:rPr lang="fr-FR" sz="2400" dirty="0" smtClean="0">
                <a:solidFill>
                  <a:schemeClr val="tx1"/>
                </a:solidFill>
                <a:latin typeface="Arial" pitchFamily="34" charset="0"/>
                <a:cs typeface="Arial" pitchFamily="34" charset="0"/>
              </a:rPr>
              <a:t>). </a:t>
            </a:r>
          </a:p>
          <a:p>
            <a:pPr lvl="0"/>
            <a:r>
              <a:rPr lang="en-GB" sz="2400" dirty="0" smtClean="0">
                <a:solidFill>
                  <a:schemeClr val="tx1"/>
                </a:solidFill>
                <a:latin typeface="Arial" pitchFamily="34" charset="0"/>
                <a:cs typeface="Arial" pitchFamily="34" charset="0"/>
              </a:rPr>
              <a:t>It also believes that any visual message fulfils-following </a:t>
            </a:r>
            <a:r>
              <a:rPr lang="en-GB" sz="2400" dirty="0" err="1" smtClean="0">
                <a:solidFill>
                  <a:schemeClr val="tx1"/>
                </a:solidFill>
                <a:latin typeface="Arial" pitchFamily="34" charset="0"/>
                <a:cs typeface="Arial" pitchFamily="34" charset="0"/>
              </a:rPr>
              <a:t>Halliday’s</a:t>
            </a:r>
            <a:r>
              <a:rPr lang="en-GB" sz="2400" dirty="0" smtClean="0">
                <a:solidFill>
                  <a:schemeClr val="tx1"/>
                </a:solidFill>
                <a:latin typeface="Arial" pitchFamily="34" charset="0"/>
                <a:cs typeface="Arial" pitchFamily="34" charset="0"/>
              </a:rPr>
              <a:t> tradition - two major functions: “ideational function” and “Interpersonal function”: “ideational’ function, a function of representing ‘the world around and inside us’ and an ‘interpersonal’ function, a function of enacting social interactions as social relations” (Kress and van </a:t>
            </a:r>
            <a:r>
              <a:rPr lang="en-GB" sz="2400" dirty="0" err="1" smtClean="0">
                <a:solidFill>
                  <a:schemeClr val="tx1"/>
                </a:solidFill>
                <a:latin typeface="Arial" pitchFamily="34" charset="0"/>
                <a:cs typeface="Arial" pitchFamily="34" charset="0"/>
              </a:rPr>
              <a:t>Leeuwen</a:t>
            </a:r>
            <a:r>
              <a:rPr lang="en-GB" sz="2400" dirty="0" smtClean="0">
                <a:solidFill>
                  <a:schemeClr val="tx1"/>
                </a:solidFill>
                <a:latin typeface="Arial" pitchFamily="34" charset="0"/>
                <a:cs typeface="Arial" pitchFamily="34" charset="0"/>
              </a:rPr>
              <a:t>, 1996, p. 13).</a:t>
            </a:r>
            <a:endParaRPr lang="fr-FR" sz="2400" dirty="0" smtClean="0">
              <a:solidFill>
                <a:schemeClr val="tx1"/>
              </a:solidFill>
              <a:latin typeface="Arial" pitchFamily="34" charset="0"/>
              <a:cs typeface="Arial" pitchFamily="34" charset="0"/>
            </a:endParaRPr>
          </a:p>
          <a:p>
            <a:r>
              <a:rPr lang="en-GB" sz="2400" dirty="0" smtClean="0">
                <a:solidFill>
                  <a:schemeClr val="tx1"/>
                </a:solidFill>
                <a:latin typeface="Arial" pitchFamily="34" charset="0"/>
                <a:cs typeface="Arial" pitchFamily="34" charset="0"/>
              </a:rPr>
              <a:t>Silence is a semiotic code expressed through the combination of semiotic sources. Thus female filmmakers </a:t>
            </a:r>
            <a:r>
              <a:rPr lang="fr-FR" sz="2400" dirty="0" smtClean="0">
                <a:solidFill>
                  <a:schemeClr val="tx1"/>
                </a:solidFill>
                <a:latin typeface="Arial" pitchFamily="34" charset="0"/>
                <a:cs typeface="Arial" pitchFamily="34" charset="0"/>
              </a:rPr>
              <a:t>–</a:t>
            </a:r>
            <a:r>
              <a:rPr lang="en-GB" sz="2400" dirty="0" smtClean="0">
                <a:solidFill>
                  <a:schemeClr val="tx1"/>
                </a:solidFill>
                <a:latin typeface="Arial" pitchFamily="34" charset="0"/>
                <a:cs typeface="Arial" pitchFamily="34" charset="0"/>
              </a:rPr>
              <a:t> by producing their films </a:t>
            </a:r>
            <a:r>
              <a:rPr lang="fr-FR" sz="2400" dirty="0" smtClean="0">
                <a:solidFill>
                  <a:schemeClr val="tx1"/>
                </a:solidFill>
                <a:latin typeface="Arial" pitchFamily="34" charset="0"/>
                <a:cs typeface="Arial" pitchFamily="34" charset="0"/>
              </a:rPr>
              <a:t>–</a:t>
            </a:r>
            <a:r>
              <a:rPr lang="en-GB" sz="2400" dirty="0" smtClean="0">
                <a:solidFill>
                  <a:schemeClr val="tx1"/>
                </a:solidFill>
                <a:latin typeface="Arial" pitchFamily="34" charset="0"/>
                <a:cs typeface="Arial" pitchFamily="34" charset="0"/>
              </a:rPr>
              <a:t> are “</a:t>
            </a:r>
            <a:r>
              <a:rPr lang="fr-FR" sz="2400" dirty="0" err="1" smtClean="0">
                <a:solidFill>
                  <a:schemeClr val="tx1"/>
                </a:solidFill>
                <a:latin typeface="Arial" pitchFamily="34" charset="0"/>
                <a:cs typeface="Arial" pitchFamily="34" charset="0"/>
              </a:rPr>
              <a:t>reversing</a:t>
            </a:r>
            <a:r>
              <a:rPr lang="fr-FR" sz="2400" dirty="0" smtClean="0">
                <a:solidFill>
                  <a:schemeClr val="tx1"/>
                </a:solidFill>
                <a:latin typeface="Arial" pitchFamily="34" charset="0"/>
                <a:cs typeface="Arial" pitchFamily="34" charset="0"/>
              </a:rPr>
              <a:t> or </a:t>
            </a:r>
            <a:r>
              <a:rPr lang="fr-FR" sz="2400" dirty="0" err="1" smtClean="0">
                <a:solidFill>
                  <a:schemeClr val="tx1"/>
                </a:solidFill>
                <a:latin typeface="Arial" pitchFamily="34" charset="0"/>
                <a:cs typeface="Arial" pitchFamily="34" charset="0"/>
              </a:rPr>
              <a:t>changing</a:t>
            </a:r>
            <a:r>
              <a:rPr lang="fr-FR" sz="2400" dirty="0" smtClean="0">
                <a:solidFill>
                  <a:schemeClr val="tx1"/>
                </a:solidFill>
                <a:latin typeface="Arial" pitchFamily="34" charset="0"/>
                <a:cs typeface="Arial" pitchFamily="34" charset="0"/>
              </a:rPr>
              <a:t> dominant </a:t>
            </a:r>
            <a:r>
              <a:rPr lang="fr-FR" sz="2400" dirty="0" err="1" smtClean="0">
                <a:solidFill>
                  <a:schemeClr val="tx1"/>
                </a:solidFill>
                <a:latin typeface="Arial" pitchFamily="34" charset="0"/>
                <a:cs typeface="Arial" pitchFamily="34" charset="0"/>
              </a:rPr>
              <a:t>ideological</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assumptions</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through</a:t>
            </a:r>
            <a:r>
              <a:rPr lang="fr-FR" sz="2400" dirty="0" smtClean="0">
                <a:solidFill>
                  <a:schemeClr val="tx1"/>
                </a:solidFill>
                <a:latin typeface="Arial" pitchFamily="34" charset="0"/>
                <a:cs typeface="Arial" pitchFamily="34" charset="0"/>
              </a:rPr>
              <a:t> </a:t>
            </a:r>
            <a:r>
              <a:rPr lang="fr-FR" sz="2400" dirty="0" err="1" smtClean="0">
                <a:solidFill>
                  <a:schemeClr val="tx1"/>
                </a:solidFill>
                <a:latin typeface="Arial" pitchFamily="34" charset="0"/>
                <a:cs typeface="Arial" pitchFamily="34" charset="0"/>
              </a:rPr>
              <a:t>semiotic</a:t>
            </a:r>
            <a:r>
              <a:rPr lang="fr-FR" sz="2400" dirty="0" smtClean="0">
                <a:solidFill>
                  <a:schemeClr val="tx1"/>
                </a:solidFill>
                <a:latin typeface="Arial" pitchFamily="34" charset="0"/>
                <a:cs typeface="Arial" pitchFamily="34" charset="0"/>
              </a:rPr>
              <a:t> action” (</a:t>
            </a:r>
            <a:r>
              <a:rPr lang="fr-FR" sz="2400" dirty="0" err="1" smtClean="0">
                <a:solidFill>
                  <a:schemeClr val="tx1"/>
                </a:solidFill>
                <a:latin typeface="Arial" pitchFamily="34" charset="0"/>
                <a:cs typeface="Arial" pitchFamily="34" charset="0"/>
              </a:rPr>
              <a:t>Aiello</a:t>
            </a:r>
            <a:r>
              <a:rPr lang="fr-FR" sz="2400" dirty="0" smtClean="0">
                <a:solidFill>
                  <a:schemeClr val="tx1"/>
                </a:solidFill>
                <a:latin typeface="Arial" pitchFamily="34" charset="0"/>
                <a:cs typeface="Arial" pitchFamily="34" charset="0"/>
              </a:rPr>
              <a:t>, 2007, p. 93).</a:t>
            </a:r>
          </a:p>
          <a:p>
            <a:pPr algn="just"/>
            <a:endParaRPr lang="fr-FR" sz="24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798395" y="832514"/>
            <a:ext cx="7621706" cy="4806287"/>
          </a:xfrm>
        </p:spPr>
        <p:txBody>
          <a:bodyPr>
            <a:normAutofit fontScale="62500" lnSpcReduction="20000"/>
          </a:bodyPr>
          <a:lstStyle/>
          <a:p>
            <a:pPr algn="just"/>
            <a:r>
              <a:rPr lang="en-US" dirty="0" smtClean="0">
                <a:solidFill>
                  <a:schemeClr val="tx1"/>
                </a:solidFill>
              </a:rPr>
              <a:t>In part (Findings and Discussion), the researcher applies the aforementioned toolkit and framework to the corpus of two films. They are analyzed  and discussed with an emphasis on the processes of interpretation and production Finally the socio-political and historical contexts as well as the filmmaker’s underlying ideology that shaped the creation and development of the films are considered. </a:t>
            </a:r>
            <a:endParaRPr lang="fr-FR" dirty="0" smtClean="0">
              <a:solidFill>
                <a:schemeClr val="tx1"/>
              </a:solidFill>
            </a:endParaRPr>
          </a:p>
          <a:p>
            <a:pPr algn="just"/>
            <a:r>
              <a:rPr lang="en-US" dirty="0" smtClean="0">
                <a:solidFill>
                  <a:schemeClr val="tx1"/>
                </a:solidFill>
              </a:rPr>
              <a:t> </a:t>
            </a:r>
            <a:endParaRPr lang="fr-FR" dirty="0" smtClean="0">
              <a:solidFill>
                <a:schemeClr val="tx1"/>
              </a:solidFill>
            </a:endParaRPr>
          </a:p>
          <a:p>
            <a:pPr algn="just"/>
            <a:r>
              <a:rPr lang="en-US" dirty="0" smtClean="0">
                <a:solidFill>
                  <a:schemeClr val="tx1"/>
                </a:solidFill>
              </a:rPr>
              <a:t>The concluding section proposes to cover the following points:</a:t>
            </a:r>
            <a:endParaRPr lang="fr-FR" dirty="0" smtClean="0">
              <a:solidFill>
                <a:schemeClr val="tx1"/>
              </a:solidFill>
            </a:endParaRPr>
          </a:p>
          <a:p>
            <a:pPr algn="just"/>
            <a:r>
              <a:rPr lang="en-US" dirty="0" smtClean="0">
                <a:solidFill>
                  <a:schemeClr val="tx1"/>
                </a:solidFill>
              </a:rPr>
              <a:t> </a:t>
            </a:r>
            <a:endParaRPr lang="fr-FR" dirty="0" smtClean="0">
              <a:solidFill>
                <a:schemeClr val="tx1"/>
              </a:solidFill>
            </a:endParaRPr>
          </a:p>
          <a:p>
            <a:pPr algn="just"/>
            <a:r>
              <a:rPr lang="en-US" dirty="0" smtClean="0">
                <a:solidFill>
                  <a:schemeClr val="tx1"/>
                </a:solidFill>
              </a:rPr>
              <a:t>First the researcher offers a summary of the main findings through a synthesis of interpretation and explanation.</a:t>
            </a:r>
            <a:endParaRPr lang="fr-FR" dirty="0" smtClean="0">
              <a:solidFill>
                <a:schemeClr val="tx1"/>
              </a:solidFill>
            </a:endParaRPr>
          </a:p>
          <a:p>
            <a:pPr algn="just"/>
            <a:r>
              <a:rPr lang="en-US" dirty="0" smtClean="0">
                <a:solidFill>
                  <a:schemeClr val="tx1"/>
                </a:solidFill>
              </a:rPr>
              <a:t>Second, the researcher returns to the concept of “voicing” and explains its importance in anchoring the meaning of silence in films and suggests its use as a systematic model of analysis.</a:t>
            </a:r>
            <a:endParaRPr lang="fr-FR" dirty="0" smtClean="0">
              <a:solidFill>
                <a:schemeClr val="tx1"/>
              </a:solidFill>
            </a:endParaRPr>
          </a:p>
          <a:p>
            <a:pPr algn="just"/>
            <a:r>
              <a:rPr lang="en-US" dirty="0" smtClean="0">
                <a:solidFill>
                  <a:schemeClr val="tx1"/>
                </a:solidFill>
              </a:rPr>
              <a:t>Third, the researcher highlights the implications of the study.</a:t>
            </a:r>
            <a:endParaRPr lang="fr-FR" dirty="0" smtClean="0">
              <a:solidFill>
                <a:schemeClr val="tx1"/>
              </a:solidFill>
            </a:endParaRPr>
          </a:p>
          <a:p>
            <a:pPr algn="just"/>
            <a:r>
              <a:rPr lang="en-US" dirty="0" smtClean="0">
                <a:solidFill>
                  <a:schemeClr val="tx1"/>
                </a:solidFill>
              </a:rPr>
              <a:t>Finally, the researcher concludes by </a:t>
            </a:r>
            <a:r>
              <a:rPr lang="en-US" dirty="0" err="1" smtClean="0">
                <a:solidFill>
                  <a:schemeClr val="tx1"/>
                </a:solidFill>
              </a:rPr>
              <a:t>refering</a:t>
            </a:r>
            <a:r>
              <a:rPr lang="en-US" dirty="0" smtClean="0">
                <a:solidFill>
                  <a:schemeClr val="tx1"/>
                </a:solidFill>
              </a:rPr>
              <a:t> to the  important role of activists and researchers in shaping the direction of film industry .</a:t>
            </a:r>
            <a:endParaRPr lang="fr-FR" dirty="0" smtClean="0">
              <a:solidFill>
                <a:schemeClr val="tx1"/>
              </a:solidFill>
            </a:endParaRPr>
          </a:p>
          <a:p>
            <a:endParaRPr lang="fr-F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3838" y="300251"/>
            <a:ext cx="5082938" cy="1078173"/>
          </a:xfrm>
        </p:spPr>
        <p:txBody>
          <a:bodyPr>
            <a:normAutofit fontScale="90000"/>
          </a:bodyPr>
          <a:lstStyle/>
          <a:p>
            <a:r>
              <a:rPr lang="en-US" sz="6600" dirty="0" smtClean="0"/>
              <a:t>Major claim </a:t>
            </a:r>
            <a:endParaRPr lang="fr-FR" sz="6600" dirty="0"/>
          </a:p>
        </p:txBody>
      </p:sp>
      <p:sp>
        <p:nvSpPr>
          <p:cNvPr id="3" name="Espace réservé du contenu 2"/>
          <p:cNvSpPr>
            <a:spLocks noGrp="1"/>
          </p:cNvSpPr>
          <p:nvPr>
            <p:ph idx="1"/>
          </p:nvPr>
        </p:nvSpPr>
        <p:spPr>
          <a:xfrm>
            <a:off x="1487605" y="1241947"/>
            <a:ext cx="7438031" cy="4935017"/>
          </a:xfrm>
        </p:spPr>
        <p:txBody>
          <a:bodyPr>
            <a:normAutofit fontScale="77500" lnSpcReduction="20000"/>
          </a:bodyPr>
          <a:lstStyle/>
          <a:p>
            <a:pPr algn="just"/>
            <a:r>
              <a:rPr lang="en-US" sz="3600" dirty="0" smtClean="0">
                <a:latin typeface="FrankRuehl" pitchFamily="34" charset="-79"/>
                <a:cs typeface="FrankRuehl" pitchFamily="34" charset="-79"/>
              </a:rPr>
              <a:t>  The claim of the current research is that the meaning of silence in films is ‘anchored’ by – amongst other tools – the use of some semiotic codes.</a:t>
            </a:r>
          </a:p>
          <a:p>
            <a:pPr algn="just"/>
            <a:r>
              <a:rPr lang="en-US" sz="3600" dirty="0" smtClean="0">
                <a:latin typeface="FrankRuehl" pitchFamily="34" charset="-79"/>
                <a:cs typeface="FrankRuehl" pitchFamily="34" charset="-79"/>
              </a:rPr>
              <a:t> The researcher suggests the concept of ‘voicing’ to map onto Barthes’s concept of ‘anchorage’ (1964), but this time not to refer to captions / texts that underpin the meaning of visuals but to the semiotic tools that lead to the preferred reading of a silent excerpt and navigate the viewer through the maze of the possible meanings of silence.</a:t>
            </a:r>
            <a:endParaRPr lang="fr-FR" sz="3600" dirty="0" smtClean="0">
              <a:latin typeface="FrankRuehl" pitchFamily="34" charset="-79"/>
              <a:cs typeface="FrankRuehl" pitchFamily="34" charset="-79"/>
            </a:endParaRPr>
          </a:p>
        </p:txBody>
      </p:sp>
      <p:pic>
        <p:nvPicPr>
          <p:cNvPr id="62" name="Picture 4" descr="Résultat de recherche d'images pour &quot;gap of knowledge&quot;"/>
          <p:cNvPicPr>
            <a:picLocks noChangeAspect="1" noChangeArrowheads="1"/>
          </p:cNvPicPr>
          <p:nvPr/>
        </p:nvPicPr>
        <p:blipFill>
          <a:blip r:embed="rId3"/>
          <a:srcRect/>
          <a:stretch>
            <a:fillRect/>
          </a:stretch>
        </p:blipFill>
        <p:spPr bwMode="auto">
          <a:xfrm>
            <a:off x="318327" y="1131934"/>
            <a:ext cx="1393031" cy="1931988"/>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1038" y="3"/>
            <a:ext cx="8543925" cy="966651"/>
          </a:xfrm>
        </p:spPr>
        <p:txBody>
          <a:bodyPr/>
          <a:lstStyle/>
          <a:p>
            <a:r>
              <a:rPr lang="en-US" dirty="0" smtClean="0"/>
              <a:t>Methodology </a:t>
            </a:r>
            <a:endParaRPr lang="fr-FR" dirty="0"/>
          </a:p>
        </p:txBody>
      </p:sp>
      <p:sp>
        <p:nvSpPr>
          <p:cNvPr id="3" name="Espace réservé du contenu 2"/>
          <p:cNvSpPr>
            <a:spLocks noGrp="1"/>
          </p:cNvSpPr>
          <p:nvPr>
            <p:ph idx="1"/>
          </p:nvPr>
        </p:nvSpPr>
        <p:spPr>
          <a:xfrm>
            <a:off x="144156" y="749459"/>
            <a:ext cx="8649270" cy="5917475"/>
          </a:xfrm>
        </p:spPr>
        <p:txBody>
          <a:bodyPr>
            <a:normAutofit fontScale="25000" lnSpcReduction="20000"/>
          </a:bodyPr>
          <a:lstStyle/>
          <a:p>
            <a:pPr algn="just">
              <a:lnSpc>
                <a:spcPct val="170000"/>
              </a:lnSpc>
              <a:buNone/>
            </a:pPr>
            <a:r>
              <a:rPr lang="en-US" sz="9600" dirty="0" smtClean="0">
                <a:latin typeface="Arial" pitchFamily="34" charset="0"/>
                <a:cs typeface="Arial" pitchFamily="34" charset="0"/>
              </a:rPr>
              <a:t>The use of </a:t>
            </a:r>
            <a:r>
              <a:rPr lang="en-US" sz="9600" i="1" dirty="0" smtClean="0">
                <a:latin typeface="Arial" pitchFamily="34" charset="0"/>
                <a:cs typeface="Arial" pitchFamily="34" charset="0"/>
              </a:rPr>
              <a:t>Intensity Sampling Method </a:t>
            </a:r>
            <a:r>
              <a:rPr lang="en-US" sz="9600" dirty="0" smtClean="0">
                <a:latin typeface="Arial" pitchFamily="34" charset="0"/>
                <a:cs typeface="Arial" pitchFamily="34" charset="0"/>
              </a:rPr>
              <a:t>in choosing the data.</a:t>
            </a:r>
          </a:p>
          <a:p>
            <a:pPr algn="just">
              <a:lnSpc>
                <a:spcPct val="170000"/>
              </a:lnSpc>
              <a:buNone/>
            </a:pPr>
            <a:r>
              <a:rPr lang="en-US" sz="9600" dirty="0" smtClean="0">
                <a:latin typeface="Arial" pitchFamily="34" charset="0"/>
                <a:cs typeface="Arial" pitchFamily="34" charset="0"/>
              </a:rPr>
              <a:t> Within this method, the selected films represent “rich cases that manifest the phenomenon intensely” (Patton, 1990, p. 171). such cases are purposefully selected for a qualitative case study.</a:t>
            </a:r>
          </a:p>
          <a:p>
            <a:pPr algn="just">
              <a:lnSpc>
                <a:spcPct val="170000"/>
              </a:lnSpc>
              <a:buNone/>
            </a:pPr>
            <a:r>
              <a:rPr lang="en-US" sz="9600" dirty="0" smtClean="0">
                <a:latin typeface="Arial" pitchFamily="34" charset="0"/>
                <a:cs typeface="Arial" pitchFamily="34" charset="0"/>
              </a:rPr>
              <a:t>With this in mind, two films are explored, Red Satin and As I Open My Eyes</a:t>
            </a:r>
          </a:p>
          <a:p>
            <a:pPr algn="just">
              <a:lnSpc>
                <a:spcPct val="170000"/>
              </a:lnSpc>
              <a:buNone/>
            </a:pPr>
            <a:r>
              <a:rPr lang="en-US" sz="9600" dirty="0" smtClean="0">
                <a:latin typeface="Arial" pitchFamily="34" charset="0"/>
                <a:cs typeface="Arial" pitchFamily="34" charset="0"/>
              </a:rPr>
              <a:t> </a:t>
            </a:r>
            <a:r>
              <a:rPr lang="en-GB" sz="9600" dirty="0" smtClean="0">
                <a:latin typeface="Arial" pitchFamily="34" charset="0"/>
                <a:cs typeface="Arial" pitchFamily="34" charset="0"/>
              </a:rPr>
              <a:t>A synopsis of each film is presented based on the synopses offered on imdb.com and </a:t>
            </a:r>
            <a:r>
              <a:rPr lang="en-GB" sz="9600" dirty="0" err="1" smtClean="0">
                <a:latin typeface="Arial" pitchFamily="34" charset="0"/>
                <a:cs typeface="Arial" pitchFamily="34" charset="0"/>
              </a:rPr>
              <a:t>Allo</a:t>
            </a:r>
            <a:r>
              <a:rPr lang="en-GB" sz="9600" dirty="0" smtClean="0">
                <a:latin typeface="Arial" pitchFamily="34" charset="0"/>
                <a:cs typeface="Arial" pitchFamily="34" charset="0"/>
              </a:rPr>
              <a:t> cinema and on the researcher’s own reading of the films.</a:t>
            </a:r>
            <a:endParaRPr lang="fr-FR" sz="9600" dirty="0" smtClean="0">
              <a:latin typeface="Arial" pitchFamily="34" charset="0"/>
              <a:cs typeface="Arial" pitchFamily="34" charset="0"/>
            </a:endParaRPr>
          </a:p>
          <a:p>
            <a:pPr algn="just">
              <a:lnSpc>
                <a:spcPct val="170000"/>
              </a:lnSpc>
              <a:buNone/>
            </a:pPr>
            <a:endParaRPr lang="fr-FR" dirty="0">
              <a:latin typeface="+mn-lt"/>
            </a:endParaRPr>
          </a:p>
        </p:txBody>
      </p:sp>
      <p:sp>
        <p:nvSpPr>
          <p:cNvPr id="98" name="Espace réservé du numéro de diapositive 97"/>
          <p:cNvSpPr>
            <a:spLocks noGrp="1"/>
          </p:cNvSpPr>
          <p:nvPr>
            <p:ph type="sldNum" sz="quarter" idx="12"/>
          </p:nvPr>
        </p:nvSpPr>
        <p:spPr/>
        <p:txBody>
          <a:bodyPr/>
          <a:lstStyle/>
          <a:p>
            <a:fld id="{30390A37-E3C3-492C-A955-60E1DA9A985E}" type="slidenum">
              <a:rPr lang="fr-FR" smtClean="0"/>
              <a:pPr/>
              <a:t>31</a:t>
            </a:fld>
            <a:endParaRPr lang="fr-FR"/>
          </a:p>
        </p:txBody>
      </p:sp>
      <p:grpSp>
        <p:nvGrpSpPr>
          <p:cNvPr id="4" name="Groupe 3"/>
          <p:cNvGrpSpPr/>
          <p:nvPr/>
        </p:nvGrpSpPr>
        <p:grpSpPr>
          <a:xfrm>
            <a:off x="8749069" y="341194"/>
            <a:ext cx="975815" cy="2361174"/>
            <a:chOff x="2827984" y="1733346"/>
            <a:chExt cx="3488033" cy="4026040"/>
          </a:xfrm>
        </p:grpSpPr>
        <p:grpSp>
          <p:nvGrpSpPr>
            <p:cNvPr id="5" name="Group 7"/>
            <p:cNvGrpSpPr/>
            <p:nvPr/>
          </p:nvGrpSpPr>
          <p:grpSpPr>
            <a:xfrm>
              <a:off x="2827984" y="2562980"/>
              <a:ext cx="3488033" cy="2010115"/>
              <a:chOff x="3622432" y="2835276"/>
              <a:chExt cx="4650711" cy="2680153"/>
            </a:xfrm>
          </p:grpSpPr>
          <p:sp>
            <p:nvSpPr>
              <p:cNvPr id="96" name="Freeform 2"/>
              <p:cNvSpPr>
                <a:spLocks/>
              </p:cNvSpPr>
              <p:nvPr/>
            </p:nvSpPr>
            <p:spPr bwMode="auto">
              <a:xfrm>
                <a:off x="3622432" y="2999751"/>
                <a:ext cx="4650711" cy="2515678"/>
              </a:xfrm>
              <a:custGeom>
                <a:avLst/>
                <a:gdLst>
                  <a:gd name="T0" fmla="*/ 589 w 594"/>
                  <a:gd name="T1" fmla="*/ 8 h 369"/>
                  <a:gd name="T2" fmla="*/ 585 w 594"/>
                  <a:gd name="T3" fmla="*/ 0 h 369"/>
                  <a:gd name="T4" fmla="*/ 8 w 594"/>
                  <a:gd name="T5" fmla="*/ 0 h 369"/>
                  <a:gd name="T6" fmla="*/ 5 w 594"/>
                  <a:gd name="T7" fmla="*/ 8 h 369"/>
                  <a:gd name="T8" fmla="*/ 222 w 594"/>
                  <a:gd name="T9" fmla="*/ 225 h 369"/>
                  <a:gd name="T10" fmla="*/ 231 w 594"/>
                  <a:gd name="T11" fmla="*/ 246 h 369"/>
                  <a:gd name="T12" fmla="*/ 231 w 594"/>
                  <a:gd name="T13" fmla="*/ 357 h 369"/>
                  <a:gd name="T14" fmla="*/ 243 w 594"/>
                  <a:gd name="T15" fmla="*/ 369 h 369"/>
                  <a:gd name="T16" fmla="*/ 351 w 594"/>
                  <a:gd name="T17" fmla="*/ 369 h 369"/>
                  <a:gd name="T18" fmla="*/ 363 w 594"/>
                  <a:gd name="T19" fmla="*/ 357 h 369"/>
                  <a:gd name="T20" fmla="*/ 363 w 594"/>
                  <a:gd name="T21" fmla="*/ 246 h 369"/>
                  <a:gd name="T22" fmla="*/ 372 w 594"/>
                  <a:gd name="T23" fmla="*/ 225 h 369"/>
                  <a:gd name="T24" fmla="*/ 589 w 594"/>
                  <a:gd name="T25" fmla="*/ 8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4" h="369">
                    <a:moveTo>
                      <a:pt x="589" y="8"/>
                    </a:moveTo>
                    <a:cubicBezTo>
                      <a:pt x="594" y="3"/>
                      <a:pt x="592" y="0"/>
                      <a:pt x="585" y="0"/>
                    </a:cubicBezTo>
                    <a:cubicBezTo>
                      <a:pt x="8" y="0"/>
                      <a:pt x="8" y="0"/>
                      <a:pt x="8" y="0"/>
                    </a:cubicBezTo>
                    <a:cubicBezTo>
                      <a:pt x="2" y="0"/>
                      <a:pt x="0" y="3"/>
                      <a:pt x="5" y="8"/>
                    </a:cubicBezTo>
                    <a:cubicBezTo>
                      <a:pt x="222" y="225"/>
                      <a:pt x="222" y="225"/>
                      <a:pt x="222" y="225"/>
                    </a:cubicBezTo>
                    <a:cubicBezTo>
                      <a:pt x="227" y="230"/>
                      <a:pt x="231" y="239"/>
                      <a:pt x="231" y="246"/>
                    </a:cubicBezTo>
                    <a:cubicBezTo>
                      <a:pt x="231" y="357"/>
                      <a:pt x="231" y="357"/>
                      <a:pt x="231" y="357"/>
                    </a:cubicBezTo>
                    <a:cubicBezTo>
                      <a:pt x="231" y="364"/>
                      <a:pt x="236" y="369"/>
                      <a:pt x="243" y="369"/>
                    </a:cubicBezTo>
                    <a:cubicBezTo>
                      <a:pt x="351" y="369"/>
                      <a:pt x="351" y="369"/>
                      <a:pt x="351" y="369"/>
                    </a:cubicBezTo>
                    <a:cubicBezTo>
                      <a:pt x="358" y="369"/>
                      <a:pt x="363" y="364"/>
                      <a:pt x="363" y="357"/>
                    </a:cubicBezTo>
                    <a:cubicBezTo>
                      <a:pt x="363" y="246"/>
                      <a:pt x="363" y="246"/>
                      <a:pt x="363" y="246"/>
                    </a:cubicBezTo>
                    <a:cubicBezTo>
                      <a:pt x="363" y="239"/>
                      <a:pt x="367" y="230"/>
                      <a:pt x="372" y="225"/>
                    </a:cubicBezTo>
                    <a:lnTo>
                      <a:pt x="589" y="8"/>
                    </a:lnTo>
                    <a:close/>
                  </a:path>
                </a:pathLst>
              </a:custGeom>
              <a:gradFill flip="none" rotWithShape="1">
                <a:gsLst>
                  <a:gs pos="28000">
                    <a:srgbClr val="E7E6E6"/>
                  </a:gs>
                  <a:gs pos="58000">
                    <a:srgbClr val="E7E6E6">
                      <a:lumMod val="75000"/>
                    </a:srgbClr>
                  </a:gs>
                </a:gsLst>
                <a:lin ang="2700000" scaled="1"/>
                <a:tileRect/>
              </a:gra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97" name="Oval 3"/>
              <p:cNvSpPr/>
              <p:nvPr/>
            </p:nvSpPr>
            <p:spPr>
              <a:xfrm>
                <a:off x="3648530" y="2835276"/>
                <a:ext cx="4615088" cy="333828"/>
              </a:xfrm>
              <a:prstGeom prst="ellipse">
                <a:avLst/>
              </a:prstGeom>
              <a:solidFill>
                <a:srgbClr val="7F7F7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 lastClr="FFFFFF"/>
                  </a:solidFill>
                  <a:effectLst/>
                  <a:uLnTx/>
                  <a:uFillTx/>
                  <a:latin typeface="calibri"/>
                  <a:ea typeface="+mn-ea"/>
                  <a:cs typeface="+mn-cs"/>
                </a:endParaRPr>
              </a:p>
            </p:txBody>
          </p:sp>
        </p:grpSp>
        <p:sp>
          <p:nvSpPr>
            <p:cNvPr id="6" name="Down Arrow 4"/>
            <p:cNvSpPr/>
            <p:nvPr/>
          </p:nvSpPr>
          <p:spPr>
            <a:xfrm>
              <a:off x="4144742" y="4674680"/>
              <a:ext cx="866945" cy="413657"/>
            </a:xfrm>
            <a:prstGeom prst="downArrow">
              <a:avLst/>
            </a:prstGeom>
            <a:solidFill>
              <a:srgbClr val="E7E6E6">
                <a:lumMod val="9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 lastClr="FFFFFF"/>
                </a:solidFill>
                <a:effectLst/>
                <a:uLnTx/>
                <a:uFillTx/>
                <a:latin typeface="calibri"/>
                <a:ea typeface="+mn-ea"/>
                <a:cs typeface="+mn-cs"/>
              </a:endParaRPr>
            </a:p>
          </p:txBody>
        </p:sp>
        <p:grpSp>
          <p:nvGrpSpPr>
            <p:cNvPr id="7" name="Group 24"/>
            <p:cNvGrpSpPr/>
            <p:nvPr/>
          </p:nvGrpSpPr>
          <p:grpSpPr>
            <a:xfrm>
              <a:off x="4133837" y="5163315"/>
              <a:ext cx="272156" cy="272156"/>
              <a:chOff x="6167438" y="3265488"/>
              <a:chExt cx="517526" cy="517525"/>
            </a:xfrm>
          </p:grpSpPr>
          <p:sp>
            <p:nvSpPr>
              <p:cNvPr id="91" name="Freeform 17"/>
              <p:cNvSpPr>
                <a:spLocks/>
              </p:cNvSpPr>
              <p:nvPr/>
            </p:nvSpPr>
            <p:spPr bwMode="auto">
              <a:xfrm>
                <a:off x="6219826" y="3557588"/>
                <a:ext cx="277813" cy="225425"/>
              </a:xfrm>
              <a:custGeom>
                <a:avLst/>
                <a:gdLst>
                  <a:gd name="T0" fmla="*/ 154 w 175"/>
                  <a:gd name="T1" fmla="*/ 0 h 142"/>
                  <a:gd name="T2" fmla="*/ 0 w 175"/>
                  <a:gd name="T3" fmla="*/ 97 h 142"/>
                  <a:gd name="T4" fmla="*/ 175 w 175"/>
                  <a:gd name="T5" fmla="*/ 142 h 142"/>
                  <a:gd name="T6" fmla="*/ 154 w 175"/>
                  <a:gd name="T7" fmla="*/ 0 h 142"/>
                </a:gdLst>
                <a:ahLst/>
                <a:cxnLst>
                  <a:cxn ang="0">
                    <a:pos x="T0" y="T1"/>
                  </a:cxn>
                  <a:cxn ang="0">
                    <a:pos x="T2" y="T3"/>
                  </a:cxn>
                  <a:cxn ang="0">
                    <a:pos x="T4" y="T5"/>
                  </a:cxn>
                  <a:cxn ang="0">
                    <a:pos x="T6" y="T7"/>
                  </a:cxn>
                </a:cxnLst>
                <a:rect l="0" t="0" r="r" b="b"/>
                <a:pathLst>
                  <a:path w="175" h="142">
                    <a:moveTo>
                      <a:pt x="154" y="0"/>
                    </a:moveTo>
                    <a:lnTo>
                      <a:pt x="0" y="97"/>
                    </a:lnTo>
                    <a:lnTo>
                      <a:pt x="175" y="142"/>
                    </a:lnTo>
                    <a:lnTo>
                      <a:pt x="154" y="0"/>
                    </a:lnTo>
                    <a:close/>
                  </a:path>
                </a:pathLst>
              </a:custGeom>
              <a:solidFill>
                <a:srgbClr val="31A8DF">
                  <a:lumMod val="75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92" name="Freeform 18"/>
              <p:cNvSpPr>
                <a:spLocks/>
              </p:cNvSpPr>
              <p:nvPr/>
            </p:nvSpPr>
            <p:spPr bwMode="auto">
              <a:xfrm>
                <a:off x="6167438" y="3381375"/>
                <a:ext cx="296863" cy="330200"/>
              </a:xfrm>
              <a:custGeom>
                <a:avLst/>
                <a:gdLst>
                  <a:gd name="T0" fmla="*/ 187 w 187"/>
                  <a:gd name="T1" fmla="*/ 111 h 208"/>
                  <a:gd name="T2" fmla="*/ 33 w 187"/>
                  <a:gd name="T3" fmla="*/ 208 h 208"/>
                  <a:gd name="T4" fmla="*/ 0 w 187"/>
                  <a:gd name="T5" fmla="*/ 0 h 208"/>
                  <a:gd name="T6" fmla="*/ 187 w 187"/>
                  <a:gd name="T7" fmla="*/ 111 h 208"/>
                </a:gdLst>
                <a:ahLst/>
                <a:cxnLst>
                  <a:cxn ang="0">
                    <a:pos x="T0" y="T1"/>
                  </a:cxn>
                  <a:cxn ang="0">
                    <a:pos x="T2" y="T3"/>
                  </a:cxn>
                  <a:cxn ang="0">
                    <a:pos x="T4" y="T5"/>
                  </a:cxn>
                  <a:cxn ang="0">
                    <a:pos x="T6" y="T7"/>
                  </a:cxn>
                </a:cxnLst>
                <a:rect l="0" t="0" r="r" b="b"/>
                <a:pathLst>
                  <a:path w="187" h="208">
                    <a:moveTo>
                      <a:pt x="187" y="111"/>
                    </a:moveTo>
                    <a:lnTo>
                      <a:pt x="33" y="208"/>
                    </a:lnTo>
                    <a:lnTo>
                      <a:pt x="0" y="0"/>
                    </a:lnTo>
                    <a:lnTo>
                      <a:pt x="187" y="111"/>
                    </a:lnTo>
                    <a:close/>
                  </a:path>
                </a:pathLst>
              </a:custGeom>
              <a:solidFill>
                <a:srgbClr val="31A8DF"/>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93" name="Freeform 19"/>
              <p:cNvSpPr>
                <a:spLocks/>
              </p:cNvSpPr>
              <p:nvPr/>
            </p:nvSpPr>
            <p:spPr bwMode="auto">
              <a:xfrm>
                <a:off x="6167438" y="3265488"/>
                <a:ext cx="382588" cy="292100"/>
              </a:xfrm>
              <a:custGeom>
                <a:avLst/>
                <a:gdLst>
                  <a:gd name="T0" fmla="*/ 187 w 241"/>
                  <a:gd name="T1" fmla="*/ 184 h 184"/>
                  <a:gd name="T2" fmla="*/ 0 w 241"/>
                  <a:gd name="T3" fmla="*/ 73 h 184"/>
                  <a:gd name="T4" fmla="*/ 241 w 241"/>
                  <a:gd name="T5" fmla="*/ 0 h 184"/>
                  <a:gd name="T6" fmla="*/ 187 w 241"/>
                  <a:gd name="T7" fmla="*/ 184 h 184"/>
                </a:gdLst>
                <a:ahLst/>
                <a:cxnLst>
                  <a:cxn ang="0">
                    <a:pos x="T0" y="T1"/>
                  </a:cxn>
                  <a:cxn ang="0">
                    <a:pos x="T2" y="T3"/>
                  </a:cxn>
                  <a:cxn ang="0">
                    <a:pos x="T4" y="T5"/>
                  </a:cxn>
                  <a:cxn ang="0">
                    <a:pos x="T6" y="T7"/>
                  </a:cxn>
                </a:cxnLst>
                <a:rect l="0" t="0" r="r" b="b"/>
                <a:pathLst>
                  <a:path w="241" h="184">
                    <a:moveTo>
                      <a:pt x="187" y="184"/>
                    </a:moveTo>
                    <a:lnTo>
                      <a:pt x="0" y="73"/>
                    </a:lnTo>
                    <a:lnTo>
                      <a:pt x="241" y="0"/>
                    </a:lnTo>
                    <a:lnTo>
                      <a:pt x="187" y="184"/>
                    </a:lnTo>
                    <a:close/>
                  </a:path>
                </a:pathLst>
              </a:custGeom>
              <a:solidFill>
                <a:srgbClr val="31A8DF">
                  <a:lumMod val="60000"/>
                  <a:lumOff val="40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94" name="Freeform 20"/>
              <p:cNvSpPr>
                <a:spLocks/>
              </p:cNvSpPr>
              <p:nvPr/>
            </p:nvSpPr>
            <p:spPr bwMode="auto">
              <a:xfrm>
                <a:off x="6464301" y="3265488"/>
                <a:ext cx="220663" cy="431800"/>
              </a:xfrm>
              <a:custGeom>
                <a:avLst/>
                <a:gdLst>
                  <a:gd name="T0" fmla="*/ 54 w 139"/>
                  <a:gd name="T1" fmla="*/ 0 h 272"/>
                  <a:gd name="T2" fmla="*/ 139 w 139"/>
                  <a:gd name="T3" fmla="*/ 272 h 272"/>
                  <a:gd name="T4" fmla="*/ 0 w 139"/>
                  <a:gd name="T5" fmla="*/ 184 h 272"/>
                  <a:gd name="T6" fmla="*/ 54 w 139"/>
                  <a:gd name="T7" fmla="*/ 0 h 272"/>
                </a:gdLst>
                <a:ahLst/>
                <a:cxnLst>
                  <a:cxn ang="0">
                    <a:pos x="T0" y="T1"/>
                  </a:cxn>
                  <a:cxn ang="0">
                    <a:pos x="T2" y="T3"/>
                  </a:cxn>
                  <a:cxn ang="0">
                    <a:pos x="T4" y="T5"/>
                  </a:cxn>
                  <a:cxn ang="0">
                    <a:pos x="T6" y="T7"/>
                  </a:cxn>
                </a:cxnLst>
                <a:rect l="0" t="0" r="r" b="b"/>
                <a:pathLst>
                  <a:path w="139" h="272">
                    <a:moveTo>
                      <a:pt x="54" y="0"/>
                    </a:moveTo>
                    <a:lnTo>
                      <a:pt x="139" y="272"/>
                    </a:lnTo>
                    <a:lnTo>
                      <a:pt x="0" y="184"/>
                    </a:lnTo>
                    <a:lnTo>
                      <a:pt x="54" y="0"/>
                    </a:lnTo>
                    <a:close/>
                  </a:path>
                </a:pathLst>
              </a:custGeom>
              <a:solidFill>
                <a:srgbClr val="31A8DF">
                  <a:lumMod val="40000"/>
                  <a:lumOff val="60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95" name="Freeform 21"/>
              <p:cNvSpPr>
                <a:spLocks/>
              </p:cNvSpPr>
              <p:nvPr/>
            </p:nvSpPr>
            <p:spPr bwMode="auto">
              <a:xfrm>
                <a:off x="6464301" y="3557588"/>
                <a:ext cx="220663" cy="225425"/>
              </a:xfrm>
              <a:custGeom>
                <a:avLst/>
                <a:gdLst>
                  <a:gd name="T0" fmla="*/ 0 w 139"/>
                  <a:gd name="T1" fmla="*/ 0 h 142"/>
                  <a:gd name="T2" fmla="*/ 21 w 139"/>
                  <a:gd name="T3" fmla="*/ 142 h 142"/>
                  <a:gd name="T4" fmla="*/ 139 w 139"/>
                  <a:gd name="T5" fmla="*/ 88 h 142"/>
                  <a:gd name="T6" fmla="*/ 0 w 139"/>
                  <a:gd name="T7" fmla="*/ 0 h 142"/>
                </a:gdLst>
                <a:ahLst/>
                <a:cxnLst>
                  <a:cxn ang="0">
                    <a:pos x="T0" y="T1"/>
                  </a:cxn>
                  <a:cxn ang="0">
                    <a:pos x="T2" y="T3"/>
                  </a:cxn>
                  <a:cxn ang="0">
                    <a:pos x="T4" y="T5"/>
                  </a:cxn>
                  <a:cxn ang="0">
                    <a:pos x="T6" y="T7"/>
                  </a:cxn>
                </a:cxnLst>
                <a:rect l="0" t="0" r="r" b="b"/>
                <a:pathLst>
                  <a:path w="139" h="142">
                    <a:moveTo>
                      <a:pt x="0" y="0"/>
                    </a:moveTo>
                    <a:lnTo>
                      <a:pt x="21" y="142"/>
                    </a:lnTo>
                    <a:lnTo>
                      <a:pt x="139" y="88"/>
                    </a:lnTo>
                    <a:lnTo>
                      <a:pt x="0" y="0"/>
                    </a:lnTo>
                    <a:close/>
                  </a:path>
                </a:pathLst>
              </a:custGeom>
              <a:solidFill>
                <a:srgbClr val="31A8DF"/>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grpSp>
          <p:nvGrpSpPr>
            <p:cNvPr id="8" name="Group 30"/>
            <p:cNvGrpSpPr/>
            <p:nvPr/>
          </p:nvGrpSpPr>
          <p:grpSpPr>
            <a:xfrm>
              <a:off x="4621748" y="5240120"/>
              <a:ext cx="239598" cy="278000"/>
              <a:chOff x="5519738" y="2813050"/>
              <a:chExt cx="455613" cy="528638"/>
            </a:xfrm>
          </p:grpSpPr>
          <p:sp>
            <p:nvSpPr>
              <p:cNvPr id="86" name="Freeform 27"/>
              <p:cNvSpPr>
                <a:spLocks/>
              </p:cNvSpPr>
              <p:nvPr/>
            </p:nvSpPr>
            <p:spPr bwMode="auto">
              <a:xfrm>
                <a:off x="5692776" y="2813050"/>
                <a:ext cx="282575" cy="352425"/>
              </a:xfrm>
              <a:custGeom>
                <a:avLst/>
                <a:gdLst>
                  <a:gd name="T0" fmla="*/ 33 w 178"/>
                  <a:gd name="T1" fmla="*/ 222 h 222"/>
                  <a:gd name="T2" fmla="*/ 178 w 178"/>
                  <a:gd name="T3" fmla="*/ 136 h 222"/>
                  <a:gd name="T4" fmla="*/ 0 w 178"/>
                  <a:gd name="T5" fmla="*/ 0 h 222"/>
                  <a:gd name="T6" fmla="*/ 33 w 178"/>
                  <a:gd name="T7" fmla="*/ 222 h 222"/>
                </a:gdLst>
                <a:ahLst/>
                <a:cxnLst>
                  <a:cxn ang="0">
                    <a:pos x="T0" y="T1"/>
                  </a:cxn>
                  <a:cxn ang="0">
                    <a:pos x="T2" y="T3"/>
                  </a:cxn>
                  <a:cxn ang="0">
                    <a:pos x="T4" y="T5"/>
                  </a:cxn>
                  <a:cxn ang="0">
                    <a:pos x="T6" y="T7"/>
                  </a:cxn>
                </a:cxnLst>
                <a:rect l="0" t="0" r="r" b="b"/>
                <a:pathLst>
                  <a:path w="178" h="222">
                    <a:moveTo>
                      <a:pt x="33" y="222"/>
                    </a:moveTo>
                    <a:lnTo>
                      <a:pt x="178" y="136"/>
                    </a:lnTo>
                    <a:lnTo>
                      <a:pt x="0" y="0"/>
                    </a:lnTo>
                    <a:lnTo>
                      <a:pt x="33" y="222"/>
                    </a:lnTo>
                    <a:close/>
                  </a:path>
                </a:pathLst>
              </a:custGeom>
              <a:solidFill>
                <a:srgbClr val="FDB817">
                  <a:lumMod val="60000"/>
                  <a:lumOff val="40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87" name="Freeform 28"/>
              <p:cNvSpPr>
                <a:spLocks/>
              </p:cNvSpPr>
              <p:nvPr/>
            </p:nvSpPr>
            <p:spPr bwMode="auto">
              <a:xfrm>
                <a:off x="5745163" y="3028950"/>
                <a:ext cx="230188" cy="312738"/>
              </a:xfrm>
              <a:custGeom>
                <a:avLst/>
                <a:gdLst>
                  <a:gd name="T0" fmla="*/ 0 w 145"/>
                  <a:gd name="T1" fmla="*/ 86 h 197"/>
                  <a:gd name="T2" fmla="*/ 145 w 145"/>
                  <a:gd name="T3" fmla="*/ 0 h 197"/>
                  <a:gd name="T4" fmla="*/ 145 w 145"/>
                  <a:gd name="T5" fmla="*/ 197 h 197"/>
                  <a:gd name="T6" fmla="*/ 0 w 145"/>
                  <a:gd name="T7" fmla="*/ 86 h 197"/>
                </a:gdLst>
                <a:ahLst/>
                <a:cxnLst>
                  <a:cxn ang="0">
                    <a:pos x="T0" y="T1"/>
                  </a:cxn>
                  <a:cxn ang="0">
                    <a:pos x="T2" y="T3"/>
                  </a:cxn>
                  <a:cxn ang="0">
                    <a:pos x="T4" y="T5"/>
                  </a:cxn>
                  <a:cxn ang="0">
                    <a:pos x="T6" y="T7"/>
                  </a:cxn>
                </a:cxnLst>
                <a:rect l="0" t="0" r="r" b="b"/>
                <a:pathLst>
                  <a:path w="145" h="197">
                    <a:moveTo>
                      <a:pt x="0" y="86"/>
                    </a:moveTo>
                    <a:lnTo>
                      <a:pt x="145" y="0"/>
                    </a:lnTo>
                    <a:lnTo>
                      <a:pt x="145" y="197"/>
                    </a:lnTo>
                    <a:lnTo>
                      <a:pt x="0" y="86"/>
                    </a:lnTo>
                    <a:close/>
                  </a:path>
                </a:pathLst>
              </a:custGeom>
              <a:solidFill>
                <a:srgbClr val="FDB817">
                  <a:lumMod val="75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88" name="Freeform 29"/>
              <p:cNvSpPr>
                <a:spLocks/>
              </p:cNvSpPr>
              <p:nvPr/>
            </p:nvSpPr>
            <p:spPr bwMode="auto">
              <a:xfrm>
                <a:off x="5573713" y="3165475"/>
                <a:ext cx="401638" cy="176213"/>
              </a:xfrm>
              <a:custGeom>
                <a:avLst/>
                <a:gdLst>
                  <a:gd name="T0" fmla="*/ 108 w 253"/>
                  <a:gd name="T1" fmla="*/ 0 h 111"/>
                  <a:gd name="T2" fmla="*/ 253 w 253"/>
                  <a:gd name="T3" fmla="*/ 111 h 111"/>
                  <a:gd name="T4" fmla="*/ 0 w 253"/>
                  <a:gd name="T5" fmla="*/ 38 h 111"/>
                  <a:gd name="T6" fmla="*/ 108 w 253"/>
                  <a:gd name="T7" fmla="*/ 0 h 111"/>
                </a:gdLst>
                <a:ahLst/>
                <a:cxnLst>
                  <a:cxn ang="0">
                    <a:pos x="T0" y="T1"/>
                  </a:cxn>
                  <a:cxn ang="0">
                    <a:pos x="T2" y="T3"/>
                  </a:cxn>
                  <a:cxn ang="0">
                    <a:pos x="T4" y="T5"/>
                  </a:cxn>
                  <a:cxn ang="0">
                    <a:pos x="T6" y="T7"/>
                  </a:cxn>
                </a:cxnLst>
                <a:rect l="0" t="0" r="r" b="b"/>
                <a:pathLst>
                  <a:path w="253" h="111">
                    <a:moveTo>
                      <a:pt x="108" y="0"/>
                    </a:moveTo>
                    <a:lnTo>
                      <a:pt x="253" y="111"/>
                    </a:lnTo>
                    <a:lnTo>
                      <a:pt x="0" y="38"/>
                    </a:lnTo>
                    <a:lnTo>
                      <a:pt x="108" y="0"/>
                    </a:lnTo>
                    <a:close/>
                  </a:path>
                </a:pathLst>
              </a:custGeom>
              <a:solidFill>
                <a:srgbClr val="FDB817"/>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89" name="Freeform 30"/>
              <p:cNvSpPr>
                <a:spLocks/>
              </p:cNvSpPr>
              <p:nvPr/>
            </p:nvSpPr>
            <p:spPr bwMode="auto">
              <a:xfrm>
                <a:off x="5519738" y="3052763"/>
                <a:ext cx="225425" cy="173038"/>
              </a:xfrm>
              <a:custGeom>
                <a:avLst/>
                <a:gdLst>
                  <a:gd name="T0" fmla="*/ 34 w 142"/>
                  <a:gd name="T1" fmla="*/ 109 h 109"/>
                  <a:gd name="T2" fmla="*/ 0 w 142"/>
                  <a:gd name="T3" fmla="*/ 0 h 109"/>
                  <a:gd name="T4" fmla="*/ 142 w 142"/>
                  <a:gd name="T5" fmla="*/ 71 h 109"/>
                  <a:gd name="T6" fmla="*/ 34 w 142"/>
                  <a:gd name="T7" fmla="*/ 109 h 109"/>
                </a:gdLst>
                <a:ahLst/>
                <a:cxnLst>
                  <a:cxn ang="0">
                    <a:pos x="T0" y="T1"/>
                  </a:cxn>
                  <a:cxn ang="0">
                    <a:pos x="T2" y="T3"/>
                  </a:cxn>
                  <a:cxn ang="0">
                    <a:pos x="T4" y="T5"/>
                  </a:cxn>
                  <a:cxn ang="0">
                    <a:pos x="T6" y="T7"/>
                  </a:cxn>
                </a:cxnLst>
                <a:rect l="0" t="0" r="r" b="b"/>
                <a:pathLst>
                  <a:path w="142" h="109">
                    <a:moveTo>
                      <a:pt x="34" y="109"/>
                    </a:moveTo>
                    <a:lnTo>
                      <a:pt x="0" y="0"/>
                    </a:lnTo>
                    <a:lnTo>
                      <a:pt x="142" y="71"/>
                    </a:lnTo>
                    <a:lnTo>
                      <a:pt x="34" y="109"/>
                    </a:lnTo>
                    <a:close/>
                  </a:path>
                </a:pathLst>
              </a:custGeom>
              <a:solidFill>
                <a:srgbClr val="FDB817">
                  <a:lumMod val="75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90" name="Freeform 31"/>
              <p:cNvSpPr>
                <a:spLocks/>
              </p:cNvSpPr>
              <p:nvPr/>
            </p:nvSpPr>
            <p:spPr bwMode="auto">
              <a:xfrm>
                <a:off x="5519738" y="2813050"/>
                <a:ext cx="225425" cy="352425"/>
              </a:xfrm>
              <a:custGeom>
                <a:avLst/>
                <a:gdLst>
                  <a:gd name="T0" fmla="*/ 142 w 142"/>
                  <a:gd name="T1" fmla="*/ 222 h 222"/>
                  <a:gd name="T2" fmla="*/ 109 w 142"/>
                  <a:gd name="T3" fmla="*/ 0 h 222"/>
                  <a:gd name="T4" fmla="*/ 0 w 142"/>
                  <a:gd name="T5" fmla="*/ 151 h 222"/>
                  <a:gd name="T6" fmla="*/ 142 w 142"/>
                  <a:gd name="T7" fmla="*/ 222 h 222"/>
                </a:gdLst>
                <a:ahLst/>
                <a:cxnLst>
                  <a:cxn ang="0">
                    <a:pos x="T0" y="T1"/>
                  </a:cxn>
                  <a:cxn ang="0">
                    <a:pos x="T2" y="T3"/>
                  </a:cxn>
                  <a:cxn ang="0">
                    <a:pos x="T4" y="T5"/>
                  </a:cxn>
                  <a:cxn ang="0">
                    <a:pos x="T6" y="T7"/>
                  </a:cxn>
                </a:cxnLst>
                <a:rect l="0" t="0" r="r" b="b"/>
                <a:pathLst>
                  <a:path w="142" h="222">
                    <a:moveTo>
                      <a:pt x="142" y="222"/>
                    </a:moveTo>
                    <a:lnTo>
                      <a:pt x="109" y="0"/>
                    </a:lnTo>
                    <a:lnTo>
                      <a:pt x="0" y="151"/>
                    </a:lnTo>
                    <a:lnTo>
                      <a:pt x="142" y="222"/>
                    </a:lnTo>
                    <a:close/>
                  </a:path>
                </a:pathLst>
              </a:custGeom>
              <a:solidFill>
                <a:srgbClr val="FDB817">
                  <a:lumMod val="40000"/>
                  <a:lumOff val="60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grpSp>
          <p:nvGrpSpPr>
            <p:cNvPr id="9" name="Group 36"/>
            <p:cNvGrpSpPr/>
            <p:nvPr/>
          </p:nvGrpSpPr>
          <p:grpSpPr>
            <a:xfrm>
              <a:off x="4368650" y="5483056"/>
              <a:ext cx="239596" cy="276330"/>
              <a:chOff x="6413501" y="3959225"/>
              <a:chExt cx="455613" cy="525463"/>
            </a:xfrm>
          </p:grpSpPr>
          <p:sp>
            <p:nvSpPr>
              <p:cNvPr id="81" name="Freeform 43"/>
              <p:cNvSpPr>
                <a:spLocks/>
              </p:cNvSpPr>
              <p:nvPr/>
            </p:nvSpPr>
            <p:spPr bwMode="auto">
              <a:xfrm>
                <a:off x="6588126" y="3959225"/>
                <a:ext cx="280988" cy="349250"/>
              </a:xfrm>
              <a:custGeom>
                <a:avLst/>
                <a:gdLst>
                  <a:gd name="T0" fmla="*/ 32 w 177"/>
                  <a:gd name="T1" fmla="*/ 220 h 220"/>
                  <a:gd name="T2" fmla="*/ 177 w 177"/>
                  <a:gd name="T3" fmla="*/ 136 h 220"/>
                  <a:gd name="T4" fmla="*/ 0 w 177"/>
                  <a:gd name="T5" fmla="*/ 0 h 220"/>
                  <a:gd name="T6" fmla="*/ 32 w 177"/>
                  <a:gd name="T7" fmla="*/ 220 h 220"/>
                </a:gdLst>
                <a:ahLst/>
                <a:cxnLst>
                  <a:cxn ang="0">
                    <a:pos x="T0" y="T1"/>
                  </a:cxn>
                  <a:cxn ang="0">
                    <a:pos x="T2" y="T3"/>
                  </a:cxn>
                  <a:cxn ang="0">
                    <a:pos x="T4" y="T5"/>
                  </a:cxn>
                  <a:cxn ang="0">
                    <a:pos x="T6" y="T7"/>
                  </a:cxn>
                </a:cxnLst>
                <a:rect l="0" t="0" r="r" b="b"/>
                <a:pathLst>
                  <a:path w="177" h="220">
                    <a:moveTo>
                      <a:pt x="32" y="220"/>
                    </a:moveTo>
                    <a:lnTo>
                      <a:pt x="177" y="136"/>
                    </a:lnTo>
                    <a:lnTo>
                      <a:pt x="0" y="0"/>
                    </a:lnTo>
                    <a:lnTo>
                      <a:pt x="32" y="220"/>
                    </a:lnTo>
                    <a:close/>
                  </a:path>
                </a:pathLst>
              </a:custGeom>
              <a:solidFill>
                <a:srgbClr val="7FBC41">
                  <a:lumMod val="60000"/>
                  <a:lumOff val="40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82" name="Freeform 44"/>
              <p:cNvSpPr>
                <a:spLocks/>
              </p:cNvSpPr>
              <p:nvPr/>
            </p:nvSpPr>
            <p:spPr bwMode="auto">
              <a:xfrm>
                <a:off x="6638926" y="4175125"/>
                <a:ext cx="230188" cy="309563"/>
              </a:xfrm>
              <a:custGeom>
                <a:avLst/>
                <a:gdLst>
                  <a:gd name="T0" fmla="*/ 0 w 145"/>
                  <a:gd name="T1" fmla="*/ 84 h 195"/>
                  <a:gd name="T2" fmla="*/ 145 w 145"/>
                  <a:gd name="T3" fmla="*/ 0 h 195"/>
                  <a:gd name="T4" fmla="*/ 145 w 145"/>
                  <a:gd name="T5" fmla="*/ 195 h 195"/>
                  <a:gd name="T6" fmla="*/ 0 w 145"/>
                  <a:gd name="T7" fmla="*/ 84 h 195"/>
                </a:gdLst>
                <a:ahLst/>
                <a:cxnLst>
                  <a:cxn ang="0">
                    <a:pos x="T0" y="T1"/>
                  </a:cxn>
                  <a:cxn ang="0">
                    <a:pos x="T2" y="T3"/>
                  </a:cxn>
                  <a:cxn ang="0">
                    <a:pos x="T4" y="T5"/>
                  </a:cxn>
                  <a:cxn ang="0">
                    <a:pos x="T6" y="T7"/>
                  </a:cxn>
                </a:cxnLst>
                <a:rect l="0" t="0" r="r" b="b"/>
                <a:pathLst>
                  <a:path w="145" h="195">
                    <a:moveTo>
                      <a:pt x="0" y="84"/>
                    </a:moveTo>
                    <a:lnTo>
                      <a:pt x="145" y="0"/>
                    </a:lnTo>
                    <a:lnTo>
                      <a:pt x="145" y="195"/>
                    </a:lnTo>
                    <a:lnTo>
                      <a:pt x="0" y="84"/>
                    </a:lnTo>
                    <a:close/>
                  </a:path>
                </a:pathLst>
              </a:custGeom>
              <a:solidFill>
                <a:srgbClr val="7FBC41"/>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83" name="Freeform 45"/>
              <p:cNvSpPr>
                <a:spLocks/>
              </p:cNvSpPr>
              <p:nvPr/>
            </p:nvSpPr>
            <p:spPr bwMode="auto">
              <a:xfrm>
                <a:off x="6465888" y="4308475"/>
                <a:ext cx="403225" cy="176213"/>
              </a:xfrm>
              <a:custGeom>
                <a:avLst/>
                <a:gdLst>
                  <a:gd name="T0" fmla="*/ 109 w 254"/>
                  <a:gd name="T1" fmla="*/ 0 h 111"/>
                  <a:gd name="T2" fmla="*/ 254 w 254"/>
                  <a:gd name="T3" fmla="*/ 111 h 111"/>
                  <a:gd name="T4" fmla="*/ 0 w 254"/>
                  <a:gd name="T5" fmla="*/ 39 h 111"/>
                  <a:gd name="T6" fmla="*/ 109 w 254"/>
                  <a:gd name="T7" fmla="*/ 0 h 111"/>
                </a:gdLst>
                <a:ahLst/>
                <a:cxnLst>
                  <a:cxn ang="0">
                    <a:pos x="T0" y="T1"/>
                  </a:cxn>
                  <a:cxn ang="0">
                    <a:pos x="T2" y="T3"/>
                  </a:cxn>
                  <a:cxn ang="0">
                    <a:pos x="T4" y="T5"/>
                  </a:cxn>
                  <a:cxn ang="0">
                    <a:pos x="T6" y="T7"/>
                  </a:cxn>
                </a:cxnLst>
                <a:rect l="0" t="0" r="r" b="b"/>
                <a:pathLst>
                  <a:path w="254" h="111">
                    <a:moveTo>
                      <a:pt x="109" y="0"/>
                    </a:moveTo>
                    <a:lnTo>
                      <a:pt x="254" y="111"/>
                    </a:lnTo>
                    <a:lnTo>
                      <a:pt x="0" y="39"/>
                    </a:lnTo>
                    <a:lnTo>
                      <a:pt x="109" y="0"/>
                    </a:lnTo>
                    <a:close/>
                  </a:path>
                </a:pathLst>
              </a:custGeom>
              <a:solidFill>
                <a:srgbClr val="7FBC41">
                  <a:lumMod val="75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84" name="Freeform 46"/>
              <p:cNvSpPr>
                <a:spLocks/>
              </p:cNvSpPr>
              <p:nvPr/>
            </p:nvSpPr>
            <p:spPr bwMode="auto">
              <a:xfrm>
                <a:off x="6413501" y="4198938"/>
                <a:ext cx="225425" cy="171450"/>
              </a:xfrm>
              <a:custGeom>
                <a:avLst/>
                <a:gdLst>
                  <a:gd name="T0" fmla="*/ 33 w 142"/>
                  <a:gd name="T1" fmla="*/ 108 h 108"/>
                  <a:gd name="T2" fmla="*/ 0 w 142"/>
                  <a:gd name="T3" fmla="*/ 0 h 108"/>
                  <a:gd name="T4" fmla="*/ 142 w 142"/>
                  <a:gd name="T5" fmla="*/ 69 h 108"/>
                  <a:gd name="T6" fmla="*/ 33 w 142"/>
                  <a:gd name="T7" fmla="*/ 108 h 108"/>
                </a:gdLst>
                <a:ahLst/>
                <a:cxnLst>
                  <a:cxn ang="0">
                    <a:pos x="T0" y="T1"/>
                  </a:cxn>
                  <a:cxn ang="0">
                    <a:pos x="T2" y="T3"/>
                  </a:cxn>
                  <a:cxn ang="0">
                    <a:pos x="T4" y="T5"/>
                  </a:cxn>
                  <a:cxn ang="0">
                    <a:pos x="T6" y="T7"/>
                  </a:cxn>
                </a:cxnLst>
                <a:rect l="0" t="0" r="r" b="b"/>
                <a:pathLst>
                  <a:path w="142" h="108">
                    <a:moveTo>
                      <a:pt x="33" y="108"/>
                    </a:moveTo>
                    <a:lnTo>
                      <a:pt x="0" y="0"/>
                    </a:lnTo>
                    <a:lnTo>
                      <a:pt x="142" y="69"/>
                    </a:lnTo>
                    <a:lnTo>
                      <a:pt x="33" y="108"/>
                    </a:lnTo>
                    <a:close/>
                  </a:path>
                </a:pathLst>
              </a:custGeom>
              <a:solidFill>
                <a:srgbClr val="7FBC41"/>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85" name="Freeform 47"/>
              <p:cNvSpPr>
                <a:spLocks/>
              </p:cNvSpPr>
              <p:nvPr/>
            </p:nvSpPr>
            <p:spPr bwMode="auto">
              <a:xfrm>
                <a:off x="6413501" y="3959225"/>
                <a:ext cx="225425" cy="349250"/>
              </a:xfrm>
              <a:custGeom>
                <a:avLst/>
                <a:gdLst>
                  <a:gd name="T0" fmla="*/ 142 w 142"/>
                  <a:gd name="T1" fmla="*/ 220 h 220"/>
                  <a:gd name="T2" fmla="*/ 110 w 142"/>
                  <a:gd name="T3" fmla="*/ 0 h 220"/>
                  <a:gd name="T4" fmla="*/ 0 w 142"/>
                  <a:gd name="T5" fmla="*/ 151 h 220"/>
                  <a:gd name="T6" fmla="*/ 142 w 142"/>
                  <a:gd name="T7" fmla="*/ 220 h 220"/>
                </a:gdLst>
                <a:ahLst/>
                <a:cxnLst>
                  <a:cxn ang="0">
                    <a:pos x="T0" y="T1"/>
                  </a:cxn>
                  <a:cxn ang="0">
                    <a:pos x="T2" y="T3"/>
                  </a:cxn>
                  <a:cxn ang="0">
                    <a:pos x="T4" y="T5"/>
                  </a:cxn>
                  <a:cxn ang="0">
                    <a:pos x="T6" y="T7"/>
                  </a:cxn>
                </a:cxnLst>
                <a:rect l="0" t="0" r="r" b="b"/>
                <a:pathLst>
                  <a:path w="142" h="220">
                    <a:moveTo>
                      <a:pt x="142" y="220"/>
                    </a:moveTo>
                    <a:lnTo>
                      <a:pt x="110" y="0"/>
                    </a:lnTo>
                    <a:lnTo>
                      <a:pt x="0" y="151"/>
                    </a:lnTo>
                    <a:lnTo>
                      <a:pt x="142" y="220"/>
                    </a:lnTo>
                    <a:close/>
                  </a:path>
                </a:pathLst>
              </a:custGeom>
              <a:solidFill>
                <a:srgbClr val="7FBC41">
                  <a:lumMod val="40000"/>
                  <a:lumOff val="60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grpSp>
          <p:nvGrpSpPr>
            <p:cNvPr id="10" name="Group 42"/>
            <p:cNvGrpSpPr/>
            <p:nvPr/>
          </p:nvGrpSpPr>
          <p:grpSpPr>
            <a:xfrm>
              <a:off x="4872718" y="5136977"/>
              <a:ext cx="166133" cy="192012"/>
              <a:chOff x="7058026" y="3106738"/>
              <a:chExt cx="315912" cy="365125"/>
            </a:xfrm>
          </p:grpSpPr>
          <p:sp>
            <p:nvSpPr>
              <p:cNvPr id="76" name="Freeform 53"/>
              <p:cNvSpPr>
                <a:spLocks/>
              </p:cNvSpPr>
              <p:nvPr/>
            </p:nvSpPr>
            <p:spPr bwMode="auto">
              <a:xfrm>
                <a:off x="7177088" y="3106738"/>
                <a:ext cx="196850" cy="241300"/>
              </a:xfrm>
              <a:custGeom>
                <a:avLst/>
                <a:gdLst>
                  <a:gd name="T0" fmla="*/ 22 w 124"/>
                  <a:gd name="T1" fmla="*/ 152 h 152"/>
                  <a:gd name="T2" fmla="*/ 124 w 124"/>
                  <a:gd name="T3" fmla="*/ 94 h 152"/>
                  <a:gd name="T4" fmla="*/ 0 w 124"/>
                  <a:gd name="T5" fmla="*/ 0 h 152"/>
                  <a:gd name="T6" fmla="*/ 22 w 124"/>
                  <a:gd name="T7" fmla="*/ 152 h 152"/>
                </a:gdLst>
                <a:ahLst/>
                <a:cxnLst>
                  <a:cxn ang="0">
                    <a:pos x="T0" y="T1"/>
                  </a:cxn>
                  <a:cxn ang="0">
                    <a:pos x="T2" y="T3"/>
                  </a:cxn>
                  <a:cxn ang="0">
                    <a:pos x="T4" y="T5"/>
                  </a:cxn>
                  <a:cxn ang="0">
                    <a:pos x="T6" y="T7"/>
                  </a:cxn>
                </a:cxnLst>
                <a:rect l="0" t="0" r="r" b="b"/>
                <a:pathLst>
                  <a:path w="124" h="152">
                    <a:moveTo>
                      <a:pt x="22" y="152"/>
                    </a:moveTo>
                    <a:lnTo>
                      <a:pt x="124" y="94"/>
                    </a:lnTo>
                    <a:lnTo>
                      <a:pt x="0" y="0"/>
                    </a:lnTo>
                    <a:lnTo>
                      <a:pt x="22" y="152"/>
                    </a:lnTo>
                    <a:close/>
                  </a:path>
                </a:pathLst>
              </a:custGeom>
              <a:solidFill>
                <a:srgbClr val="EC5724"/>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77" name="Freeform 54"/>
              <p:cNvSpPr>
                <a:spLocks/>
              </p:cNvSpPr>
              <p:nvPr/>
            </p:nvSpPr>
            <p:spPr bwMode="auto">
              <a:xfrm>
                <a:off x="7212013" y="3255963"/>
                <a:ext cx="161925" cy="215900"/>
              </a:xfrm>
              <a:custGeom>
                <a:avLst/>
                <a:gdLst>
                  <a:gd name="T0" fmla="*/ 0 w 102"/>
                  <a:gd name="T1" fmla="*/ 58 h 136"/>
                  <a:gd name="T2" fmla="*/ 102 w 102"/>
                  <a:gd name="T3" fmla="*/ 0 h 136"/>
                  <a:gd name="T4" fmla="*/ 102 w 102"/>
                  <a:gd name="T5" fmla="*/ 136 h 136"/>
                  <a:gd name="T6" fmla="*/ 0 w 102"/>
                  <a:gd name="T7" fmla="*/ 58 h 136"/>
                </a:gdLst>
                <a:ahLst/>
                <a:cxnLst>
                  <a:cxn ang="0">
                    <a:pos x="T0" y="T1"/>
                  </a:cxn>
                  <a:cxn ang="0">
                    <a:pos x="T2" y="T3"/>
                  </a:cxn>
                  <a:cxn ang="0">
                    <a:pos x="T4" y="T5"/>
                  </a:cxn>
                  <a:cxn ang="0">
                    <a:pos x="T6" y="T7"/>
                  </a:cxn>
                </a:cxnLst>
                <a:rect l="0" t="0" r="r" b="b"/>
                <a:pathLst>
                  <a:path w="102" h="136">
                    <a:moveTo>
                      <a:pt x="0" y="58"/>
                    </a:moveTo>
                    <a:lnTo>
                      <a:pt x="102" y="0"/>
                    </a:lnTo>
                    <a:lnTo>
                      <a:pt x="102" y="136"/>
                    </a:lnTo>
                    <a:lnTo>
                      <a:pt x="0" y="58"/>
                    </a:lnTo>
                    <a:close/>
                  </a:path>
                </a:pathLst>
              </a:custGeom>
              <a:solidFill>
                <a:srgbClr val="EC5724">
                  <a:lumMod val="75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78" name="Freeform 55"/>
              <p:cNvSpPr>
                <a:spLocks/>
              </p:cNvSpPr>
              <p:nvPr/>
            </p:nvSpPr>
            <p:spPr bwMode="auto">
              <a:xfrm>
                <a:off x="7094538" y="3348038"/>
                <a:ext cx="279400" cy="123825"/>
              </a:xfrm>
              <a:custGeom>
                <a:avLst/>
                <a:gdLst>
                  <a:gd name="T0" fmla="*/ 74 w 176"/>
                  <a:gd name="T1" fmla="*/ 0 h 78"/>
                  <a:gd name="T2" fmla="*/ 176 w 176"/>
                  <a:gd name="T3" fmla="*/ 78 h 78"/>
                  <a:gd name="T4" fmla="*/ 0 w 176"/>
                  <a:gd name="T5" fmla="*/ 27 h 78"/>
                  <a:gd name="T6" fmla="*/ 74 w 176"/>
                  <a:gd name="T7" fmla="*/ 0 h 78"/>
                </a:gdLst>
                <a:ahLst/>
                <a:cxnLst>
                  <a:cxn ang="0">
                    <a:pos x="T0" y="T1"/>
                  </a:cxn>
                  <a:cxn ang="0">
                    <a:pos x="T2" y="T3"/>
                  </a:cxn>
                  <a:cxn ang="0">
                    <a:pos x="T4" y="T5"/>
                  </a:cxn>
                  <a:cxn ang="0">
                    <a:pos x="T6" y="T7"/>
                  </a:cxn>
                </a:cxnLst>
                <a:rect l="0" t="0" r="r" b="b"/>
                <a:pathLst>
                  <a:path w="176" h="78">
                    <a:moveTo>
                      <a:pt x="74" y="0"/>
                    </a:moveTo>
                    <a:lnTo>
                      <a:pt x="176" y="78"/>
                    </a:lnTo>
                    <a:lnTo>
                      <a:pt x="0" y="27"/>
                    </a:lnTo>
                    <a:lnTo>
                      <a:pt x="74" y="0"/>
                    </a:lnTo>
                    <a:close/>
                  </a:path>
                </a:pathLst>
              </a:custGeom>
              <a:solidFill>
                <a:srgbClr val="EC5724"/>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79" name="Freeform 56"/>
              <p:cNvSpPr>
                <a:spLocks/>
              </p:cNvSpPr>
              <p:nvPr/>
            </p:nvSpPr>
            <p:spPr bwMode="auto">
              <a:xfrm>
                <a:off x="7058026" y="3271838"/>
                <a:ext cx="153988" cy="119063"/>
              </a:xfrm>
              <a:custGeom>
                <a:avLst/>
                <a:gdLst>
                  <a:gd name="T0" fmla="*/ 23 w 97"/>
                  <a:gd name="T1" fmla="*/ 75 h 75"/>
                  <a:gd name="T2" fmla="*/ 0 w 97"/>
                  <a:gd name="T3" fmla="*/ 0 h 75"/>
                  <a:gd name="T4" fmla="*/ 97 w 97"/>
                  <a:gd name="T5" fmla="*/ 48 h 75"/>
                  <a:gd name="T6" fmla="*/ 23 w 97"/>
                  <a:gd name="T7" fmla="*/ 75 h 75"/>
                </a:gdLst>
                <a:ahLst/>
                <a:cxnLst>
                  <a:cxn ang="0">
                    <a:pos x="T0" y="T1"/>
                  </a:cxn>
                  <a:cxn ang="0">
                    <a:pos x="T2" y="T3"/>
                  </a:cxn>
                  <a:cxn ang="0">
                    <a:pos x="T4" y="T5"/>
                  </a:cxn>
                  <a:cxn ang="0">
                    <a:pos x="T6" y="T7"/>
                  </a:cxn>
                </a:cxnLst>
                <a:rect l="0" t="0" r="r" b="b"/>
                <a:pathLst>
                  <a:path w="97" h="75">
                    <a:moveTo>
                      <a:pt x="23" y="75"/>
                    </a:moveTo>
                    <a:lnTo>
                      <a:pt x="0" y="0"/>
                    </a:lnTo>
                    <a:lnTo>
                      <a:pt x="97" y="48"/>
                    </a:lnTo>
                    <a:lnTo>
                      <a:pt x="23" y="75"/>
                    </a:lnTo>
                    <a:close/>
                  </a:path>
                </a:pathLst>
              </a:custGeom>
              <a:solidFill>
                <a:srgbClr val="EC5724">
                  <a:lumMod val="60000"/>
                  <a:lumOff val="40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80" name="Freeform 57"/>
              <p:cNvSpPr>
                <a:spLocks/>
              </p:cNvSpPr>
              <p:nvPr/>
            </p:nvSpPr>
            <p:spPr bwMode="auto">
              <a:xfrm>
                <a:off x="7058026" y="3106738"/>
                <a:ext cx="153988" cy="241300"/>
              </a:xfrm>
              <a:custGeom>
                <a:avLst/>
                <a:gdLst>
                  <a:gd name="T0" fmla="*/ 97 w 97"/>
                  <a:gd name="T1" fmla="*/ 152 h 152"/>
                  <a:gd name="T2" fmla="*/ 75 w 97"/>
                  <a:gd name="T3" fmla="*/ 0 h 152"/>
                  <a:gd name="T4" fmla="*/ 0 w 97"/>
                  <a:gd name="T5" fmla="*/ 104 h 152"/>
                  <a:gd name="T6" fmla="*/ 97 w 97"/>
                  <a:gd name="T7" fmla="*/ 152 h 152"/>
                </a:gdLst>
                <a:ahLst/>
                <a:cxnLst>
                  <a:cxn ang="0">
                    <a:pos x="T0" y="T1"/>
                  </a:cxn>
                  <a:cxn ang="0">
                    <a:pos x="T2" y="T3"/>
                  </a:cxn>
                  <a:cxn ang="0">
                    <a:pos x="T4" y="T5"/>
                  </a:cxn>
                  <a:cxn ang="0">
                    <a:pos x="T6" y="T7"/>
                  </a:cxn>
                </a:cxnLst>
                <a:rect l="0" t="0" r="r" b="b"/>
                <a:pathLst>
                  <a:path w="97" h="152">
                    <a:moveTo>
                      <a:pt x="97" y="152"/>
                    </a:moveTo>
                    <a:lnTo>
                      <a:pt x="75" y="0"/>
                    </a:lnTo>
                    <a:lnTo>
                      <a:pt x="0" y="104"/>
                    </a:lnTo>
                    <a:lnTo>
                      <a:pt x="97" y="152"/>
                    </a:lnTo>
                    <a:close/>
                  </a:path>
                </a:pathLst>
              </a:custGeom>
              <a:solidFill>
                <a:srgbClr val="EC5724">
                  <a:lumMod val="40000"/>
                  <a:lumOff val="60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grpSp>
          <p:nvGrpSpPr>
            <p:cNvPr id="11" name="Group 48"/>
            <p:cNvGrpSpPr/>
            <p:nvPr/>
          </p:nvGrpSpPr>
          <p:grpSpPr>
            <a:xfrm>
              <a:off x="5011685" y="5515304"/>
              <a:ext cx="171141" cy="136913"/>
              <a:chOff x="8066088" y="3835400"/>
              <a:chExt cx="325438" cy="260351"/>
            </a:xfrm>
          </p:grpSpPr>
          <p:sp>
            <p:nvSpPr>
              <p:cNvPr id="70" name="Freeform 81"/>
              <p:cNvSpPr>
                <a:spLocks/>
              </p:cNvSpPr>
              <p:nvPr/>
            </p:nvSpPr>
            <p:spPr bwMode="auto">
              <a:xfrm>
                <a:off x="8115301" y="3951288"/>
                <a:ext cx="206375" cy="144463"/>
              </a:xfrm>
              <a:custGeom>
                <a:avLst/>
                <a:gdLst>
                  <a:gd name="T0" fmla="*/ 33 w 130"/>
                  <a:gd name="T1" fmla="*/ 91 h 91"/>
                  <a:gd name="T2" fmla="*/ 0 w 130"/>
                  <a:gd name="T3" fmla="*/ 0 h 91"/>
                  <a:gd name="T4" fmla="*/ 130 w 130"/>
                  <a:gd name="T5" fmla="*/ 34 h 91"/>
                  <a:gd name="T6" fmla="*/ 33 w 130"/>
                  <a:gd name="T7" fmla="*/ 91 h 91"/>
                </a:gdLst>
                <a:ahLst/>
                <a:cxnLst>
                  <a:cxn ang="0">
                    <a:pos x="T0" y="T1"/>
                  </a:cxn>
                  <a:cxn ang="0">
                    <a:pos x="T2" y="T3"/>
                  </a:cxn>
                  <a:cxn ang="0">
                    <a:pos x="T4" y="T5"/>
                  </a:cxn>
                  <a:cxn ang="0">
                    <a:pos x="T6" y="T7"/>
                  </a:cxn>
                </a:cxnLst>
                <a:rect l="0" t="0" r="r" b="b"/>
                <a:pathLst>
                  <a:path w="130" h="91">
                    <a:moveTo>
                      <a:pt x="33" y="91"/>
                    </a:moveTo>
                    <a:lnTo>
                      <a:pt x="0" y="0"/>
                    </a:lnTo>
                    <a:lnTo>
                      <a:pt x="130" y="34"/>
                    </a:lnTo>
                    <a:lnTo>
                      <a:pt x="33" y="91"/>
                    </a:lnTo>
                    <a:close/>
                  </a:path>
                </a:pathLst>
              </a:custGeom>
              <a:solidFill>
                <a:srgbClr val="BB2326">
                  <a:lumMod val="75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71" name="Freeform 82"/>
              <p:cNvSpPr>
                <a:spLocks/>
              </p:cNvSpPr>
              <p:nvPr/>
            </p:nvSpPr>
            <p:spPr bwMode="auto">
              <a:xfrm>
                <a:off x="8066088" y="3922713"/>
                <a:ext cx="101600" cy="173038"/>
              </a:xfrm>
              <a:custGeom>
                <a:avLst/>
                <a:gdLst>
                  <a:gd name="T0" fmla="*/ 64 w 64"/>
                  <a:gd name="T1" fmla="*/ 109 h 109"/>
                  <a:gd name="T2" fmla="*/ 31 w 64"/>
                  <a:gd name="T3" fmla="*/ 18 h 109"/>
                  <a:gd name="T4" fmla="*/ 0 w 64"/>
                  <a:gd name="T5" fmla="*/ 0 h 109"/>
                  <a:gd name="T6" fmla="*/ 64 w 64"/>
                  <a:gd name="T7" fmla="*/ 109 h 109"/>
                </a:gdLst>
                <a:ahLst/>
                <a:cxnLst>
                  <a:cxn ang="0">
                    <a:pos x="T0" y="T1"/>
                  </a:cxn>
                  <a:cxn ang="0">
                    <a:pos x="T2" y="T3"/>
                  </a:cxn>
                  <a:cxn ang="0">
                    <a:pos x="T4" y="T5"/>
                  </a:cxn>
                  <a:cxn ang="0">
                    <a:pos x="T6" y="T7"/>
                  </a:cxn>
                </a:cxnLst>
                <a:rect l="0" t="0" r="r" b="b"/>
                <a:pathLst>
                  <a:path w="64" h="109">
                    <a:moveTo>
                      <a:pt x="64" y="109"/>
                    </a:moveTo>
                    <a:lnTo>
                      <a:pt x="31" y="18"/>
                    </a:lnTo>
                    <a:lnTo>
                      <a:pt x="0" y="0"/>
                    </a:lnTo>
                    <a:lnTo>
                      <a:pt x="64" y="109"/>
                    </a:lnTo>
                    <a:close/>
                  </a:path>
                </a:pathLst>
              </a:custGeom>
              <a:solidFill>
                <a:srgbClr val="BB2326"/>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72" name="Freeform 83"/>
              <p:cNvSpPr>
                <a:spLocks/>
              </p:cNvSpPr>
              <p:nvPr/>
            </p:nvSpPr>
            <p:spPr bwMode="auto">
              <a:xfrm>
                <a:off x="8115301" y="3835400"/>
                <a:ext cx="206375" cy="169863"/>
              </a:xfrm>
              <a:custGeom>
                <a:avLst/>
                <a:gdLst>
                  <a:gd name="T0" fmla="*/ 115 w 130"/>
                  <a:gd name="T1" fmla="*/ 0 h 107"/>
                  <a:gd name="T2" fmla="*/ 0 w 130"/>
                  <a:gd name="T3" fmla="*/ 73 h 107"/>
                  <a:gd name="T4" fmla="*/ 130 w 130"/>
                  <a:gd name="T5" fmla="*/ 107 h 107"/>
                  <a:gd name="T6" fmla="*/ 115 w 130"/>
                  <a:gd name="T7" fmla="*/ 0 h 107"/>
                </a:gdLst>
                <a:ahLst/>
                <a:cxnLst>
                  <a:cxn ang="0">
                    <a:pos x="T0" y="T1"/>
                  </a:cxn>
                  <a:cxn ang="0">
                    <a:pos x="T2" y="T3"/>
                  </a:cxn>
                  <a:cxn ang="0">
                    <a:pos x="T4" y="T5"/>
                  </a:cxn>
                  <a:cxn ang="0">
                    <a:pos x="T6" y="T7"/>
                  </a:cxn>
                </a:cxnLst>
                <a:rect l="0" t="0" r="r" b="b"/>
                <a:pathLst>
                  <a:path w="130" h="107">
                    <a:moveTo>
                      <a:pt x="115" y="0"/>
                    </a:moveTo>
                    <a:lnTo>
                      <a:pt x="0" y="73"/>
                    </a:lnTo>
                    <a:lnTo>
                      <a:pt x="130" y="107"/>
                    </a:lnTo>
                    <a:lnTo>
                      <a:pt x="115" y="0"/>
                    </a:lnTo>
                    <a:close/>
                  </a:path>
                </a:pathLst>
              </a:custGeom>
              <a:solidFill>
                <a:srgbClr val="BB2326"/>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73" name="Freeform 84"/>
              <p:cNvSpPr>
                <a:spLocks/>
              </p:cNvSpPr>
              <p:nvPr/>
            </p:nvSpPr>
            <p:spPr bwMode="auto">
              <a:xfrm>
                <a:off x="8066088" y="3835400"/>
                <a:ext cx="231775" cy="115888"/>
              </a:xfrm>
              <a:custGeom>
                <a:avLst/>
                <a:gdLst>
                  <a:gd name="T0" fmla="*/ 146 w 146"/>
                  <a:gd name="T1" fmla="*/ 0 h 73"/>
                  <a:gd name="T2" fmla="*/ 31 w 146"/>
                  <a:gd name="T3" fmla="*/ 73 h 73"/>
                  <a:gd name="T4" fmla="*/ 0 w 146"/>
                  <a:gd name="T5" fmla="*/ 55 h 73"/>
                  <a:gd name="T6" fmla="*/ 146 w 146"/>
                  <a:gd name="T7" fmla="*/ 0 h 73"/>
                </a:gdLst>
                <a:ahLst/>
                <a:cxnLst>
                  <a:cxn ang="0">
                    <a:pos x="T0" y="T1"/>
                  </a:cxn>
                  <a:cxn ang="0">
                    <a:pos x="T2" y="T3"/>
                  </a:cxn>
                  <a:cxn ang="0">
                    <a:pos x="T4" y="T5"/>
                  </a:cxn>
                  <a:cxn ang="0">
                    <a:pos x="T6" y="T7"/>
                  </a:cxn>
                </a:cxnLst>
                <a:rect l="0" t="0" r="r" b="b"/>
                <a:pathLst>
                  <a:path w="146" h="73">
                    <a:moveTo>
                      <a:pt x="146" y="0"/>
                    </a:moveTo>
                    <a:lnTo>
                      <a:pt x="31" y="73"/>
                    </a:lnTo>
                    <a:lnTo>
                      <a:pt x="0" y="55"/>
                    </a:lnTo>
                    <a:lnTo>
                      <a:pt x="146" y="0"/>
                    </a:lnTo>
                    <a:close/>
                  </a:path>
                </a:pathLst>
              </a:custGeom>
              <a:solidFill>
                <a:srgbClr val="BB2326">
                  <a:lumMod val="60000"/>
                  <a:lumOff val="40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74" name="Freeform 85"/>
              <p:cNvSpPr>
                <a:spLocks/>
              </p:cNvSpPr>
              <p:nvPr/>
            </p:nvSpPr>
            <p:spPr bwMode="auto">
              <a:xfrm>
                <a:off x="8297863" y="3835400"/>
                <a:ext cx="93663" cy="195263"/>
              </a:xfrm>
              <a:custGeom>
                <a:avLst/>
                <a:gdLst>
                  <a:gd name="T0" fmla="*/ 0 w 59"/>
                  <a:gd name="T1" fmla="*/ 0 h 123"/>
                  <a:gd name="T2" fmla="*/ 15 w 59"/>
                  <a:gd name="T3" fmla="*/ 107 h 123"/>
                  <a:gd name="T4" fmla="*/ 59 w 59"/>
                  <a:gd name="T5" fmla="*/ 123 h 123"/>
                  <a:gd name="T6" fmla="*/ 0 w 59"/>
                  <a:gd name="T7" fmla="*/ 0 h 123"/>
                </a:gdLst>
                <a:ahLst/>
                <a:cxnLst>
                  <a:cxn ang="0">
                    <a:pos x="T0" y="T1"/>
                  </a:cxn>
                  <a:cxn ang="0">
                    <a:pos x="T2" y="T3"/>
                  </a:cxn>
                  <a:cxn ang="0">
                    <a:pos x="T4" y="T5"/>
                  </a:cxn>
                  <a:cxn ang="0">
                    <a:pos x="T6" y="T7"/>
                  </a:cxn>
                </a:cxnLst>
                <a:rect l="0" t="0" r="r" b="b"/>
                <a:pathLst>
                  <a:path w="59" h="123">
                    <a:moveTo>
                      <a:pt x="0" y="0"/>
                    </a:moveTo>
                    <a:lnTo>
                      <a:pt x="15" y="107"/>
                    </a:lnTo>
                    <a:lnTo>
                      <a:pt x="59" y="123"/>
                    </a:lnTo>
                    <a:lnTo>
                      <a:pt x="0" y="0"/>
                    </a:lnTo>
                    <a:close/>
                  </a:path>
                </a:pathLst>
              </a:custGeom>
              <a:solidFill>
                <a:srgbClr val="BB2326">
                  <a:lumMod val="75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75" name="Freeform 86"/>
              <p:cNvSpPr>
                <a:spLocks/>
              </p:cNvSpPr>
              <p:nvPr/>
            </p:nvSpPr>
            <p:spPr bwMode="auto">
              <a:xfrm>
                <a:off x="8167688" y="4005263"/>
                <a:ext cx="223838" cy="90488"/>
              </a:xfrm>
              <a:custGeom>
                <a:avLst/>
                <a:gdLst>
                  <a:gd name="T0" fmla="*/ 0 w 141"/>
                  <a:gd name="T1" fmla="*/ 57 h 57"/>
                  <a:gd name="T2" fmla="*/ 97 w 141"/>
                  <a:gd name="T3" fmla="*/ 0 h 57"/>
                  <a:gd name="T4" fmla="*/ 141 w 141"/>
                  <a:gd name="T5" fmla="*/ 16 h 57"/>
                  <a:gd name="T6" fmla="*/ 0 w 141"/>
                  <a:gd name="T7" fmla="*/ 57 h 57"/>
                </a:gdLst>
                <a:ahLst/>
                <a:cxnLst>
                  <a:cxn ang="0">
                    <a:pos x="T0" y="T1"/>
                  </a:cxn>
                  <a:cxn ang="0">
                    <a:pos x="T2" y="T3"/>
                  </a:cxn>
                  <a:cxn ang="0">
                    <a:pos x="T4" y="T5"/>
                  </a:cxn>
                  <a:cxn ang="0">
                    <a:pos x="T6" y="T7"/>
                  </a:cxn>
                </a:cxnLst>
                <a:rect l="0" t="0" r="r" b="b"/>
                <a:pathLst>
                  <a:path w="141" h="57">
                    <a:moveTo>
                      <a:pt x="0" y="57"/>
                    </a:moveTo>
                    <a:lnTo>
                      <a:pt x="97" y="0"/>
                    </a:lnTo>
                    <a:lnTo>
                      <a:pt x="141" y="16"/>
                    </a:lnTo>
                    <a:lnTo>
                      <a:pt x="0" y="57"/>
                    </a:lnTo>
                    <a:close/>
                  </a:path>
                </a:pathLst>
              </a:custGeom>
              <a:solidFill>
                <a:srgbClr val="BB2326">
                  <a:lumMod val="50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grpSp>
          <p:nvGrpSpPr>
            <p:cNvPr id="12" name="Group 55"/>
            <p:cNvGrpSpPr/>
            <p:nvPr/>
          </p:nvGrpSpPr>
          <p:grpSpPr>
            <a:xfrm>
              <a:off x="3878042" y="5479684"/>
              <a:ext cx="266701" cy="269081"/>
              <a:chOff x="4576763" y="3267075"/>
              <a:chExt cx="355601" cy="358776"/>
            </a:xfrm>
          </p:grpSpPr>
          <p:sp>
            <p:nvSpPr>
              <p:cNvPr id="65" name="Freeform 48"/>
              <p:cNvSpPr>
                <a:spLocks/>
              </p:cNvSpPr>
              <p:nvPr/>
            </p:nvSpPr>
            <p:spPr bwMode="auto">
              <a:xfrm>
                <a:off x="4613276" y="3468688"/>
                <a:ext cx="192088" cy="157163"/>
              </a:xfrm>
              <a:custGeom>
                <a:avLst/>
                <a:gdLst>
                  <a:gd name="T0" fmla="*/ 106 w 121"/>
                  <a:gd name="T1" fmla="*/ 0 h 99"/>
                  <a:gd name="T2" fmla="*/ 0 w 121"/>
                  <a:gd name="T3" fmla="*/ 68 h 99"/>
                  <a:gd name="T4" fmla="*/ 121 w 121"/>
                  <a:gd name="T5" fmla="*/ 99 h 99"/>
                  <a:gd name="T6" fmla="*/ 106 w 121"/>
                  <a:gd name="T7" fmla="*/ 0 h 99"/>
                </a:gdLst>
                <a:ahLst/>
                <a:cxnLst>
                  <a:cxn ang="0">
                    <a:pos x="T0" y="T1"/>
                  </a:cxn>
                  <a:cxn ang="0">
                    <a:pos x="T2" y="T3"/>
                  </a:cxn>
                  <a:cxn ang="0">
                    <a:pos x="T4" y="T5"/>
                  </a:cxn>
                  <a:cxn ang="0">
                    <a:pos x="T6" y="T7"/>
                  </a:cxn>
                </a:cxnLst>
                <a:rect l="0" t="0" r="r" b="b"/>
                <a:pathLst>
                  <a:path w="121" h="99">
                    <a:moveTo>
                      <a:pt x="106" y="0"/>
                    </a:moveTo>
                    <a:lnTo>
                      <a:pt x="0" y="68"/>
                    </a:lnTo>
                    <a:lnTo>
                      <a:pt x="121" y="99"/>
                    </a:lnTo>
                    <a:lnTo>
                      <a:pt x="106" y="0"/>
                    </a:lnTo>
                    <a:close/>
                  </a:path>
                </a:pathLst>
              </a:custGeom>
              <a:solidFill>
                <a:srgbClr val="7B67AD">
                  <a:lumMod val="75000"/>
                </a:srgbClr>
              </a:solidFill>
              <a:ln>
                <a:noFill/>
              </a:ln>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66" name="Freeform 49"/>
              <p:cNvSpPr>
                <a:spLocks/>
              </p:cNvSpPr>
              <p:nvPr/>
            </p:nvSpPr>
            <p:spPr bwMode="auto">
              <a:xfrm>
                <a:off x="4576763" y="3346450"/>
                <a:ext cx="204788" cy="230188"/>
              </a:xfrm>
              <a:custGeom>
                <a:avLst/>
                <a:gdLst>
                  <a:gd name="T0" fmla="*/ 129 w 129"/>
                  <a:gd name="T1" fmla="*/ 77 h 145"/>
                  <a:gd name="T2" fmla="*/ 23 w 129"/>
                  <a:gd name="T3" fmla="*/ 145 h 145"/>
                  <a:gd name="T4" fmla="*/ 0 w 129"/>
                  <a:gd name="T5" fmla="*/ 0 h 145"/>
                  <a:gd name="T6" fmla="*/ 129 w 129"/>
                  <a:gd name="T7" fmla="*/ 77 h 145"/>
                </a:gdLst>
                <a:ahLst/>
                <a:cxnLst>
                  <a:cxn ang="0">
                    <a:pos x="T0" y="T1"/>
                  </a:cxn>
                  <a:cxn ang="0">
                    <a:pos x="T2" y="T3"/>
                  </a:cxn>
                  <a:cxn ang="0">
                    <a:pos x="T4" y="T5"/>
                  </a:cxn>
                  <a:cxn ang="0">
                    <a:pos x="T6" y="T7"/>
                  </a:cxn>
                </a:cxnLst>
                <a:rect l="0" t="0" r="r" b="b"/>
                <a:pathLst>
                  <a:path w="129" h="145">
                    <a:moveTo>
                      <a:pt x="129" y="77"/>
                    </a:moveTo>
                    <a:lnTo>
                      <a:pt x="23" y="145"/>
                    </a:lnTo>
                    <a:lnTo>
                      <a:pt x="0" y="0"/>
                    </a:lnTo>
                    <a:lnTo>
                      <a:pt x="129" y="77"/>
                    </a:lnTo>
                    <a:close/>
                  </a:path>
                </a:pathLst>
              </a:custGeom>
              <a:solidFill>
                <a:srgbClr val="7B67AD"/>
              </a:solidFill>
              <a:ln>
                <a:noFill/>
              </a:ln>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67" name="Freeform 50"/>
              <p:cNvSpPr>
                <a:spLocks/>
              </p:cNvSpPr>
              <p:nvPr/>
            </p:nvSpPr>
            <p:spPr bwMode="auto">
              <a:xfrm>
                <a:off x="4576763" y="3267075"/>
                <a:ext cx="266700" cy="201613"/>
              </a:xfrm>
              <a:custGeom>
                <a:avLst/>
                <a:gdLst>
                  <a:gd name="T0" fmla="*/ 129 w 168"/>
                  <a:gd name="T1" fmla="*/ 127 h 127"/>
                  <a:gd name="T2" fmla="*/ 0 w 168"/>
                  <a:gd name="T3" fmla="*/ 50 h 127"/>
                  <a:gd name="T4" fmla="*/ 168 w 168"/>
                  <a:gd name="T5" fmla="*/ 0 h 127"/>
                  <a:gd name="T6" fmla="*/ 129 w 168"/>
                  <a:gd name="T7" fmla="*/ 127 h 127"/>
                </a:gdLst>
                <a:ahLst/>
                <a:cxnLst>
                  <a:cxn ang="0">
                    <a:pos x="T0" y="T1"/>
                  </a:cxn>
                  <a:cxn ang="0">
                    <a:pos x="T2" y="T3"/>
                  </a:cxn>
                  <a:cxn ang="0">
                    <a:pos x="T4" y="T5"/>
                  </a:cxn>
                  <a:cxn ang="0">
                    <a:pos x="T6" y="T7"/>
                  </a:cxn>
                </a:cxnLst>
                <a:rect l="0" t="0" r="r" b="b"/>
                <a:pathLst>
                  <a:path w="168" h="127">
                    <a:moveTo>
                      <a:pt x="129" y="127"/>
                    </a:moveTo>
                    <a:lnTo>
                      <a:pt x="0" y="50"/>
                    </a:lnTo>
                    <a:lnTo>
                      <a:pt x="168" y="0"/>
                    </a:lnTo>
                    <a:lnTo>
                      <a:pt x="129" y="127"/>
                    </a:lnTo>
                    <a:close/>
                  </a:path>
                </a:pathLst>
              </a:custGeom>
              <a:solidFill>
                <a:srgbClr val="7B67AD">
                  <a:lumMod val="60000"/>
                  <a:lumOff val="40000"/>
                </a:srgbClr>
              </a:solidFill>
              <a:ln>
                <a:noFill/>
              </a:ln>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68" name="Freeform 51"/>
              <p:cNvSpPr>
                <a:spLocks/>
              </p:cNvSpPr>
              <p:nvPr/>
            </p:nvSpPr>
            <p:spPr bwMode="auto">
              <a:xfrm>
                <a:off x="4781551" y="3267075"/>
                <a:ext cx="150813" cy="298450"/>
              </a:xfrm>
              <a:custGeom>
                <a:avLst/>
                <a:gdLst>
                  <a:gd name="T0" fmla="*/ 39 w 95"/>
                  <a:gd name="T1" fmla="*/ 0 h 188"/>
                  <a:gd name="T2" fmla="*/ 95 w 95"/>
                  <a:gd name="T3" fmla="*/ 188 h 188"/>
                  <a:gd name="T4" fmla="*/ 0 w 95"/>
                  <a:gd name="T5" fmla="*/ 127 h 188"/>
                  <a:gd name="T6" fmla="*/ 39 w 95"/>
                  <a:gd name="T7" fmla="*/ 0 h 188"/>
                </a:gdLst>
                <a:ahLst/>
                <a:cxnLst>
                  <a:cxn ang="0">
                    <a:pos x="T0" y="T1"/>
                  </a:cxn>
                  <a:cxn ang="0">
                    <a:pos x="T2" y="T3"/>
                  </a:cxn>
                  <a:cxn ang="0">
                    <a:pos x="T4" y="T5"/>
                  </a:cxn>
                  <a:cxn ang="0">
                    <a:pos x="T6" y="T7"/>
                  </a:cxn>
                </a:cxnLst>
                <a:rect l="0" t="0" r="r" b="b"/>
                <a:pathLst>
                  <a:path w="95" h="188">
                    <a:moveTo>
                      <a:pt x="39" y="0"/>
                    </a:moveTo>
                    <a:lnTo>
                      <a:pt x="95" y="188"/>
                    </a:lnTo>
                    <a:lnTo>
                      <a:pt x="0" y="127"/>
                    </a:lnTo>
                    <a:lnTo>
                      <a:pt x="39" y="0"/>
                    </a:lnTo>
                    <a:close/>
                  </a:path>
                </a:pathLst>
              </a:custGeom>
              <a:solidFill>
                <a:srgbClr val="7B67AD"/>
              </a:solidFill>
              <a:ln>
                <a:noFill/>
              </a:ln>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69" name="Freeform 52"/>
              <p:cNvSpPr>
                <a:spLocks/>
              </p:cNvSpPr>
              <p:nvPr/>
            </p:nvSpPr>
            <p:spPr bwMode="auto">
              <a:xfrm>
                <a:off x="4781551" y="3468688"/>
                <a:ext cx="150813" cy="157163"/>
              </a:xfrm>
              <a:custGeom>
                <a:avLst/>
                <a:gdLst>
                  <a:gd name="T0" fmla="*/ 0 w 95"/>
                  <a:gd name="T1" fmla="*/ 0 h 99"/>
                  <a:gd name="T2" fmla="*/ 15 w 95"/>
                  <a:gd name="T3" fmla="*/ 99 h 99"/>
                  <a:gd name="T4" fmla="*/ 95 w 95"/>
                  <a:gd name="T5" fmla="*/ 61 h 99"/>
                  <a:gd name="T6" fmla="*/ 0 w 95"/>
                  <a:gd name="T7" fmla="*/ 0 h 99"/>
                </a:gdLst>
                <a:ahLst/>
                <a:cxnLst>
                  <a:cxn ang="0">
                    <a:pos x="T0" y="T1"/>
                  </a:cxn>
                  <a:cxn ang="0">
                    <a:pos x="T2" y="T3"/>
                  </a:cxn>
                  <a:cxn ang="0">
                    <a:pos x="T4" y="T5"/>
                  </a:cxn>
                  <a:cxn ang="0">
                    <a:pos x="T6" y="T7"/>
                  </a:cxn>
                </a:cxnLst>
                <a:rect l="0" t="0" r="r" b="b"/>
                <a:pathLst>
                  <a:path w="95" h="99">
                    <a:moveTo>
                      <a:pt x="0" y="0"/>
                    </a:moveTo>
                    <a:lnTo>
                      <a:pt x="15" y="99"/>
                    </a:lnTo>
                    <a:lnTo>
                      <a:pt x="95" y="61"/>
                    </a:lnTo>
                    <a:lnTo>
                      <a:pt x="0" y="0"/>
                    </a:lnTo>
                    <a:close/>
                  </a:path>
                </a:pathLst>
              </a:custGeom>
              <a:solidFill>
                <a:srgbClr val="7B67AD">
                  <a:lumMod val="50000"/>
                </a:srgbClr>
              </a:solidFill>
              <a:ln>
                <a:noFill/>
              </a:ln>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grpSp>
          <p:nvGrpSpPr>
            <p:cNvPr id="13" name="Group 61"/>
            <p:cNvGrpSpPr/>
            <p:nvPr/>
          </p:nvGrpSpPr>
          <p:grpSpPr>
            <a:xfrm>
              <a:off x="3875775" y="2061967"/>
              <a:ext cx="490538" cy="392908"/>
              <a:chOff x="5597526" y="4070350"/>
              <a:chExt cx="654050" cy="523876"/>
            </a:xfrm>
          </p:grpSpPr>
          <p:sp>
            <p:nvSpPr>
              <p:cNvPr id="59" name="Freeform 5"/>
              <p:cNvSpPr>
                <a:spLocks/>
              </p:cNvSpPr>
              <p:nvPr/>
            </p:nvSpPr>
            <p:spPr bwMode="auto">
              <a:xfrm>
                <a:off x="5694363" y="4305300"/>
                <a:ext cx="417513" cy="288925"/>
              </a:xfrm>
              <a:custGeom>
                <a:avLst/>
                <a:gdLst>
                  <a:gd name="T0" fmla="*/ 65 w 263"/>
                  <a:gd name="T1" fmla="*/ 182 h 182"/>
                  <a:gd name="T2" fmla="*/ 0 w 263"/>
                  <a:gd name="T3" fmla="*/ 0 h 182"/>
                  <a:gd name="T4" fmla="*/ 263 w 263"/>
                  <a:gd name="T5" fmla="*/ 67 h 182"/>
                  <a:gd name="T6" fmla="*/ 65 w 263"/>
                  <a:gd name="T7" fmla="*/ 182 h 182"/>
                </a:gdLst>
                <a:ahLst/>
                <a:cxnLst>
                  <a:cxn ang="0">
                    <a:pos x="T0" y="T1"/>
                  </a:cxn>
                  <a:cxn ang="0">
                    <a:pos x="T2" y="T3"/>
                  </a:cxn>
                  <a:cxn ang="0">
                    <a:pos x="T4" y="T5"/>
                  </a:cxn>
                  <a:cxn ang="0">
                    <a:pos x="T6" y="T7"/>
                  </a:cxn>
                </a:cxnLst>
                <a:rect l="0" t="0" r="r" b="b"/>
                <a:pathLst>
                  <a:path w="263" h="182">
                    <a:moveTo>
                      <a:pt x="65" y="182"/>
                    </a:moveTo>
                    <a:lnTo>
                      <a:pt x="0" y="0"/>
                    </a:lnTo>
                    <a:lnTo>
                      <a:pt x="263" y="67"/>
                    </a:lnTo>
                    <a:lnTo>
                      <a:pt x="65" y="182"/>
                    </a:lnTo>
                    <a:close/>
                  </a:path>
                </a:pathLst>
              </a:custGeom>
              <a:solidFill>
                <a:srgbClr val="FDB817">
                  <a:lumMod val="75000"/>
                </a:srgbClr>
              </a:solidFill>
              <a:ln>
                <a:noFill/>
              </a:ln>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60" name="Freeform 6"/>
              <p:cNvSpPr>
                <a:spLocks/>
              </p:cNvSpPr>
              <p:nvPr/>
            </p:nvSpPr>
            <p:spPr bwMode="auto">
              <a:xfrm>
                <a:off x="5597526" y="4246563"/>
                <a:ext cx="200025" cy="347663"/>
              </a:xfrm>
              <a:custGeom>
                <a:avLst/>
                <a:gdLst>
                  <a:gd name="T0" fmla="*/ 126 w 126"/>
                  <a:gd name="T1" fmla="*/ 219 h 219"/>
                  <a:gd name="T2" fmla="*/ 61 w 126"/>
                  <a:gd name="T3" fmla="*/ 37 h 219"/>
                  <a:gd name="T4" fmla="*/ 0 w 126"/>
                  <a:gd name="T5" fmla="*/ 0 h 219"/>
                  <a:gd name="T6" fmla="*/ 126 w 126"/>
                  <a:gd name="T7" fmla="*/ 219 h 219"/>
                </a:gdLst>
                <a:ahLst/>
                <a:cxnLst>
                  <a:cxn ang="0">
                    <a:pos x="T0" y="T1"/>
                  </a:cxn>
                  <a:cxn ang="0">
                    <a:pos x="T2" y="T3"/>
                  </a:cxn>
                  <a:cxn ang="0">
                    <a:pos x="T4" y="T5"/>
                  </a:cxn>
                  <a:cxn ang="0">
                    <a:pos x="T6" y="T7"/>
                  </a:cxn>
                </a:cxnLst>
                <a:rect l="0" t="0" r="r" b="b"/>
                <a:pathLst>
                  <a:path w="126" h="219">
                    <a:moveTo>
                      <a:pt x="126" y="219"/>
                    </a:moveTo>
                    <a:lnTo>
                      <a:pt x="61" y="37"/>
                    </a:lnTo>
                    <a:lnTo>
                      <a:pt x="0" y="0"/>
                    </a:lnTo>
                    <a:lnTo>
                      <a:pt x="126" y="219"/>
                    </a:lnTo>
                    <a:close/>
                  </a:path>
                </a:pathLst>
              </a:custGeom>
              <a:solidFill>
                <a:srgbClr val="FDB817">
                  <a:lumMod val="60000"/>
                  <a:lumOff val="40000"/>
                </a:srgbClr>
              </a:solidFill>
              <a:ln>
                <a:noFill/>
              </a:ln>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61" name="Freeform 7"/>
              <p:cNvSpPr>
                <a:spLocks/>
              </p:cNvSpPr>
              <p:nvPr/>
            </p:nvSpPr>
            <p:spPr bwMode="auto">
              <a:xfrm>
                <a:off x="5694363" y="4070350"/>
                <a:ext cx="417513" cy="341313"/>
              </a:xfrm>
              <a:custGeom>
                <a:avLst/>
                <a:gdLst>
                  <a:gd name="T0" fmla="*/ 231 w 263"/>
                  <a:gd name="T1" fmla="*/ 0 h 215"/>
                  <a:gd name="T2" fmla="*/ 0 w 263"/>
                  <a:gd name="T3" fmla="*/ 148 h 215"/>
                  <a:gd name="T4" fmla="*/ 263 w 263"/>
                  <a:gd name="T5" fmla="*/ 215 h 215"/>
                  <a:gd name="T6" fmla="*/ 231 w 263"/>
                  <a:gd name="T7" fmla="*/ 0 h 215"/>
                </a:gdLst>
                <a:ahLst/>
                <a:cxnLst>
                  <a:cxn ang="0">
                    <a:pos x="T0" y="T1"/>
                  </a:cxn>
                  <a:cxn ang="0">
                    <a:pos x="T2" y="T3"/>
                  </a:cxn>
                  <a:cxn ang="0">
                    <a:pos x="T4" y="T5"/>
                  </a:cxn>
                  <a:cxn ang="0">
                    <a:pos x="T6" y="T7"/>
                  </a:cxn>
                </a:cxnLst>
                <a:rect l="0" t="0" r="r" b="b"/>
                <a:pathLst>
                  <a:path w="263" h="215">
                    <a:moveTo>
                      <a:pt x="231" y="0"/>
                    </a:moveTo>
                    <a:lnTo>
                      <a:pt x="0" y="148"/>
                    </a:lnTo>
                    <a:lnTo>
                      <a:pt x="263" y="215"/>
                    </a:lnTo>
                    <a:lnTo>
                      <a:pt x="231" y="0"/>
                    </a:lnTo>
                    <a:close/>
                  </a:path>
                </a:pathLst>
              </a:custGeom>
              <a:solidFill>
                <a:srgbClr val="FDB817"/>
              </a:solidFill>
              <a:ln>
                <a:noFill/>
              </a:ln>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62" name="Freeform 8"/>
              <p:cNvSpPr>
                <a:spLocks/>
              </p:cNvSpPr>
              <p:nvPr/>
            </p:nvSpPr>
            <p:spPr bwMode="auto">
              <a:xfrm>
                <a:off x="5597526" y="4070350"/>
                <a:ext cx="463550" cy="234950"/>
              </a:xfrm>
              <a:custGeom>
                <a:avLst/>
                <a:gdLst>
                  <a:gd name="T0" fmla="*/ 292 w 292"/>
                  <a:gd name="T1" fmla="*/ 0 h 148"/>
                  <a:gd name="T2" fmla="*/ 61 w 292"/>
                  <a:gd name="T3" fmla="*/ 148 h 148"/>
                  <a:gd name="T4" fmla="*/ 0 w 292"/>
                  <a:gd name="T5" fmla="*/ 111 h 148"/>
                  <a:gd name="T6" fmla="*/ 292 w 292"/>
                  <a:gd name="T7" fmla="*/ 0 h 148"/>
                </a:gdLst>
                <a:ahLst/>
                <a:cxnLst>
                  <a:cxn ang="0">
                    <a:pos x="T0" y="T1"/>
                  </a:cxn>
                  <a:cxn ang="0">
                    <a:pos x="T2" y="T3"/>
                  </a:cxn>
                  <a:cxn ang="0">
                    <a:pos x="T4" y="T5"/>
                  </a:cxn>
                  <a:cxn ang="0">
                    <a:pos x="T6" y="T7"/>
                  </a:cxn>
                </a:cxnLst>
                <a:rect l="0" t="0" r="r" b="b"/>
                <a:pathLst>
                  <a:path w="292" h="148">
                    <a:moveTo>
                      <a:pt x="292" y="0"/>
                    </a:moveTo>
                    <a:lnTo>
                      <a:pt x="61" y="148"/>
                    </a:lnTo>
                    <a:lnTo>
                      <a:pt x="0" y="111"/>
                    </a:lnTo>
                    <a:lnTo>
                      <a:pt x="292" y="0"/>
                    </a:lnTo>
                    <a:close/>
                  </a:path>
                </a:pathLst>
              </a:custGeom>
              <a:solidFill>
                <a:srgbClr val="FDB817">
                  <a:lumMod val="60000"/>
                  <a:lumOff val="40000"/>
                </a:srgbClr>
              </a:solidFill>
              <a:ln>
                <a:noFill/>
              </a:ln>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63" name="Freeform 9"/>
              <p:cNvSpPr>
                <a:spLocks/>
              </p:cNvSpPr>
              <p:nvPr/>
            </p:nvSpPr>
            <p:spPr bwMode="auto">
              <a:xfrm>
                <a:off x="6061076" y="4070350"/>
                <a:ext cx="190500" cy="393700"/>
              </a:xfrm>
              <a:custGeom>
                <a:avLst/>
                <a:gdLst>
                  <a:gd name="T0" fmla="*/ 0 w 120"/>
                  <a:gd name="T1" fmla="*/ 0 h 248"/>
                  <a:gd name="T2" fmla="*/ 32 w 120"/>
                  <a:gd name="T3" fmla="*/ 215 h 248"/>
                  <a:gd name="T4" fmla="*/ 120 w 120"/>
                  <a:gd name="T5" fmla="*/ 248 h 248"/>
                  <a:gd name="T6" fmla="*/ 0 w 120"/>
                  <a:gd name="T7" fmla="*/ 0 h 248"/>
                </a:gdLst>
                <a:ahLst/>
                <a:cxnLst>
                  <a:cxn ang="0">
                    <a:pos x="T0" y="T1"/>
                  </a:cxn>
                  <a:cxn ang="0">
                    <a:pos x="T2" y="T3"/>
                  </a:cxn>
                  <a:cxn ang="0">
                    <a:pos x="T4" y="T5"/>
                  </a:cxn>
                  <a:cxn ang="0">
                    <a:pos x="T6" y="T7"/>
                  </a:cxn>
                </a:cxnLst>
                <a:rect l="0" t="0" r="r" b="b"/>
                <a:pathLst>
                  <a:path w="120" h="248">
                    <a:moveTo>
                      <a:pt x="0" y="0"/>
                    </a:moveTo>
                    <a:lnTo>
                      <a:pt x="32" y="215"/>
                    </a:lnTo>
                    <a:lnTo>
                      <a:pt x="120" y="248"/>
                    </a:lnTo>
                    <a:lnTo>
                      <a:pt x="0" y="0"/>
                    </a:lnTo>
                    <a:close/>
                  </a:path>
                </a:pathLst>
              </a:custGeom>
              <a:solidFill>
                <a:srgbClr val="FDB817">
                  <a:lumMod val="40000"/>
                  <a:lumOff val="60000"/>
                </a:srgbClr>
              </a:solidFill>
              <a:ln>
                <a:noFill/>
              </a:ln>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64" name="Freeform 10"/>
              <p:cNvSpPr>
                <a:spLocks/>
              </p:cNvSpPr>
              <p:nvPr/>
            </p:nvSpPr>
            <p:spPr bwMode="auto">
              <a:xfrm>
                <a:off x="5797551" y="4411663"/>
                <a:ext cx="454025" cy="182563"/>
              </a:xfrm>
              <a:custGeom>
                <a:avLst/>
                <a:gdLst>
                  <a:gd name="T0" fmla="*/ 0 w 286"/>
                  <a:gd name="T1" fmla="*/ 115 h 115"/>
                  <a:gd name="T2" fmla="*/ 198 w 286"/>
                  <a:gd name="T3" fmla="*/ 0 h 115"/>
                  <a:gd name="T4" fmla="*/ 286 w 286"/>
                  <a:gd name="T5" fmla="*/ 33 h 115"/>
                  <a:gd name="T6" fmla="*/ 0 w 286"/>
                  <a:gd name="T7" fmla="*/ 115 h 115"/>
                </a:gdLst>
                <a:ahLst/>
                <a:cxnLst>
                  <a:cxn ang="0">
                    <a:pos x="T0" y="T1"/>
                  </a:cxn>
                  <a:cxn ang="0">
                    <a:pos x="T2" y="T3"/>
                  </a:cxn>
                  <a:cxn ang="0">
                    <a:pos x="T4" y="T5"/>
                  </a:cxn>
                  <a:cxn ang="0">
                    <a:pos x="T6" y="T7"/>
                  </a:cxn>
                </a:cxnLst>
                <a:rect l="0" t="0" r="r" b="b"/>
                <a:pathLst>
                  <a:path w="286" h="115">
                    <a:moveTo>
                      <a:pt x="0" y="115"/>
                    </a:moveTo>
                    <a:lnTo>
                      <a:pt x="198" y="0"/>
                    </a:lnTo>
                    <a:lnTo>
                      <a:pt x="286" y="33"/>
                    </a:lnTo>
                    <a:lnTo>
                      <a:pt x="0" y="115"/>
                    </a:lnTo>
                    <a:close/>
                  </a:path>
                </a:pathLst>
              </a:custGeom>
              <a:solidFill>
                <a:srgbClr val="FDB817">
                  <a:lumMod val="60000"/>
                  <a:lumOff val="40000"/>
                </a:srgbClr>
              </a:solidFill>
              <a:ln>
                <a:noFill/>
              </a:ln>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grpSp>
          <p:nvGrpSpPr>
            <p:cNvPr id="14" name="Group 68"/>
            <p:cNvGrpSpPr/>
            <p:nvPr/>
          </p:nvGrpSpPr>
          <p:grpSpPr>
            <a:xfrm>
              <a:off x="3218549" y="2012432"/>
              <a:ext cx="388145" cy="388144"/>
              <a:chOff x="6167438" y="3265488"/>
              <a:chExt cx="517526" cy="517525"/>
            </a:xfrm>
          </p:grpSpPr>
          <p:sp>
            <p:nvSpPr>
              <p:cNvPr id="54" name="Freeform 17"/>
              <p:cNvSpPr>
                <a:spLocks/>
              </p:cNvSpPr>
              <p:nvPr/>
            </p:nvSpPr>
            <p:spPr bwMode="auto">
              <a:xfrm>
                <a:off x="6219826" y="3557588"/>
                <a:ext cx="277813" cy="225425"/>
              </a:xfrm>
              <a:custGeom>
                <a:avLst/>
                <a:gdLst>
                  <a:gd name="T0" fmla="*/ 154 w 175"/>
                  <a:gd name="T1" fmla="*/ 0 h 142"/>
                  <a:gd name="T2" fmla="*/ 0 w 175"/>
                  <a:gd name="T3" fmla="*/ 97 h 142"/>
                  <a:gd name="T4" fmla="*/ 175 w 175"/>
                  <a:gd name="T5" fmla="*/ 142 h 142"/>
                  <a:gd name="T6" fmla="*/ 154 w 175"/>
                  <a:gd name="T7" fmla="*/ 0 h 142"/>
                </a:gdLst>
                <a:ahLst/>
                <a:cxnLst>
                  <a:cxn ang="0">
                    <a:pos x="T0" y="T1"/>
                  </a:cxn>
                  <a:cxn ang="0">
                    <a:pos x="T2" y="T3"/>
                  </a:cxn>
                  <a:cxn ang="0">
                    <a:pos x="T4" y="T5"/>
                  </a:cxn>
                  <a:cxn ang="0">
                    <a:pos x="T6" y="T7"/>
                  </a:cxn>
                </a:cxnLst>
                <a:rect l="0" t="0" r="r" b="b"/>
                <a:pathLst>
                  <a:path w="175" h="142">
                    <a:moveTo>
                      <a:pt x="154" y="0"/>
                    </a:moveTo>
                    <a:lnTo>
                      <a:pt x="0" y="97"/>
                    </a:lnTo>
                    <a:lnTo>
                      <a:pt x="175" y="142"/>
                    </a:lnTo>
                    <a:lnTo>
                      <a:pt x="154" y="0"/>
                    </a:lnTo>
                    <a:close/>
                  </a:path>
                </a:pathLst>
              </a:custGeom>
              <a:solidFill>
                <a:srgbClr val="31A8DF">
                  <a:lumMod val="75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55" name="Freeform 18"/>
              <p:cNvSpPr>
                <a:spLocks/>
              </p:cNvSpPr>
              <p:nvPr/>
            </p:nvSpPr>
            <p:spPr bwMode="auto">
              <a:xfrm>
                <a:off x="6167438" y="3381375"/>
                <a:ext cx="296863" cy="330200"/>
              </a:xfrm>
              <a:custGeom>
                <a:avLst/>
                <a:gdLst>
                  <a:gd name="T0" fmla="*/ 187 w 187"/>
                  <a:gd name="T1" fmla="*/ 111 h 208"/>
                  <a:gd name="T2" fmla="*/ 33 w 187"/>
                  <a:gd name="T3" fmla="*/ 208 h 208"/>
                  <a:gd name="T4" fmla="*/ 0 w 187"/>
                  <a:gd name="T5" fmla="*/ 0 h 208"/>
                  <a:gd name="T6" fmla="*/ 187 w 187"/>
                  <a:gd name="T7" fmla="*/ 111 h 208"/>
                </a:gdLst>
                <a:ahLst/>
                <a:cxnLst>
                  <a:cxn ang="0">
                    <a:pos x="T0" y="T1"/>
                  </a:cxn>
                  <a:cxn ang="0">
                    <a:pos x="T2" y="T3"/>
                  </a:cxn>
                  <a:cxn ang="0">
                    <a:pos x="T4" y="T5"/>
                  </a:cxn>
                  <a:cxn ang="0">
                    <a:pos x="T6" y="T7"/>
                  </a:cxn>
                </a:cxnLst>
                <a:rect l="0" t="0" r="r" b="b"/>
                <a:pathLst>
                  <a:path w="187" h="208">
                    <a:moveTo>
                      <a:pt x="187" y="111"/>
                    </a:moveTo>
                    <a:lnTo>
                      <a:pt x="33" y="208"/>
                    </a:lnTo>
                    <a:lnTo>
                      <a:pt x="0" y="0"/>
                    </a:lnTo>
                    <a:lnTo>
                      <a:pt x="187" y="111"/>
                    </a:lnTo>
                    <a:close/>
                  </a:path>
                </a:pathLst>
              </a:custGeom>
              <a:solidFill>
                <a:srgbClr val="31A8DF"/>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56" name="Freeform 19"/>
              <p:cNvSpPr>
                <a:spLocks/>
              </p:cNvSpPr>
              <p:nvPr/>
            </p:nvSpPr>
            <p:spPr bwMode="auto">
              <a:xfrm>
                <a:off x="6167438" y="3265488"/>
                <a:ext cx="382588" cy="292100"/>
              </a:xfrm>
              <a:custGeom>
                <a:avLst/>
                <a:gdLst>
                  <a:gd name="T0" fmla="*/ 187 w 241"/>
                  <a:gd name="T1" fmla="*/ 184 h 184"/>
                  <a:gd name="T2" fmla="*/ 0 w 241"/>
                  <a:gd name="T3" fmla="*/ 73 h 184"/>
                  <a:gd name="T4" fmla="*/ 241 w 241"/>
                  <a:gd name="T5" fmla="*/ 0 h 184"/>
                  <a:gd name="T6" fmla="*/ 187 w 241"/>
                  <a:gd name="T7" fmla="*/ 184 h 184"/>
                </a:gdLst>
                <a:ahLst/>
                <a:cxnLst>
                  <a:cxn ang="0">
                    <a:pos x="T0" y="T1"/>
                  </a:cxn>
                  <a:cxn ang="0">
                    <a:pos x="T2" y="T3"/>
                  </a:cxn>
                  <a:cxn ang="0">
                    <a:pos x="T4" y="T5"/>
                  </a:cxn>
                  <a:cxn ang="0">
                    <a:pos x="T6" y="T7"/>
                  </a:cxn>
                </a:cxnLst>
                <a:rect l="0" t="0" r="r" b="b"/>
                <a:pathLst>
                  <a:path w="241" h="184">
                    <a:moveTo>
                      <a:pt x="187" y="184"/>
                    </a:moveTo>
                    <a:lnTo>
                      <a:pt x="0" y="73"/>
                    </a:lnTo>
                    <a:lnTo>
                      <a:pt x="241" y="0"/>
                    </a:lnTo>
                    <a:lnTo>
                      <a:pt x="187" y="184"/>
                    </a:lnTo>
                    <a:close/>
                  </a:path>
                </a:pathLst>
              </a:custGeom>
              <a:solidFill>
                <a:srgbClr val="31A8DF">
                  <a:lumMod val="60000"/>
                  <a:lumOff val="40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57" name="Freeform 20"/>
              <p:cNvSpPr>
                <a:spLocks/>
              </p:cNvSpPr>
              <p:nvPr/>
            </p:nvSpPr>
            <p:spPr bwMode="auto">
              <a:xfrm>
                <a:off x="6464301" y="3265488"/>
                <a:ext cx="220663" cy="431800"/>
              </a:xfrm>
              <a:custGeom>
                <a:avLst/>
                <a:gdLst>
                  <a:gd name="T0" fmla="*/ 54 w 139"/>
                  <a:gd name="T1" fmla="*/ 0 h 272"/>
                  <a:gd name="T2" fmla="*/ 139 w 139"/>
                  <a:gd name="T3" fmla="*/ 272 h 272"/>
                  <a:gd name="T4" fmla="*/ 0 w 139"/>
                  <a:gd name="T5" fmla="*/ 184 h 272"/>
                  <a:gd name="T6" fmla="*/ 54 w 139"/>
                  <a:gd name="T7" fmla="*/ 0 h 272"/>
                </a:gdLst>
                <a:ahLst/>
                <a:cxnLst>
                  <a:cxn ang="0">
                    <a:pos x="T0" y="T1"/>
                  </a:cxn>
                  <a:cxn ang="0">
                    <a:pos x="T2" y="T3"/>
                  </a:cxn>
                  <a:cxn ang="0">
                    <a:pos x="T4" y="T5"/>
                  </a:cxn>
                  <a:cxn ang="0">
                    <a:pos x="T6" y="T7"/>
                  </a:cxn>
                </a:cxnLst>
                <a:rect l="0" t="0" r="r" b="b"/>
                <a:pathLst>
                  <a:path w="139" h="272">
                    <a:moveTo>
                      <a:pt x="54" y="0"/>
                    </a:moveTo>
                    <a:lnTo>
                      <a:pt x="139" y="272"/>
                    </a:lnTo>
                    <a:lnTo>
                      <a:pt x="0" y="184"/>
                    </a:lnTo>
                    <a:lnTo>
                      <a:pt x="54" y="0"/>
                    </a:lnTo>
                    <a:close/>
                  </a:path>
                </a:pathLst>
              </a:custGeom>
              <a:solidFill>
                <a:srgbClr val="31A8DF">
                  <a:lumMod val="40000"/>
                  <a:lumOff val="60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58" name="Freeform 21"/>
              <p:cNvSpPr>
                <a:spLocks/>
              </p:cNvSpPr>
              <p:nvPr/>
            </p:nvSpPr>
            <p:spPr bwMode="auto">
              <a:xfrm>
                <a:off x="6464301" y="3557588"/>
                <a:ext cx="220663" cy="225425"/>
              </a:xfrm>
              <a:custGeom>
                <a:avLst/>
                <a:gdLst>
                  <a:gd name="T0" fmla="*/ 0 w 139"/>
                  <a:gd name="T1" fmla="*/ 0 h 142"/>
                  <a:gd name="T2" fmla="*/ 21 w 139"/>
                  <a:gd name="T3" fmla="*/ 142 h 142"/>
                  <a:gd name="T4" fmla="*/ 139 w 139"/>
                  <a:gd name="T5" fmla="*/ 88 h 142"/>
                  <a:gd name="T6" fmla="*/ 0 w 139"/>
                  <a:gd name="T7" fmla="*/ 0 h 142"/>
                </a:gdLst>
                <a:ahLst/>
                <a:cxnLst>
                  <a:cxn ang="0">
                    <a:pos x="T0" y="T1"/>
                  </a:cxn>
                  <a:cxn ang="0">
                    <a:pos x="T2" y="T3"/>
                  </a:cxn>
                  <a:cxn ang="0">
                    <a:pos x="T4" y="T5"/>
                  </a:cxn>
                  <a:cxn ang="0">
                    <a:pos x="T6" y="T7"/>
                  </a:cxn>
                </a:cxnLst>
                <a:rect l="0" t="0" r="r" b="b"/>
                <a:pathLst>
                  <a:path w="139" h="142">
                    <a:moveTo>
                      <a:pt x="0" y="0"/>
                    </a:moveTo>
                    <a:lnTo>
                      <a:pt x="21" y="142"/>
                    </a:lnTo>
                    <a:lnTo>
                      <a:pt x="139" y="88"/>
                    </a:lnTo>
                    <a:lnTo>
                      <a:pt x="0" y="0"/>
                    </a:lnTo>
                    <a:close/>
                  </a:path>
                </a:pathLst>
              </a:custGeom>
              <a:solidFill>
                <a:srgbClr val="31A8DF"/>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grpSp>
          <p:nvGrpSpPr>
            <p:cNvPr id="15" name="Group 74"/>
            <p:cNvGrpSpPr/>
            <p:nvPr/>
          </p:nvGrpSpPr>
          <p:grpSpPr>
            <a:xfrm>
              <a:off x="4910428" y="2240553"/>
              <a:ext cx="384572" cy="404813"/>
              <a:chOff x="6977063" y="4432300"/>
              <a:chExt cx="512763" cy="539751"/>
            </a:xfrm>
          </p:grpSpPr>
          <p:sp>
            <p:nvSpPr>
              <p:cNvPr id="48" name="Freeform 32"/>
              <p:cNvSpPr>
                <a:spLocks/>
              </p:cNvSpPr>
              <p:nvPr/>
            </p:nvSpPr>
            <p:spPr bwMode="auto">
              <a:xfrm>
                <a:off x="6977063" y="4432300"/>
                <a:ext cx="512763" cy="539750"/>
              </a:xfrm>
              <a:custGeom>
                <a:avLst/>
                <a:gdLst>
                  <a:gd name="T0" fmla="*/ 0 w 323"/>
                  <a:gd name="T1" fmla="*/ 65 h 340"/>
                  <a:gd name="T2" fmla="*/ 200 w 323"/>
                  <a:gd name="T3" fmla="*/ 0 h 340"/>
                  <a:gd name="T4" fmla="*/ 323 w 323"/>
                  <a:gd name="T5" fmla="*/ 171 h 340"/>
                  <a:gd name="T6" fmla="*/ 200 w 323"/>
                  <a:gd name="T7" fmla="*/ 340 h 340"/>
                  <a:gd name="T8" fmla="*/ 0 w 323"/>
                  <a:gd name="T9" fmla="*/ 275 h 340"/>
                  <a:gd name="T10" fmla="*/ 0 w 323"/>
                  <a:gd name="T11" fmla="*/ 65 h 340"/>
                </a:gdLst>
                <a:ahLst/>
                <a:cxnLst>
                  <a:cxn ang="0">
                    <a:pos x="T0" y="T1"/>
                  </a:cxn>
                  <a:cxn ang="0">
                    <a:pos x="T2" y="T3"/>
                  </a:cxn>
                  <a:cxn ang="0">
                    <a:pos x="T4" y="T5"/>
                  </a:cxn>
                  <a:cxn ang="0">
                    <a:pos x="T6" y="T7"/>
                  </a:cxn>
                  <a:cxn ang="0">
                    <a:pos x="T8" y="T9"/>
                  </a:cxn>
                  <a:cxn ang="0">
                    <a:pos x="T10" y="T11"/>
                  </a:cxn>
                </a:cxnLst>
                <a:rect l="0" t="0" r="r" b="b"/>
                <a:pathLst>
                  <a:path w="323" h="340">
                    <a:moveTo>
                      <a:pt x="0" y="65"/>
                    </a:moveTo>
                    <a:lnTo>
                      <a:pt x="200" y="0"/>
                    </a:lnTo>
                    <a:lnTo>
                      <a:pt x="323" y="171"/>
                    </a:lnTo>
                    <a:lnTo>
                      <a:pt x="200" y="340"/>
                    </a:lnTo>
                    <a:lnTo>
                      <a:pt x="0" y="275"/>
                    </a:lnTo>
                    <a:lnTo>
                      <a:pt x="0" y="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49" name="Freeform 33"/>
              <p:cNvSpPr>
                <a:spLocks/>
              </p:cNvSpPr>
              <p:nvPr/>
            </p:nvSpPr>
            <p:spPr bwMode="auto">
              <a:xfrm>
                <a:off x="7215188" y="4432300"/>
                <a:ext cx="274638" cy="271463"/>
              </a:xfrm>
              <a:custGeom>
                <a:avLst/>
                <a:gdLst>
                  <a:gd name="T0" fmla="*/ 173 w 173"/>
                  <a:gd name="T1" fmla="*/ 171 h 171"/>
                  <a:gd name="T2" fmla="*/ 0 w 173"/>
                  <a:gd name="T3" fmla="*/ 171 h 171"/>
                  <a:gd name="T4" fmla="*/ 50 w 173"/>
                  <a:gd name="T5" fmla="*/ 0 h 171"/>
                  <a:gd name="T6" fmla="*/ 173 w 173"/>
                  <a:gd name="T7" fmla="*/ 171 h 171"/>
                </a:gdLst>
                <a:ahLst/>
                <a:cxnLst>
                  <a:cxn ang="0">
                    <a:pos x="T0" y="T1"/>
                  </a:cxn>
                  <a:cxn ang="0">
                    <a:pos x="T2" y="T3"/>
                  </a:cxn>
                  <a:cxn ang="0">
                    <a:pos x="T4" y="T5"/>
                  </a:cxn>
                  <a:cxn ang="0">
                    <a:pos x="T6" y="T7"/>
                  </a:cxn>
                </a:cxnLst>
                <a:rect l="0" t="0" r="r" b="b"/>
                <a:pathLst>
                  <a:path w="173" h="171">
                    <a:moveTo>
                      <a:pt x="173" y="171"/>
                    </a:moveTo>
                    <a:lnTo>
                      <a:pt x="0" y="171"/>
                    </a:lnTo>
                    <a:lnTo>
                      <a:pt x="50" y="0"/>
                    </a:lnTo>
                    <a:lnTo>
                      <a:pt x="173" y="171"/>
                    </a:lnTo>
                    <a:close/>
                  </a:path>
                </a:pathLst>
              </a:custGeom>
              <a:solidFill>
                <a:srgbClr val="31A8DF">
                  <a:lumMod val="60000"/>
                  <a:lumOff val="40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50" name="Freeform 34"/>
              <p:cNvSpPr>
                <a:spLocks/>
              </p:cNvSpPr>
              <p:nvPr/>
            </p:nvSpPr>
            <p:spPr bwMode="auto">
              <a:xfrm>
                <a:off x="7215188" y="4703763"/>
                <a:ext cx="274638" cy="268288"/>
              </a:xfrm>
              <a:custGeom>
                <a:avLst/>
                <a:gdLst>
                  <a:gd name="T0" fmla="*/ 0 w 173"/>
                  <a:gd name="T1" fmla="*/ 0 h 169"/>
                  <a:gd name="T2" fmla="*/ 50 w 173"/>
                  <a:gd name="T3" fmla="*/ 169 h 169"/>
                  <a:gd name="T4" fmla="*/ 173 w 173"/>
                  <a:gd name="T5" fmla="*/ 0 h 169"/>
                  <a:gd name="T6" fmla="*/ 0 w 173"/>
                  <a:gd name="T7" fmla="*/ 0 h 169"/>
                </a:gdLst>
                <a:ahLst/>
                <a:cxnLst>
                  <a:cxn ang="0">
                    <a:pos x="T0" y="T1"/>
                  </a:cxn>
                  <a:cxn ang="0">
                    <a:pos x="T2" y="T3"/>
                  </a:cxn>
                  <a:cxn ang="0">
                    <a:pos x="T4" y="T5"/>
                  </a:cxn>
                  <a:cxn ang="0">
                    <a:pos x="T6" y="T7"/>
                  </a:cxn>
                </a:cxnLst>
                <a:rect l="0" t="0" r="r" b="b"/>
                <a:pathLst>
                  <a:path w="173" h="169">
                    <a:moveTo>
                      <a:pt x="0" y="0"/>
                    </a:moveTo>
                    <a:lnTo>
                      <a:pt x="50" y="169"/>
                    </a:lnTo>
                    <a:lnTo>
                      <a:pt x="173" y="0"/>
                    </a:lnTo>
                    <a:lnTo>
                      <a:pt x="0" y="0"/>
                    </a:lnTo>
                    <a:close/>
                  </a:path>
                </a:pathLst>
              </a:custGeom>
              <a:solidFill>
                <a:srgbClr val="31A8DF"/>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51" name="Freeform 35"/>
              <p:cNvSpPr>
                <a:spLocks/>
              </p:cNvSpPr>
              <p:nvPr/>
            </p:nvSpPr>
            <p:spPr bwMode="auto">
              <a:xfrm>
                <a:off x="6977063" y="4703763"/>
                <a:ext cx="317500" cy="268288"/>
              </a:xfrm>
              <a:custGeom>
                <a:avLst/>
                <a:gdLst>
                  <a:gd name="T0" fmla="*/ 150 w 200"/>
                  <a:gd name="T1" fmla="*/ 0 h 169"/>
                  <a:gd name="T2" fmla="*/ 0 w 200"/>
                  <a:gd name="T3" fmla="*/ 104 h 169"/>
                  <a:gd name="T4" fmla="*/ 200 w 200"/>
                  <a:gd name="T5" fmla="*/ 169 h 169"/>
                  <a:gd name="T6" fmla="*/ 150 w 200"/>
                  <a:gd name="T7" fmla="*/ 0 h 169"/>
                </a:gdLst>
                <a:ahLst/>
                <a:cxnLst>
                  <a:cxn ang="0">
                    <a:pos x="T0" y="T1"/>
                  </a:cxn>
                  <a:cxn ang="0">
                    <a:pos x="T2" y="T3"/>
                  </a:cxn>
                  <a:cxn ang="0">
                    <a:pos x="T4" y="T5"/>
                  </a:cxn>
                  <a:cxn ang="0">
                    <a:pos x="T6" y="T7"/>
                  </a:cxn>
                </a:cxnLst>
                <a:rect l="0" t="0" r="r" b="b"/>
                <a:pathLst>
                  <a:path w="200" h="169">
                    <a:moveTo>
                      <a:pt x="150" y="0"/>
                    </a:moveTo>
                    <a:lnTo>
                      <a:pt x="0" y="104"/>
                    </a:lnTo>
                    <a:lnTo>
                      <a:pt x="200" y="169"/>
                    </a:lnTo>
                    <a:lnTo>
                      <a:pt x="150" y="0"/>
                    </a:lnTo>
                    <a:close/>
                  </a:path>
                </a:pathLst>
              </a:custGeom>
              <a:solidFill>
                <a:srgbClr val="31A8DF">
                  <a:lumMod val="75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52" name="Freeform 36"/>
              <p:cNvSpPr>
                <a:spLocks/>
              </p:cNvSpPr>
              <p:nvPr/>
            </p:nvSpPr>
            <p:spPr bwMode="auto">
              <a:xfrm>
                <a:off x="6977063" y="4535488"/>
                <a:ext cx="238125" cy="333375"/>
              </a:xfrm>
              <a:custGeom>
                <a:avLst/>
                <a:gdLst>
                  <a:gd name="T0" fmla="*/ 150 w 150"/>
                  <a:gd name="T1" fmla="*/ 106 h 210"/>
                  <a:gd name="T2" fmla="*/ 0 w 150"/>
                  <a:gd name="T3" fmla="*/ 210 h 210"/>
                  <a:gd name="T4" fmla="*/ 0 w 150"/>
                  <a:gd name="T5" fmla="*/ 0 h 210"/>
                  <a:gd name="T6" fmla="*/ 150 w 150"/>
                  <a:gd name="T7" fmla="*/ 106 h 210"/>
                </a:gdLst>
                <a:ahLst/>
                <a:cxnLst>
                  <a:cxn ang="0">
                    <a:pos x="T0" y="T1"/>
                  </a:cxn>
                  <a:cxn ang="0">
                    <a:pos x="T2" y="T3"/>
                  </a:cxn>
                  <a:cxn ang="0">
                    <a:pos x="T4" y="T5"/>
                  </a:cxn>
                  <a:cxn ang="0">
                    <a:pos x="T6" y="T7"/>
                  </a:cxn>
                </a:cxnLst>
                <a:rect l="0" t="0" r="r" b="b"/>
                <a:pathLst>
                  <a:path w="150" h="210">
                    <a:moveTo>
                      <a:pt x="150" y="106"/>
                    </a:moveTo>
                    <a:lnTo>
                      <a:pt x="0" y="210"/>
                    </a:lnTo>
                    <a:lnTo>
                      <a:pt x="0" y="0"/>
                    </a:lnTo>
                    <a:lnTo>
                      <a:pt x="150" y="106"/>
                    </a:lnTo>
                    <a:close/>
                  </a:path>
                </a:pathLst>
              </a:custGeom>
              <a:solidFill>
                <a:srgbClr val="31A8DF"/>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53" name="Freeform 37"/>
              <p:cNvSpPr>
                <a:spLocks/>
              </p:cNvSpPr>
              <p:nvPr/>
            </p:nvSpPr>
            <p:spPr bwMode="auto">
              <a:xfrm>
                <a:off x="6977063" y="4432300"/>
                <a:ext cx="317500" cy="271463"/>
              </a:xfrm>
              <a:custGeom>
                <a:avLst/>
                <a:gdLst>
                  <a:gd name="T0" fmla="*/ 200 w 200"/>
                  <a:gd name="T1" fmla="*/ 0 h 171"/>
                  <a:gd name="T2" fmla="*/ 150 w 200"/>
                  <a:gd name="T3" fmla="*/ 171 h 171"/>
                  <a:gd name="T4" fmla="*/ 0 w 200"/>
                  <a:gd name="T5" fmla="*/ 65 h 171"/>
                  <a:gd name="T6" fmla="*/ 200 w 200"/>
                  <a:gd name="T7" fmla="*/ 0 h 171"/>
                </a:gdLst>
                <a:ahLst/>
                <a:cxnLst>
                  <a:cxn ang="0">
                    <a:pos x="T0" y="T1"/>
                  </a:cxn>
                  <a:cxn ang="0">
                    <a:pos x="T2" y="T3"/>
                  </a:cxn>
                  <a:cxn ang="0">
                    <a:pos x="T4" y="T5"/>
                  </a:cxn>
                  <a:cxn ang="0">
                    <a:pos x="T6" y="T7"/>
                  </a:cxn>
                </a:cxnLst>
                <a:rect l="0" t="0" r="r" b="b"/>
                <a:pathLst>
                  <a:path w="200" h="171">
                    <a:moveTo>
                      <a:pt x="200" y="0"/>
                    </a:moveTo>
                    <a:lnTo>
                      <a:pt x="150" y="171"/>
                    </a:lnTo>
                    <a:lnTo>
                      <a:pt x="0" y="65"/>
                    </a:lnTo>
                    <a:lnTo>
                      <a:pt x="200" y="0"/>
                    </a:lnTo>
                    <a:close/>
                  </a:path>
                </a:pathLst>
              </a:custGeom>
              <a:solidFill>
                <a:srgbClr val="31A8DF">
                  <a:lumMod val="40000"/>
                  <a:lumOff val="60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grpSp>
          <p:nvGrpSpPr>
            <p:cNvPr id="16" name="Group 81"/>
            <p:cNvGrpSpPr/>
            <p:nvPr/>
          </p:nvGrpSpPr>
          <p:grpSpPr>
            <a:xfrm>
              <a:off x="4487757" y="1885739"/>
              <a:ext cx="341710" cy="394096"/>
              <a:chOff x="6413501" y="3959225"/>
              <a:chExt cx="455613" cy="525463"/>
            </a:xfrm>
          </p:grpSpPr>
          <p:sp>
            <p:nvSpPr>
              <p:cNvPr id="43" name="Freeform 43"/>
              <p:cNvSpPr>
                <a:spLocks/>
              </p:cNvSpPr>
              <p:nvPr/>
            </p:nvSpPr>
            <p:spPr bwMode="auto">
              <a:xfrm>
                <a:off x="6588126" y="3959225"/>
                <a:ext cx="280988" cy="349250"/>
              </a:xfrm>
              <a:custGeom>
                <a:avLst/>
                <a:gdLst>
                  <a:gd name="T0" fmla="*/ 32 w 177"/>
                  <a:gd name="T1" fmla="*/ 220 h 220"/>
                  <a:gd name="T2" fmla="*/ 177 w 177"/>
                  <a:gd name="T3" fmla="*/ 136 h 220"/>
                  <a:gd name="T4" fmla="*/ 0 w 177"/>
                  <a:gd name="T5" fmla="*/ 0 h 220"/>
                  <a:gd name="T6" fmla="*/ 32 w 177"/>
                  <a:gd name="T7" fmla="*/ 220 h 220"/>
                </a:gdLst>
                <a:ahLst/>
                <a:cxnLst>
                  <a:cxn ang="0">
                    <a:pos x="T0" y="T1"/>
                  </a:cxn>
                  <a:cxn ang="0">
                    <a:pos x="T2" y="T3"/>
                  </a:cxn>
                  <a:cxn ang="0">
                    <a:pos x="T4" y="T5"/>
                  </a:cxn>
                  <a:cxn ang="0">
                    <a:pos x="T6" y="T7"/>
                  </a:cxn>
                </a:cxnLst>
                <a:rect l="0" t="0" r="r" b="b"/>
                <a:pathLst>
                  <a:path w="177" h="220">
                    <a:moveTo>
                      <a:pt x="32" y="220"/>
                    </a:moveTo>
                    <a:lnTo>
                      <a:pt x="177" y="136"/>
                    </a:lnTo>
                    <a:lnTo>
                      <a:pt x="0" y="0"/>
                    </a:lnTo>
                    <a:lnTo>
                      <a:pt x="32" y="220"/>
                    </a:lnTo>
                    <a:close/>
                  </a:path>
                </a:pathLst>
              </a:custGeom>
              <a:solidFill>
                <a:srgbClr val="7FBC41">
                  <a:lumMod val="60000"/>
                  <a:lumOff val="40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44" name="Freeform 44"/>
              <p:cNvSpPr>
                <a:spLocks/>
              </p:cNvSpPr>
              <p:nvPr/>
            </p:nvSpPr>
            <p:spPr bwMode="auto">
              <a:xfrm>
                <a:off x="6638926" y="4175125"/>
                <a:ext cx="230188" cy="309563"/>
              </a:xfrm>
              <a:custGeom>
                <a:avLst/>
                <a:gdLst>
                  <a:gd name="T0" fmla="*/ 0 w 145"/>
                  <a:gd name="T1" fmla="*/ 84 h 195"/>
                  <a:gd name="T2" fmla="*/ 145 w 145"/>
                  <a:gd name="T3" fmla="*/ 0 h 195"/>
                  <a:gd name="T4" fmla="*/ 145 w 145"/>
                  <a:gd name="T5" fmla="*/ 195 h 195"/>
                  <a:gd name="T6" fmla="*/ 0 w 145"/>
                  <a:gd name="T7" fmla="*/ 84 h 195"/>
                </a:gdLst>
                <a:ahLst/>
                <a:cxnLst>
                  <a:cxn ang="0">
                    <a:pos x="T0" y="T1"/>
                  </a:cxn>
                  <a:cxn ang="0">
                    <a:pos x="T2" y="T3"/>
                  </a:cxn>
                  <a:cxn ang="0">
                    <a:pos x="T4" y="T5"/>
                  </a:cxn>
                  <a:cxn ang="0">
                    <a:pos x="T6" y="T7"/>
                  </a:cxn>
                </a:cxnLst>
                <a:rect l="0" t="0" r="r" b="b"/>
                <a:pathLst>
                  <a:path w="145" h="195">
                    <a:moveTo>
                      <a:pt x="0" y="84"/>
                    </a:moveTo>
                    <a:lnTo>
                      <a:pt x="145" y="0"/>
                    </a:lnTo>
                    <a:lnTo>
                      <a:pt x="145" y="195"/>
                    </a:lnTo>
                    <a:lnTo>
                      <a:pt x="0" y="84"/>
                    </a:lnTo>
                    <a:close/>
                  </a:path>
                </a:pathLst>
              </a:custGeom>
              <a:solidFill>
                <a:srgbClr val="7FBC41"/>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45" name="Freeform 45"/>
              <p:cNvSpPr>
                <a:spLocks/>
              </p:cNvSpPr>
              <p:nvPr/>
            </p:nvSpPr>
            <p:spPr bwMode="auto">
              <a:xfrm>
                <a:off x="6465888" y="4308475"/>
                <a:ext cx="403225" cy="176213"/>
              </a:xfrm>
              <a:custGeom>
                <a:avLst/>
                <a:gdLst>
                  <a:gd name="T0" fmla="*/ 109 w 254"/>
                  <a:gd name="T1" fmla="*/ 0 h 111"/>
                  <a:gd name="T2" fmla="*/ 254 w 254"/>
                  <a:gd name="T3" fmla="*/ 111 h 111"/>
                  <a:gd name="T4" fmla="*/ 0 w 254"/>
                  <a:gd name="T5" fmla="*/ 39 h 111"/>
                  <a:gd name="T6" fmla="*/ 109 w 254"/>
                  <a:gd name="T7" fmla="*/ 0 h 111"/>
                </a:gdLst>
                <a:ahLst/>
                <a:cxnLst>
                  <a:cxn ang="0">
                    <a:pos x="T0" y="T1"/>
                  </a:cxn>
                  <a:cxn ang="0">
                    <a:pos x="T2" y="T3"/>
                  </a:cxn>
                  <a:cxn ang="0">
                    <a:pos x="T4" y="T5"/>
                  </a:cxn>
                  <a:cxn ang="0">
                    <a:pos x="T6" y="T7"/>
                  </a:cxn>
                </a:cxnLst>
                <a:rect l="0" t="0" r="r" b="b"/>
                <a:pathLst>
                  <a:path w="254" h="111">
                    <a:moveTo>
                      <a:pt x="109" y="0"/>
                    </a:moveTo>
                    <a:lnTo>
                      <a:pt x="254" y="111"/>
                    </a:lnTo>
                    <a:lnTo>
                      <a:pt x="0" y="39"/>
                    </a:lnTo>
                    <a:lnTo>
                      <a:pt x="109" y="0"/>
                    </a:lnTo>
                    <a:close/>
                  </a:path>
                </a:pathLst>
              </a:custGeom>
              <a:solidFill>
                <a:srgbClr val="7FBC41">
                  <a:lumMod val="75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46" name="Freeform 46"/>
              <p:cNvSpPr>
                <a:spLocks/>
              </p:cNvSpPr>
              <p:nvPr/>
            </p:nvSpPr>
            <p:spPr bwMode="auto">
              <a:xfrm>
                <a:off x="6413501" y="4198938"/>
                <a:ext cx="225425" cy="171450"/>
              </a:xfrm>
              <a:custGeom>
                <a:avLst/>
                <a:gdLst>
                  <a:gd name="T0" fmla="*/ 33 w 142"/>
                  <a:gd name="T1" fmla="*/ 108 h 108"/>
                  <a:gd name="T2" fmla="*/ 0 w 142"/>
                  <a:gd name="T3" fmla="*/ 0 h 108"/>
                  <a:gd name="T4" fmla="*/ 142 w 142"/>
                  <a:gd name="T5" fmla="*/ 69 h 108"/>
                  <a:gd name="T6" fmla="*/ 33 w 142"/>
                  <a:gd name="T7" fmla="*/ 108 h 108"/>
                </a:gdLst>
                <a:ahLst/>
                <a:cxnLst>
                  <a:cxn ang="0">
                    <a:pos x="T0" y="T1"/>
                  </a:cxn>
                  <a:cxn ang="0">
                    <a:pos x="T2" y="T3"/>
                  </a:cxn>
                  <a:cxn ang="0">
                    <a:pos x="T4" y="T5"/>
                  </a:cxn>
                  <a:cxn ang="0">
                    <a:pos x="T6" y="T7"/>
                  </a:cxn>
                </a:cxnLst>
                <a:rect l="0" t="0" r="r" b="b"/>
                <a:pathLst>
                  <a:path w="142" h="108">
                    <a:moveTo>
                      <a:pt x="33" y="108"/>
                    </a:moveTo>
                    <a:lnTo>
                      <a:pt x="0" y="0"/>
                    </a:lnTo>
                    <a:lnTo>
                      <a:pt x="142" y="69"/>
                    </a:lnTo>
                    <a:lnTo>
                      <a:pt x="33" y="108"/>
                    </a:lnTo>
                    <a:close/>
                  </a:path>
                </a:pathLst>
              </a:custGeom>
              <a:solidFill>
                <a:srgbClr val="7FBC41"/>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47" name="Freeform 47"/>
              <p:cNvSpPr>
                <a:spLocks/>
              </p:cNvSpPr>
              <p:nvPr/>
            </p:nvSpPr>
            <p:spPr bwMode="auto">
              <a:xfrm>
                <a:off x="6413501" y="3959225"/>
                <a:ext cx="225425" cy="349250"/>
              </a:xfrm>
              <a:custGeom>
                <a:avLst/>
                <a:gdLst>
                  <a:gd name="T0" fmla="*/ 142 w 142"/>
                  <a:gd name="T1" fmla="*/ 220 h 220"/>
                  <a:gd name="T2" fmla="*/ 110 w 142"/>
                  <a:gd name="T3" fmla="*/ 0 h 220"/>
                  <a:gd name="T4" fmla="*/ 0 w 142"/>
                  <a:gd name="T5" fmla="*/ 151 h 220"/>
                  <a:gd name="T6" fmla="*/ 142 w 142"/>
                  <a:gd name="T7" fmla="*/ 220 h 220"/>
                </a:gdLst>
                <a:ahLst/>
                <a:cxnLst>
                  <a:cxn ang="0">
                    <a:pos x="T0" y="T1"/>
                  </a:cxn>
                  <a:cxn ang="0">
                    <a:pos x="T2" y="T3"/>
                  </a:cxn>
                  <a:cxn ang="0">
                    <a:pos x="T4" y="T5"/>
                  </a:cxn>
                  <a:cxn ang="0">
                    <a:pos x="T6" y="T7"/>
                  </a:cxn>
                </a:cxnLst>
                <a:rect l="0" t="0" r="r" b="b"/>
                <a:pathLst>
                  <a:path w="142" h="220">
                    <a:moveTo>
                      <a:pt x="142" y="220"/>
                    </a:moveTo>
                    <a:lnTo>
                      <a:pt x="110" y="0"/>
                    </a:lnTo>
                    <a:lnTo>
                      <a:pt x="0" y="151"/>
                    </a:lnTo>
                    <a:lnTo>
                      <a:pt x="142" y="220"/>
                    </a:lnTo>
                    <a:close/>
                  </a:path>
                </a:pathLst>
              </a:custGeom>
              <a:solidFill>
                <a:srgbClr val="7FBC41">
                  <a:lumMod val="40000"/>
                  <a:lumOff val="60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grpSp>
          <p:nvGrpSpPr>
            <p:cNvPr id="17" name="Group 87"/>
            <p:cNvGrpSpPr/>
            <p:nvPr/>
          </p:nvGrpSpPr>
          <p:grpSpPr>
            <a:xfrm>
              <a:off x="5410627" y="2236661"/>
              <a:ext cx="236935" cy="273844"/>
              <a:chOff x="7058026" y="3106738"/>
              <a:chExt cx="315912" cy="365125"/>
            </a:xfrm>
          </p:grpSpPr>
          <p:sp>
            <p:nvSpPr>
              <p:cNvPr id="38" name="Freeform 53"/>
              <p:cNvSpPr>
                <a:spLocks/>
              </p:cNvSpPr>
              <p:nvPr/>
            </p:nvSpPr>
            <p:spPr bwMode="auto">
              <a:xfrm>
                <a:off x="7177088" y="3106738"/>
                <a:ext cx="196850" cy="241300"/>
              </a:xfrm>
              <a:custGeom>
                <a:avLst/>
                <a:gdLst>
                  <a:gd name="T0" fmla="*/ 22 w 124"/>
                  <a:gd name="T1" fmla="*/ 152 h 152"/>
                  <a:gd name="T2" fmla="*/ 124 w 124"/>
                  <a:gd name="T3" fmla="*/ 94 h 152"/>
                  <a:gd name="T4" fmla="*/ 0 w 124"/>
                  <a:gd name="T5" fmla="*/ 0 h 152"/>
                  <a:gd name="T6" fmla="*/ 22 w 124"/>
                  <a:gd name="T7" fmla="*/ 152 h 152"/>
                </a:gdLst>
                <a:ahLst/>
                <a:cxnLst>
                  <a:cxn ang="0">
                    <a:pos x="T0" y="T1"/>
                  </a:cxn>
                  <a:cxn ang="0">
                    <a:pos x="T2" y="T3"/>
                  </a:cxn>
                  <a:cxn ang="0">
                    <a:pos x="T4" y="T5"/>
                  </a:cxn>
                  <a:cxn ang="0">
                    <a:pos x="T6" y="T7"/>
                  </a:cxn>
                </a:cxnLst>
                <a:rect l="0" t="0" r="r" b="b"/>
                <a:pathLst>
                  <a:path w="124" h="152">
                    <a:moveTo>
                      <a:pt x="22" y="152"/>
                    </a:moveTo>
                    <a:lnTo>
                      <a:pt x="124" y="94"/>
                    </a:lnTo>
                    <a:lnTo>
                      <a:pt x="0" y="0"/>
                    </a:lnTo>
                    <a:lnTo>
                      <a:pt x="22" y="152"/>
                    </a:lnTo>
                    <a:close/>
                  </a:path>
                </a:pathLst>
              </a:custGeom>
              <a:solidFill>
                <a:srgbClr val="EC5724"/>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39" name="Freeform 54"/>
              <p:cNvSpPr>
                <a:spLocks/>
              </p:cNvSpPr>
              <p:nvPr/>
            </p:nvSpPr>
            <p:spPr bwMode="auto">
              <a:xfrm>
                <a:off x="7212013" y="3255963"/>
                <a:ext cx="161925" cy="215900"/>
              </a:xfrm>
              <a:custGeom>
                <a:avLst/>
                <a:gdLst>
                  <a:gd name="T0" fmla="*/ 0 w 102"/>
                  <a:gd name="T1" fmla="*/ 58 h 136"/>
                  <a:gd name="T2" fmla="*/ 102 w 102"/>
                  <a:gd name="T3" fmla="*/ 0 h 136"/>
                  <a:gd name="T4" fmla="*/ 102 w 102"/>
                  <a:gd name="T5" fmla="*/ 136 h 136"/>
                  <a:gd name="T6" fmla="*/ 0 w 102"/>
                  <a:gd name="T7" fmla="*/ 58 h 136"/>
                </a:gdLst>
                <a:ahLst/>
                <a:cxnLst>
                  <a:cxn ang="0">
                    <a:pos x="T0" y="T1"/>
                  </a:cxn>
                  <a:cxn ang="0">
                    <a:pos x="T2" y="T3"/>
                  </a:cxn>
                  <a:cxn ang="0">
                    <a:pos x="T4" y="T5"/>
                  </a:cxn>
                  <a:cxn ang="0">
                    <a:pos x="T6" y="T7"/>
                  </a:cxn>
                </a:cxnLst>
                <a:rect l="0" t="0" r="r" b="b"/>
                <a:pathLst>
                  <a:path w="102" h="136">
                    <a:moveTo>
                      <a:pt x="0" y="58"/>
                    </a:moveTo>
                    <a:lnTo>
                      <a:pt x="102" y="0"/>
                    </a:lnTo>
                    <a:lnTo>
                      <a:pt x="102" y="136"/>
                    </a:lnTo>
                    <a:lnTo>
                      <a:pt x="0" y="58"/>
                    </a:lnTo>
                    <a:close/>
                  </a:path>
                </a:pathLst>
              </a:custGeom>
              <a:solidFill>
                <a:srgbClr val="EC5724">
                  <a:lumMod val="75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40" name="Freeform 55"/>
              <p:cNvSpPr>
                <a:spLocks/>
              </p:cNvSpPr>
              <p:nvPr/>
            </p:nvSpPr>
            <p:spPr bwMode="auto">
              <a:xfrm>
                <a:off x="7094538" y="3348038"/>
                <a:ext cx="279400" cy="123825"/>
              </a:xfrm>
              <a:custGeom>
                <a:avLst/>
                <a:gdLst>
                  <a:gd name="T0" fmla="*/ 74 w 176"/>
                  <a:gd name="T1" fmla="*/ 0 h 78"/>
                  <a:gd name="T2" fmla="*/ 176 w 176"/>
                  <a:gd name="T3" fmla="*/ 78 h 78"/>
                  <a:gd name="T4" fmla="*/ 0 w 176"/>
                  <a:gd name="T5" fmla="*/ 27 h 78"/>
                  <a:gd name="T6" fmla="*/ 74 w 176"/>
                  <a:gd name="T7" fmla="*/ 0 h 78"/>
                </a:gdLst>
                <a:ahLst/>
                <a:cxnLst>
                  <a:cxn ang="0">
                    <a:pos x="T0" y="T1"/>
                  </a:cxn>
                  <a:cxn ang="0">
                    <a:pos x="T2" y="T3"/>
                  </a:cxn>
                  <a:cxn ang="0">
                    <a:pos x="T4" y="T5"/>
                  </a:cxn>
                  <a:cxn ang="0">
                    <a:pos x="T6" y="T7"/>
                  </a:cxn>
                </a:cxnLst>
                <a:rect l="0" t="0" r="r" b="b"/>
                <a:pathLst>
                  <a:path w="176" h="78">
                    <a:moveTo>
                      <a:pt x="74" y="0"/>
                    </a:moveTo>
                    <a:lnTo>
                      <a:pt x="176" y="78"/>
                    </a:lnTo>
                    <a:lnTo>
                      <a:pt x="0" y="27"/>
                    </a:lnTo>
                    <a:lnTo>
                      <a:pt x="74" y="0"/>
                    </a:lnTo>
                    <a:close/>
                  </a:path>
                </a:pathLst>
              </a:custGeom>
              <a:solidFill>
                <a:srgbClr val="EC5724"/>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41" name="Freeform 56"/>
              <p:cNvSpPr>
                <a:spLocks/>
              </p:cNvSpPr>
              <p:nvPr/>
            </p:nvSpPr>
            <p:spPr bwMode="auto">
              <a:xfrm>
                <a:off x="7058026" y="3271838"/>
                <a:ext cx="153988" cy="119063"/>
              </a:xfrm>
              <a:custGeom>
                <a:avLst/>
                <a:gdLst>
                  <a:gd name="T0" fmla="*/ 23 w 97"/>
                  <a:gd name="T1" fmla="*/ 75 h 75"/>
                  <a:gd name="T2" fmla="*/ 0 w 97"/>
                  <a:gd name="T3" fmla="*/ 0 h 75"/>
                  <a:gd name="T4" fmla="*/ 97 w 97"/>
                  <a:gd name="T5" fmla="*/ 48 h 75"/>
                  <a:gd name="T6" fmla="*/ 23 w 97"/>
                  <a:gd name="T7" fmla="*/ 75 h 75"/>
                </a:gdLst>
                <a:ahLst/>
                <a:cxnLst>
                  <a:cxn ang="0">
                    <a:pos x="T0" y="T1"/>
                  </a:cxn>
                  <a:cxn ang="0">
                    <a:pos x="T2" y="T3"/>
                  </a:cxn>
                  <a:cxn ang="0">
                    <a:pos x="T4" y="T5"/>
                  </a:cxn>
                  <a:cxn ang="0">
                    <a:pos x="T6" y="T7"/>
                  </a:cxn>
                </a:cxnLst>
                <a:rect l="0" t="0" r="r" b="b"/>
                <a:pathLst>
                  <a:path w="97" h="75">
                    <a:moveTo>
                      <a:pt x="23" y="75"/>
                    </a:moveTo>
                    <a:lnTo>
                      <a:pt x="0" y="0"/>
                    </a:lnTo>
                    <a:lnTo>
                      <a:pt x="97" y="48"/>
                    </a:lnTo>
                    <a:lnTo>
                      <a:pt x="23" y="75"/>
                    </a:lnTo>
                    <a:close/>
                  </a:path>
                </a:pathLst>
              </a:custGeom>
              <a:solidFill>
                <a:srgbClr val="EC5724">
                  <a:lumMod val="60000"/>
                  <a:lumOff val="40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42" name="Freeform 57"/>
              <p:cNvSpPr>
                <a:spLocks/>
              </p:cNvSpPr>
              <p:nvPr/>
            </p:nvSpPr>
            <p:spPr bwMode="auto">
              <a:xfrm>
                <a:off x="7058026" y="3106738"/>
                <a:ext cx="153988" cy="241300"/>
              </a:xfrm>
              <a:custGeom>
                <a:avLst/>
                <a:gdLst>
                  <a:gd name="T0" fmla="*/ 97 w 97"/>
                  <a:gd name="T1" fmla="*/ 152 h 152"/>
                  <a:gd name="T2" fmla="*/ 75 w 97"/>
                  <a:gd name="T3" fmla="*/ 0 h 152"/>
                  <a:gd name="T4" fmla="*/ 0 w 97"/>
                  <a:gd name="T5" fmla="*/ 104 h 152"/>
                  <a:gd name="T6" fmla="*/ 97 w 97"/>
                  <a:gd name="T7" fmla="*/ 152 h 152"/>
                </a:gdLst>
                <a:ahLst/>
                <a:cxnLst>
                  <a:cxn ang="0">
                    <a:pos x="T0" y="T1"/>
                  </a:cxn>
                  <a:cxn ang="0">
                    <a:pos x="T2" y="T3"/>
                  </a:cxn>
                  <a:cxn ang="0">
                    <a:pos x="T4" y="T5"/>
                  </a:cxn>
                  <a:cxn ang="0">
                    <a:pos x="T6" y="T7"/>
                  </a:cxn>
                </a:cxnLst>
                <a:rect l="0" t="0" r="r" b="b"/>
                <a:pathLst>
                  <a:path w="97" h="152">
                    <a:moveTo>
                      <a:pt x="97" y="152"/>
                    </a:moveTo>
                    <a:lnTo>
                      <a:pt x="75" y="0"/>
                    </a:lnTo>
                    <a:lnTo>
                      <a:pt x="0" y="104"/>
                    </a:lnTo>
                    <a:lnTo>
                      <a:pt x="97" y="152"/>
                    </a:lnTo>
                    <a:close/>
                  </a:path>
                </a:pathLst>
              </a:custGeom>
              <a:solidFill>
                <a:srgbClr val="EC5724">
                  <a:lumMod val="40000"/>
                  <a:lumOff val="60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grpSp>
          <p:nvGrpSpPr>
            <p:cNvPr id="18" name="Group 93"/>
            <p:cNvGrpSpPr/>
            <p:nvPr/>
          </p:nvGrpSpPr>
          <p:grpSpPr>
            <a:xfrm>
              <a:off x="5158078" y="1733346"/>
              <a:ext cx="273845" cy="286941"/>
              <a:chOff x="7307263" y="3756025"/>
              <a:chExt cx="365126" cy="382588"/>
            </a:xfrm>
          </p:grpSpPr>
          <p:sp>
            <p:nvSpPr>
              <p:cNvPr id="32" name="Freeform 70"/>
              <p:cNvSpPr>
                <a:spLocks/>
              </p:cNvSpPr>
              <p:nvPr/>
            </p:nvSpPr>
            <p:spPr bwMode="auto">
              <a:xfrm>
                <a:off x="7307263" y="3756025"/>
                <a:ext cx="365125" cy="382588"/>
              </a:xfrm>
              <a:custGeom>
                <a:avLst/>
                <a:gdLst>
                  <a:gd name="T0" fmla="*/ 0 w 230"/>
                  <a:gd name="T1" fmla="*/ 46 h 241"/>
                  <a:gd name="T2" fmla="*/ 141 w 230"/>
                  <a:gd name="T3" fmla="*/ 0 h 241"/>
                  <a:gd name="T4" fmla="*/ 230 w 230"/>
                  <a:gd name="T5" fmla="*/ 121 h 241"/>
                  <a:gd name="T6" fmla="*/ 141 w 230"/>
                  <a:gd name="T7" fmla="*/ 241 h 241"/>
                  <a:gd name="T8" fmla="*/ 0 w 230"/>
                  <a:gd name="T9" fmla="*/ 196 h 241"/>
                  <a:gd name="T10" fmla="*/ 0 w 230"/>
                  <a:gd name="T11" fmla="*/ 46 h 241"/>
                </a:gdLst>
                <a:ahLst/>
                <a:cxnLst>
                  <a:cxn ang="0">
                    <a:pos x="T0" y="T1"/>
                  </a:cxn>
                  <a:cxn ang="0">
                    <a:pos x="T2" y="T3"/>
                  </a:cxn>
                  <a:cxn ang="0">
                    <a:pos x="T4" y="T5"/>
                  </a:cxn>
                  <a:cxn ang="0">
                    <a:pos x="T6" y="T7"/>
                  </a:cxn>
                  <a:cxn ang="0">
                    <a:pos x="T8" y="T9"/>
                  </a:cxn>
                  <a:cxn ang="0">
                    <a:pos x="T10" y="T11"/>
                  </a:cxn>
                </a:cxnLst>
                <a:rect l="0" t="0" r="r" b="b"/>
                <a:pathLst>
                  <a:path w="230" h="241">
                    <a:moveTo>
                      <a:pt x="0" y="46"/>
                    </a:moveTo>
                    <a:lnTo>
                      <a:pt x="141" y="0"/>
                    </a:lnTo>
                    <a:lnTo>
                      <a:pt x="230" y="121"/>
                    </a:lnTo>
                    <a:lnTo>
                      <a:pt x="141" y="241"/>
                    </a:lnTo>
                    <a:lnTo>
                      <a:pt x="0" y="196"/>
                    </a:lnTo>
                    <a:lnTo>
                      <a:pt x="0" y="4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33" name="Freeform 71"/>
              <p:cNvSpPr>
                <a:spLocks/>
              </p:cNvSpPr>
              <p:nvPr/>
            </p:nvSpPr>
            <p:spPr bwMode="auto">
              <a:xfrm>
                <a:off x="7477126" y="3756025"/>
                <a:ext cx="195263" cy="192088"/>
              </a:xfrm>
              <a:custGeom>
                <a:avLst/>
                <a:gdLst>
                  <a:gd name="T0" fmla="*/ 123 w 123"/>
                  <a:gd name="T1" fmla="*/ 121 h 121"/>
                  <a:gd name="T2" fmla="*/ 0 w 123"/>
                  <a:gd name="T3" fmla="*/ 121 h 121"/>
                  <a:gd name="T4" fmla="*/ 34 w 123"/>
                  <a:gd name="T5" fmla="*/ 0 h 121"/>
                  <a:gd name="T6" fmla="*/ 123 w 123"/>
                  <a:gd name="T7" fmla="*/ 121 h 121"/>
                </a:gdLst>
                <a:ahLst/>
                <a:cxnLst>
                  <a:cxn ang="0">
                    <a:pos x="T0" y="T1"/>
                  </a:cxn>
                  <a:cxn ang="0">
                    <a:pos x="T2" y="T3"/>
                  </a:cxn>
                  <a:cxn ang="0">
                    <a:pos x="T4" y="T5"/>
                  </a:cxn>
                  <a:cxn ang="0">
                    <a:pos x="T6" y="T7"/>
                  </a:cxn>
                </a:cxnLst>
                <a:rect l="0" t="0" r="r" b="b"/>
                <a:pathLst>
                  <a:path w="123" h="121">
                    <a:moveTo>
                      <a:pt x="123" y="121"/>
                    </a:moveTo>
                    <a:lnTo>
                      <a:pt x="0" y="121"/>
                    </a:lnTo>
                    <a:lnTo>
                      <a:pt x="34" y="0"/>
                    </a:lnTo>
                    <a:lnTo>
                      <a:pt x="123" y="121"/>
                    </a:lnTo>
                    <a:close/>
                  </a:path>
                </a:pathLst>
              </a:custGeom>
              <a:solidFill>
                <a:srgbClr val="7B67AD"/>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34" name="Freeform 72"/>
              <p:cNvSpPr>
                <a:spLocks/>
              </p:cNvSpPr>
              <p:nvPr/>
            </p:nvSpPr>
            <p:spPr bwMode="auto">
              <a:xfrm>
                <a:off x="7477126" y="3948113"/>
                <a:ext cx="195263" cy="190500"/>
              </a:xfrm>
              <a:custGeom>
                <a:avLst/>
                <a:gdLst>
                  <a:gd name="T0" fmla="*/ 0 w 123"/>
                  <a:gd name="T1" fmla="*/ 0 h 120"/>
                  <a:gd name="T2" fmla="*/ 34 w 123"/>
                  <a:gd name="T3" fmla="*/ 120 h 120"/>
                  <a:gd name="T4" fmla="*/ 123 w 123"/>
                  <a:gd name="T5" fmla="*/ 0 h 120"/>
                  <a:gd name="T6" fmla="*/ 0 w 123"/>
                  <a:gd name="T7" fmla="*/ 0 h 120"/>
                </a:gdLst>
                <a:ahLst/>
                <a:cxnLst>
                  <a:cxn ang="0">
                    <a:pos x="T0" y="T1"/>
                  </a:cxn>
                  <a:cxn ang="0">
                    <a:pos x="T2" y="T3"/>
                  </a:cxn>
                  <a:cxn ang="0">
                    <a:pos x="T4" y="T5"/>
                  </a:cxn>
                  <a:cxn ang="0">
                    <a:pos x="T6" y="T7"/>
                  </a:cxn>
                </a:cxnLst>
                <a:rect l="0" t="0" r="r" b="b"/>
                <a:pathLst>
                  <a:path w="123" h="120">
                    <a:moveTo>
                      <a:pt x="0" y="0"/>
                    </a:moveTo>
                    <a:lnTo>
                      <a:pt x="34" y="120"/>
                    </a:lnTo>
                    <a:lnTo>
                      <a:pt x="123" y="0"/>
                    </a:lnTo>
                    <a:lnTo>
                      <a:pt x="0" y="0"/>
                    </a:lnTo>
                    <a:close/>
                  </a:path>
                </a:pathLst>
              </a:custGeom>
              <a:solidFill>
                <a:srgbClr val="7B67AD">
                  <a:lumMod val="60000"/>
                  <a:lumOff val="40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35" name="Freeform 73"/>
              <p:cNvSpPr>
                <a:spLocks/>
              </p:cNvSpPr>
              <p:nvPr/>
            </p:nvSpPr>
            <p:spPr bwMode="auto">
              <a:xfrm>
                <a:off x="7307263" y="3948113"/>
                <a:ext cx="223838" cy="190500"/>
              </a:xfrm>
              <a:custGeom>
                <a:avLst/>
                <a:gdLst>
                  <a:gd name="T0" fmla="*/ 107 w 141"/>
                  <a:gd name="T1" fmla="*/ 0 h 120"/>
                  <a:gd name="T2" fmla="*/ 0 w 141"/>
                  <a:gd name="T3" fmla="*/ 75 h 120"/>
                  <a:gd name="T4" fmla="*/ 141 w 141"/>
                  <a:gd name="T5" fmla="*/ 120 h 120"/>
                  <a:gd name="T6" fmla="*/ 107 w 141"/>
                  <a:gd name="T7" fmla="*/ 0 h 120"/>
                </a:gdLst>
                <a:ahLst/>
                <a:cxnLst>
                  <a:cxn ang="0">
                    <a:pos x="T0" y="T1"/>
                  </a:cxn>
                  <a:cxn ang="0">
                    <a:pos x="T2" y="T3"/>
                  </a:cxn>
                  <a:cxn ang="0">
                    <a:pos x="T4" y="T5"/>
                  </a:cxn>
                  <a:cxn ang="0">
                    <a:pos x="T6" y="T7"/>
                  </a:cxn>
                </a:cxnLst>
                <a:rect l="0" t="0" r="r" b="b"/>
                <a:pathLst>
                  <a:path w="141" h="120">
                    <a:moveTo>
                      <a:pt x="107" y="0"/>
                    </a:moveTo>
                    <a:lnTo>
                      <a:pt x="0" y="75"/>
                    </a:lnTo>
                    <a:lnTo>
                      <a:pt x="141" y="120"/>
                    </a:lnTo>
                    <a:lnTo>
                      <a:pt x="107" y="0"/>
                    </a:lnTo>
                    <a:close/>
                  </a:path>
                </a:pathLst>
              </a:custGeom>
              <a:solidFill>
                <a:srgbClr val="7B67AD"/>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36" name="Freeform 74"/>
              <p:cNvSpPr>
                <a:spLocks/>
              </p:cNvSpPr>
              <p:nvPr/>
            </p:nvSpPr>
            <p:spPr bwMode="auto">
              <a:xfrm>
                <a:off x="7307263" y="3829050"/>
                <a:ext cx="169863" cy="238125"/>
              </a:xfrm>
              <a:custGeom>
                <a:avLst/>
                <a:gdLst>
                  <a:gd name="T0" fmla="*/ 107 w 107"/>
                  <a:gd name="T1" fmla="*/ 75 h 150"/>
                  <a:gd name="T2" fmla="*/ 0 w 107"/>
                  <a:gd name="T3" fmla="*/ 150 h 150"/>
                  <a:gd name="T4" fmla="*/ 0 w 107"/>
                  <a:gd name="T5" fmla="*/ 0 h 150"/>
                  <a:gd name="T6" fmla="*/ 107 w 107"/>
                  <a:gd name="T7" fmla="*/ 75 h 150"/>
                </a:gdLst>
                <a:ahLst/>
                <a:cxnLst>
                  <a:cxn ang="0">
                    <a:pos x="T0" y="T1"/>
                  </a:cxn>
                  <a:cxn ang="0">
                    <a:pos x="T2" y="T3"/>
                  </a:cxn>
                  <a:cxn ang="0">
                    <a:pos x="T4" y="T5"/>
                  </a:cxn>
                  <a:cxn ang="0">
                    <a:pos x="T6" y="T7"/>
                  </a:cxn>
                </a:cxnLst>
                <a:rect l="0" t="0" r="r" b="b"/>
                <a:pathLst>
                  <a:path w="107" h="150">
                    <a:moveTo>
                      <a:pt x="107" y="75"/>
                    </a:moveTo>
                    <a:lnTo>
                      <a:pt x="0" y="150"/>
                    </a:lnTo>
                    <a:lnTo>
                      <a:pt x="0" y="0"/>
                    </a:lnTo>
                    <a:lnTo>
                      <a:pt x="107" y="75"/>
                    </a:lnTo>
                    <a:close/>
                  </a:path>
                </a:pathLst>
              </a:custGeom>
              <a:solidFill>
                <a:srgbClr val="7B67AD">
                  <a:lumMod val="75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37" name="Freeform 75"/>
              <p:cNvSpPr>
                <a:spLocks/>
              </p:cNvSpPr>
              <p:nvPr/>
            </p:nvSpPr>
            <p:spPr bwMode="auto">
              <a:xfrm>
                <a:off x="7307263" y="3756025"/>
                <a:ext cx="223838" cy="192088"/>
              </a:xfrm>
              <a:custGeom>
                <a:avLst/>
                <a:gdLst>
                  <a:gd name="T0" fmla="*/ 141 w 141"/>
                  <a:gd name="T1" fmla="*/ 0 h 121"/>
                  <a:gd name="T2" fmla="*/ 107 w 141"/>
                  <a:gd name="T3" fmla="*/ 121 h 121"/>
                  <a:gd name="T4" fmla="*/ 0 w 141"/>
                  <a:gd name="T5" fmla="*/ 46 h 121"/>
                  <a:gd name="T6" fmla="*/ 141 w 141"/>
                  <a:gd name="T7" fmla="*/ 0 h 121"/>
                </a:gdLst>
                <a:ahLst/>
                <a:cxnLst>
                  <a:cxn ang="0">
                    <a:pos x="T0" y="T1"/>
                  </a:cxn>
                  <a:cxn ang="0">
                    <a:pos x="T2" y="T3"/>
                  </a:cxn>
                  <a:cxn ang="0">
                    <a:pos x="T4" y="T5"/>
                  </a:cxn>
                  <a:cxn ang="0">
                    <a:pos x="T6" y="T7"/>
                  </a:cxn>
                </a:cxnLst>
                <a:rect l="0" t="0" r="r" b="b"/>
                <a:pathLst>
                  <a:path w="141" h="121">
                    <a:moveTo>
                      <a:pt x="141" y="0"/>
                    </a:moveTo>
                    <a:lnTo>
                      <a:pt x="107" y="121"/>
                    </a:lnTo>
                    <a:lnTo>
                      <a:pt x="0" y="46"/>
                    </a:lnTo>
                    <a:lnTo>
                      <a:pt x="141" y="0"/>
                    </a:lnTo>
                    <a:close/>
                  </a:path>
                </a:pathLst>
              </a:custGeom>
              <a:solidFill>
                <a:srgbClr val="7B67AD">
                  <a:lumMod val="40000"/>
                  <a:lumOff val="60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grpSp>
          <p:nvGrpSpPr>
            <p:cNvPr id="19" name="Group 100"/>
            <p:cNvGrpSpPr/>
            <p:nvPr/>
          </p:nvGrpSpPr>
          <p:grpSpPr>
            <a:xfrm>
              <a:off x="4440156" y="2450087"/>
              <a:ext cx="244080" cy="195262"/>
              <a:chOff x="8066088" y="3835400"/>
              <a:chExt cx="325438" cy="260351"/>
            </a:xfrm>
          </p:grpSpPr>
          <p:sp>
            <p:nvSpPr>
              <p:cNvPr id="26" name="Freeform 81"/>
              <p:cNvSpPr>
                <a:spLocks/>
              </p:cNvSpPr>
              <p:nvPr/>
            </p:nvSpPr>
            <p:spPr bwMode="auto">
              <a:xfrm>
                <a:off x="8115301" y="3951288"/>
                <a:ext cx="206375" cy="144463"/>
              </a:xfrm>
              <a:custGeom>
                <a:avLst/>
                <a:gdLst>
                  <a:gd name="T0" fmla="*/ 33 w 130"/>
                  <a:gd name="T1" fmla="*/ 91 h 91"/>
                  <a:gd name="T2" fmla="*/ 0 w 130"/>
                  <a:gd name="T3" fmla="*/ 0 h 91"/>
                  <a:gd name="T4" fmla="*/ 130 w 130"/>
                  <a:gd name="T5" fmla="*/ 34 h 91"/>
                  <a:gd name="T6" fmla="*/ 33 w 130"/>
                  <a:gd name="T7" fmla="*/ 91 h 91"/>
                </a:gdLst>
                <a:ahLst/>
                <a:cxnLst>
                  <a:cxn ang="0">
                    <a:pos x="T0" y="T1"/>
                  </a:cxn>
                  <a:cxn ang="0">
                    <a:pos x="T2" y="T3"/>
                  </a:cxn>
                  <a:cxn ang="0">
                    <a:pos x="T4" y="T5"/>
                  </a:cxn>
                  <a:cxn ang="0">
                    <a:pos x="T6" y="T7"/>
                  </a:cxn>
                </a:cxnLst>
                <a:rect l="0" t="0" r="r" b="b"/>
                <a:pathLst>
                  <a:path w="130" h="91">
                    <a:moveTo>
                      <a:pt x="33" y="91"/>
                    </a:moveTo>
                    <a:lnTo>
                      <a:pt x="0" y="0"/>
                    </a:lnTo>
                    <a:lnTo>
                      <a:pt x="130" y="34"/>
                    </a:lnTo>
                    <a:lnTo>
                      <a:pt x="33" y="91"/>
                    </a:lnTo>
                    <a:close/>
                  </a:path>
                </a:pathLst>
              </a:custGeom>
              <a:solidFill>
                <a:srgbClr val="BB2326">
                  <a:lumMod val="75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7" name="Freeform 82"/>
              <p:cNvSpPr>
                <a:spLocks/>
              </p:cNvSpPr>
              <p:nvPr/>
            </p:nvSpPr>
            <p:spPr bwMode="auto">
              <a:xfrm>
                <a:off x="8066088" y="3922713"/>
                <a:ext cx="101600" cy="173038"/>
              </a:xfrm>
              <a:custGeom>
                <a:avLst/>
                <a:gdLst>
                  <a:gd name="T0" fmla="*/ 64 w 64"/>
                  <a:gd name="T1" fmla="*/ 109 h 109"/>
                  <a:gd name="T2" fmla="*/ 31 w 64"/>
                  <a:gd name="T3" fmla="*/ 18 h 109"/>
                  <a:gd name="T4" fmla="*/ 0 w 64"/>
                  <a:gd name="T5" fmla="*/ 0 h 109"/>
                  <a:gd name="T6" fmla="*/ 64 w 64"/>
                  <a:gd name="T7" fmla="*/ 109 h 109"/>
                </a:gdLst>
                <a:ahLst/>
                <a:cxnLst>
                  <a:cxn ang="0">
                    <a:pos x="T0" y="T1"/>
                  </a:cxn>
                  <a:cxn ang="0">
                    <a:pos x="T2" y="T3"/>
                  </a:cxn>
                  <a:cxn ang="0">
                    <a:pos x="T4" y="T5"/>
                  </a:cxn>
                  <a:cxn ang="0">
                    <a:pos x="T6" y="T7"/>
                  </a:cxn>
                </a:cxnLst>
                <a:rect l="0" t="0" r="r" b="b"/>
                <a:pathLst>
                  <a:path w="64" h="109">
                    <a:moveTo>
                      <a:pt x="64" y="109"/>
                    </a:moveTo>
                    <a:lnTo>
                      <a:pt x="31" y="18"/>
                    </a:lnTo>
                    <a:lnTo>
                      <a:pt x="0" y="0"/>
                    </a:lnTo>
                    <a:lnTo>
                      <a:pt x="64" y="109"/>
                    </a:lnTo>
                    <a:close/>
                  </a:path>
                </a:pathLst>
              </a:custGeom>
              <a:solidFill>
                <a:srgbClr val="BB2326"/>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8" name="Freeform 83"/>
              <p:cNvSpPr>
                <a:spLocks/>
              </p:cNvSpPr>
              <p:nvPr/>
            </p:nvSpPr>
            <p:spPr bwMode="auto">
              <a:xfrm>
                <a:off x="8115301" y="3835400"/>
                <a:ext cx="206375" cy="169863"/>
              </a:xfrm>
              <a:custGeom>
                <a:avLst/>
                <a:gdLst>
                  <a:gd name="T0" fmla="*/ 115 w 130"/>
                  <a:gd name="T1" fmla="*/ 0 h 107"/>
                  <a:gd name="T2" fmla="*/ 0 w 130"/>
                  <a:gd name="T3" fmla="*/ 73 h 107"/>
                  <a:gd name="T4" fmla="*/ 130 w 130"/>
                  <a:gd name="T5" fmla="*/ 107 h 107"/>
                  <a:gd name="T6" fmla="*/ 115 w 130"/>
                  <a:gd name="T7" fmla="*/ 0 h 107"/>
                </a:gdLst>
                <a:ahLst/>
                <a:cxnLst>
                  <a:cxn ang="0">
                    <a:pos x="T0" y="T1"/>
                  </a:cxn>
                  <a:cxn ang="0">
                    <a:pos x="T2" y="T3"/>
                  </a:cxn>
                  <a:cxn ang="0">
                    <a:pos x="T4" y="T5"/>
                  </a:cxn>
                  <a:cxn ang="0">
                    <a:pos x="T6" y="T7"/>
                  </a:cxn>
                </a:cxnLst>
                <a:rect l="0" t="0" r="r" b="b"/>
                <a:pathLst>
                  <a:path w="130" h="107">
                    <a:moveTo>
                      <a:pt x="115" y="0"/>
                    </a:moveTo>
                    <a:lnTo>
                      <a:pt x="0" y="73"/>
                    </a:lnTo>
                    <a:lnTo>
                      <a:pt x="130" y="107"/>
                    </a:lnTo>
                    <a:lnTo>
                      <a:pt x="115" y="0"/>
                    </a:lnTo>
                    <a:close/>
                  </a:path>
                </a:pathLst>
              </a:custGeom>
              <a:solidFill>
                <a:srgbClr val="BB2326"/>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9" name="Freeform 84"/>
              <p:cNvSpPr>
                <a:spLocks/>
              </p:cNvSpPr>
              <p:nvPr/>
            </p:nvSpPr>
            <p:spPr bwMode="auto">
              <a:xfrm>
                <a:off x="8066088" y="3835400"/>
                <a:ext cx="231775" cy="115888"/>
              </a:xfrm>
              <a:custGeom>
                <a:avLst/>
                <a:gdLst>
                  <a:gd name="T0" fmla="*/ 146 w 146"/>
                  <a:gd name="T1" fmla="*/ 0 h 73"/>
                  <a:gd name="T2" fmla="*/ 31 w 146"/>
                  <a:gd name="T3" fmla="*/ 73 h 73"/>
                  <a:gd name="T4" fmla="*/ 0 w 146"/>
                  <a:gd name="T5" fmla="*/ 55 h 73"/>
                  <a:gd name="T6" fmla="*/ 146 w 146"/>
                  <a:gd name="T7" fmla="*/ 0 h 73"/>
                </a:gdLst>
                <a:ahLst/>
                <a:cxnLst>
                  <a:cxn ang="0">
                    <a:pos x="T0" y="T1"/>
                  </a:cxn>
                  <a:cxn ang="0">
                    <a:pos x="T2" y="T3"/>
                  </a:cxn>
                  <a:cxn ang="0">
                    <a:pos x="T4" y="T5"/>
                  </a:cxn>
                  <a:cxn ang="0">
                    <a:pos x="T6" y="T7"/>
                  </a:cxn>
                </a:cxnLst>
                <a:rect l="0" t="0" r="r" b="b"/>
                <a:pathLst>
                  <a:path w="146" h="73">
                    <a:moveTo>
                      <a:pt x="146" y="0"/>
                    </a:moveTo>
                    <a:lnTo>
                      <a:pt x="31" y="73"/>
                    </a:lnTo>
                    <a:lnTo>
                      <a:pt x="0" y="55"/>
                    </a:lnTo>
                    <a:lnTo>
                      <a:pt x="146" y="0"/>
                    </a:lnTo>
                    <a:close/>
                  </a:path>
                </a:pathLst>
              </a:custGeom>
              <a:solidFill>
                <a:srgbClr val="BB2326">
                  <a:lumMod val="60000"/>
                  <a:lumOff val="40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30" name="Freeform 85"/>
              <p:cNvSpPr>
                <a:spLocks/>
              </p:cNvSpPr>
              <p:nvPr/>
            </p:nvSpPr>
            <p:spPr bwMode="auto">
              <a:xfrm>
                <a:off x="8297863" y="3835400"/>
                <a:ext cx="93663" cy="195263"/>
              </a:xfrm>
              <a:custGeom>
                <a:avLst/>
                <a:gdLst>
                  <a:gd name="T0" fmla="*/ 0 w 59"/>
                  <a:gd name="T1" fmla="*/ 0 h 123"/>
                  <a:gd name="T2" fmla="*/ 15 w 59"/>
                  <a:gd name="T3" fmla="*/ 107 h 123"/>
                  <a:gd name="T4" fmla="*/ 59 w 59"/>
                  <a:gd name="T5" fmla="*/ 123 h 123"/>
                  <a:gd name="T6" fmla="*/ 0 w 59"/>
                  <a:gd name="T7" fmla="*/ 0 h 123"/>
                </a:gdLst>
                <a:ahLst/>
                <a:cxnLst>
                  <a:cxn ang="0">
                    <a:pos x="T0" y="T1"/>
                  </a:cxn>
                  <a:cxn ang="0">
                    <a:pos x="T2" y="T3"/>
                  </a:cxn>
                  <a:cxn ang="0">
                    <a:pos x="T4" y="T5"/>
                  </a:cxn>
                  <a:cxn ang="0">
                    <a:pos x="T6" y="T7"/>
                  </a:cxn>
                </a:cxnLst>
                <a:rect l="0" t="0" r="r" b="b"/>
                <a:pathLst>
                  <a:path w="59" h="123">
                    <a:moveTo>
                      <a:pt x="0" y="0"/>
                    </a:moveTo>
                    <a:lnTo>
                      <a:pt x="15" y="107"/>
                    </a:lnTo>
                    <a:lnTo>
                      <a:pt x="59" y="123"/>
                    </a:lnTo>
                    <a:lnTo>
                      <a:pt x="0" y="0"/>
                    </a:lnTo>
                    <a:close/>
                  </a:path>
                </a:pathLst>
              </a:custGeom>
              <a:solidFill>
                <a:srgbClr val="BB2326">
                  <a:lumMod val="75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31" name="Freeform 86"/>
              <p:cNvSpPr>
                <a:spLocks/>
              </p:cNvSpPr>
              <p:nvPr/>
            </p:nvSpPr>
            <p:spPr bwMode="auto">
              <a:xfrm>
                <a:off x="8167688" y="4005263"/>
                <a:ext cx="223838" cy="90488"/>
              </a:xfrm>
              <a:custGeom>
                <a:avLst/>
                <a:gdLst>
                  <a:gd name="T0" fmla="*/ 0 w 141"/>
                  <a:gd name="T1" fmla="*/ 57 h 57"/>
                  <a:gd name="T2" fmla="*/ 97 w 141"/>
                  <a:gd name="T3" fmla="*/ 0 h 57"/>
                  <a:gd name="T4" fmla="*/ 141 w 141"/>
                  <a:gd name="T5" fmla="*/ 16 h 57"/>
                  <a:gd name="T6" fmla="*/ 0 w 141"/>
                  <a:gd name="T7" fmla="*/ 57 h 57"/>
                </a:gdLst>
                <a:ahLst/>
                <a:cxnLst>
                  <a:cxn ang="0">
                    <a:pos x="T0" y="T1"/>
                  </a:cxn>
                  <a:cxn ang="0">
                    <a:pos x="T2" y="T3"/>
                  </a:cxn>
                  <a:cxn ang="0">
                    <a:pos x="T4" y="T5"/>
                  </a:cxn>
                  <a:cxn ang="0">
                    <a:pos x="T6" y="T7"/>
                  </a:cxn>
                </a:cxnLst>
                <a:rect l="0" t="0" r="r" b="b"/>
                <a:pathLst>
                  <a:path w="141" h="57">
                    <a:moveTo>
                      <a:pt x="0" y="57"/>
                    </a:moveTo>
                    <a:lnTo>
                      <a:pt x="97" y="0"/>
                    </a:lnTo>
                    <a:lnTo>
                      <a:pt x="141" y="16"/>
                    </a:lnTo>
                    <a:lnTo>
                      <a:pt x="0" y="57"/>
                    </a:lnTo>
                    <a:close/>
                  </a:path>
                </a:pathLst>
              </a:custGeom>
              <a:solidFill>
                <a:srgbClr val="BB2326">
                  <a:lumMod val="50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grpSp>
          <p:nvGrpSpPr>
            <p:cNvPr id="20" name="Group 107"/>
            <p:cNvGrpSpPr/>
            <p:nvPr/>
          </p:nvGrpSpPr>
          <p:grpSpPr>
            <a:xfrm>
              <a:off x="5639091" y="1761353"/>
              <a:ext cx="340519" cy="394096"/>
              <a:chOff x="3800476" y="3819525"/>
              <a:chExt cx="454025" cy="525463"/>
            </a:xfrm>
          </p:grpSpPr>
          <p:sp>
            <p:nvSpPr>
              <p:cNvPr id="21" name="Freeform 38"/>
              <p:cNvSpPr>
                <a:spLocks/>
              </p:cNvSpPr>
              <p:nvPr/>
            </p:nvSpPr>
            <p:spPr bwMode="auto">
              <a:xfrm>
                <a:off x="3973513" y="3819525"/>
                <a:ext cx="280988" cy="349250"/>
              </a:xfrm>
              <a:custGeom>
                <a:avLst/>
                <a:gdLst>
                  <a:gd name="T0" fmla="*/ 32 w 177"/>
                  <a:gd name="T1" fmla="*/ 220 h 220"/>
                  <a:gd name="T2" fmla="*/ 177 w 177"/>
                  <a:gd name="T3" fmla="*/ 136 h 220"/>
                  <a:gd name="T4" fmla="*/ 0 w 177"/>
                  <a:gd name="T5" fmla="*/ 0 h 220"/>
                  <a:gd name="T6" fmla="*/ 32 w 177"/>
                  <a:gd name="T7" fmla="*/ 220 h 220"/>
                </a:gdLst>
                <a:ahLst/>
                <a:cxnLst>
                  <a:cxn ang="0">
                    <a:pos x="T0" y="T1"/>
                  </a:cxn>
                  <a:cxn ang="0">
                    <a:pos x="T2" y="T3"/>
                  </a:cxn>
                  <a:cxn ang="0">
                    <a:pos x="T4" y="T5"/>
                  </a:cxn>
                  <a:cxn ang="0">
                    <a:pos x="T6" y="T7"/>
                  </a:cxn>
                </a:cxnLst>
                <a:rect l="0" t="0" r="r" b="b"/>
                <a:pathLst>
                  <a:path w="177" h="220">
                    <a:moveTo>
                      <a:pt x="32" y="220"/>
                    </a:moveTo>
                    <a:lnTo>
                      <a:pt x="177" y="136"/>
                    </a:lnTo>
                    <a:lnTo>
                      <a:pt x="0" y="0"/>
                    </a:lnTo>
                    <a:lnTo>
                      <a:pt x="32" y="220"/>
                    </a:lnTo>
                    <a:close/>
                  </a:path>
                </a:pathLst>
              </a:custGeom>
              <a:solidFill>
                <a:srgbClr val="7FBC41"/>
              </a:solidFill>
              <a:ln>
                <a:noFill/>
              </a:ln>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2" name="Freeform 39"/>
              <p:cNvSpPr>
                <a:spLocks/>
              </p:cNvSpPr>
              <p:nvPr/>
            </p:nvSpPr>
            <p:spPr bwMode="auto">
              <a:xfrm>
                <a:off x="4024313" y="4035425"/>
                <a:ext cx="230188" cy="309563"/>
              </a:xfrm>
              <a:custGeom>
                <a:avLst/>
                <a:gdLst>
                  <a:gd name="T0" fmla="*/ 0 w 145"/>
                  <a:gd name="T1" fmla="*/ 84 h 195"/>
                  <a:gd name="T2" fmla="*/ 145 w 145"/>
                  <a:gd name="T3" fmla="*/ 0 h 195"/>
                  <a:gd name="T4" fmla="*/ 145 w 145"/>
                  <a:gd name="T5" fmla="*/ 195 h 195"/>
                  <a:gd name="T6" fmla="*/ 0 w 145"/>
                  <a:gd name="T7" fmla="*/ 84 h 195"/>
                </a:gdLst>
                <a:ahLst/>
                <a:cxnLst>
                  <a:cxn ang="0">
                    <a:pos x="T0" y="T1"/>
                  </a:cxn>
                  <a:cxn ang="0">
                    <a:pos x="T2" y="T3"/>
                  </a:cxn>
                  <a:cxn ang="0">
                    <a:pos x="T4" y="T5"/>
                  </a:cxn>
                  <a:cxn ang="0">
                    <a:pos x="T6" y="T7"/>
                  </a:cxn>
                </a:cxnLst>
                <a:rect l="0" t="0" r="r" b="b"/>
                <a:pathLst>
                  <a:path w="145" h="195">
                    <a:moveTo>
                      <a:pt x="0" y="84"/>
                    </a:moveTo>
                    <a:lnTo>
                      <a:pt x="145" y="0"/>
                    </a:lnTo>
                    <a:lnTo>
                      <a:pt x="145" y="195"/>
                    </a:lnTo>
                    <a:lnTo>
                      <a:pt x="0" y="84"/>
                    </a:lnTo>
                    <a:close/>
                  </a:path>
                </a:pathLst>
              </a:custGeom>
              <a:solidFill>
                <a:srgbClr val="7FBC41">
                  <a:lumMod val="75000"/>
                </a:srgbClr>
              </a:solidFill>
              <a:ln>
                <a:noFill/>
              </a:ln>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3" name="Freeform 40"/>
              <p:cNvSpPr>
                <a:spLocks/>
              </p:cNvSpPr>
              <p:nvPr/>
            </p:nvSpPr>
            <p:spPr bwMode="auto">
              <a:xfrm>
                <a:off x="3854451" y="4168775"/>
                <a:ext cx="400050" cy="176213"/>
              </a:xfrm>
              <a:custGeom>
                <a:avLst/>
                <a:gdLst>
                  <a:gd name="T0" fmla="*/ 107 w 252"/>
                  <a:gd name="T1" fmla="*/ 0 h 111"/>
                  <a:gd name="T2" fmla="*/ 252 w 252"/>
                  <a:gd name="T3" fmla="*/ 111 h 111"/>
                  <a:gd name="T4" fmla="*/ 0 w 252"/>
                  <a:gd name="T5" fmla="*/ 39 h 111"/>
                  <a:gd name="T6" fmla="*/ 107 w 252"/>
                  <a:gd name="T7" fmla="*/ 0 h 111"/>
                </a:gdLst>
                <a:ahLst/>
                <a:cxnLst>
                  <a:cxn ang="0">
                    <a:pos x="T0" y="T1"/>
                  </a:cxn>
                  <a:cxn ang="0">
                    <a:pos x="T2" y="T3"/>
                  </a:cxn>
                  <a:cxn ang="0">
                    <a:pos x="T4" y="T5"/>
                  </a:cxn>
                  <a:cxn ang="0">
                    <a:pos x="T6" y="T7"/>
                  </a:cxn>
                </a:cxnLst>
                <a:rect l="0" t="0" r="r" b="b"/>
                <a:pathLst>
                  <a:path w="252" h="111">
                    <a:moveTo>
                      <a:pt x="107" y="0"/>
                    </a:moveTo>
                    <a:lnTo>
                      <a:pt x="252" y="111"/>
                    </a:lnTo>
                    <a:lnTo>
                      <a:pt x="0" y="39"/>
                    </a:lnTo>
                    <a:lnTo>
                      <a:pt x="107" y="0"/>
                    </a:lnTo>
                    <a:close/>
                  </a:path>
                </a:pathLst>
              </a:custGeom>
              <a:solidFill>
                <a:srgbClr val="7FBC41">
                  <a:lumMod val="50000"/>
                </a:srgbClr>
              </a:solidFill>
              <a:ln>
                <a:noFill/>
              </a:ln>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4" name="Freeform 41"/>
              <p:cNvSpPr>
                <a:spLocks/>
              </p:cNvSpPr>
              <p:nvPr/>
            </p:nvSpPr>
            <p:spPr bwMode="auto">
              <a:xfrm>
                <a:off x="3800476" y="4057650"/>
                <a:ext cx="223838" cy="173038"/>
              </a:xfrm>
              <a:custGeom>
                <a:avLst/>
                <a:gdLst>
                  <a:gd name="T0" fmla="*/ 34 w 141"/>
                  <a:gd name="T1" fmla="*/ 109 h 109"/>
                  <a:gd name="T2" fmla="*/ 0 w 141"/>
                  <a:gd name="T3" fmla="*/ 0 h 109"/>
                  <a:gd name="T4" fmla="*/ 141 w 141"/>
                  <a:gd name="T5" fmla="*/ 70 h 109"/>
                  <a:gd name="T6" fmla="*/ 34 w 141"/>
                  <a:gd name="T7" fmla="*/ 109 h 109"/>
                </a:gdLst>
                <a:ahLst/>
                <a:cxnLst>
                  <a:cxn ang="0">
                    <a:pos x="T0" y="T1"/>
                  </a:cxn>
                  <a:cxn ang="0">
                    <a:pos x="T2" y="T3"/>
                  </a:cxn>
                  <a:cxn ang="0">
                    <a:pos x="T4" y="T5"/>
                  </a:cxn>
                  <a:cxn ang="0">
                    <a:pos x="T6" y="T7"/>
                  </a:cxn>
                </a:cxnLst>
                <a:rect l="0" t="0" r="r" b="b"/>
                <a:pathLst>
                  <a:path w="141" h="109">
                    <a:moveTo>
                      <a:pt x="34" y="109"/>
                    </a:moveTo>
                    <a:lnTo>
                      <a:pt x="0" y="0"/>
                    </a:lnTo>
                    <a:lnTo>
                      <a:pt x="141" y="70"/>
                    </a:lnTo>
                    <a:lnTo>
                      <a:pt x="34" y="109"/>
                    </a:lnTo>
                    <a:close/>
                  </a:path>
                </a:pathLst>
              </a:custGeom>
              <a:solidFill>
                <a:srgbClr val="7FBC41"/>
              </a:solidFill>
              <a:ln>
                <a:noFill/>
              </a:ln>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5" name="Freeform 42"/>
              <p:cNvSpPr>
                <a:spLocks/>
              </p:cNvSpPr>
              <p:nvPr/>
            </p:nvSpPr>
            <p:spPr bwMode="auto">
              <a:xfrm>
                <a:off x="3800476" y="3819525"/>
                <a:ext cx="223838" cy="349250"/>
              </a:xfrm>
              <a:custGeom>
                <a:avLst/>
                <a:gdLst>
                  <a:gd name="T0" fmla="*/ 141 w 141"/>
                  <a:gd name="T1" fmla="*/ 220 h 220"/>
                  <a:gd name="T2" fmla="*/ 109 w 141"/>
                  <a:gd name="T3" fmla="*/ 0 h 220"/>
                  <a:gd name="T4" fmla="*/ 0 w 141"/>
                  <a:gd name="T5" fmla="*/ 150 h 220"/>
                  <a:gd name="T6" fmla="*/ 141 w 141"/>
                  <a:gd name="T7" fmla="*/ 220 h 220"/>
                </a:gdLst>
                <a:ahLst/>
                <a:cxnLst>
                  <a:cxn ang="0">
                    <a:pos x="T0" y="T1"/>
                  </a:cxn>
                  <a:cxn ang="0">
                    <a:pos x="T2" y="T3"/>
                  </a:cxn>
                  <a:cxn ang="0">
                    <a:pos x="T4" y="T5"/>
                  </a:cxn>
                  <a:cxn ang="0">
                    <a:pos x="T6" y="T7"/>
                  </a:cxn>
                </a:cxnLst>
                <a:rect l="0" t="0" r="r" b="b"/>
                <a:pathLst>
                  <a:path w="141" h="220">
                    <a:moveTo>
                      <a:pt x="141" y="220"/>
                    </a:moveTo>
                    <a:lnTo>
                      <a:pt x="109" y="0"/>
                    </a:lnTo>
                    <a:lnTo>
                      <a:pt x="0" y="150"/>
                    </a:lnTo>
                    <a:lnTo>
                      <a:pt x="141" y="220"/>
                    </a:lnTo>
                    <a:close/>
                  </a:path>
                </a:pathLst>
              </a:custGeom>
              <a:solidFill>
                <a:srgbClr val="7FBC41">
                  <a:lumMod val="60000"/>
                  <a:lumOff val="40000"/>
                </a:srgbClr>
              </a:solidFill>
              <a:ln>
                <a:noFill/>
              </a:ln>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err="1" smtClean="0"/>
              <a:t>Red</a:t>
            </a:r>
            <a:r>
              <a:rPr lang="fr-FR" b="1" i="1" dirty="0" smtClean="0"/>
              <a:t> Satin / Satin Rouge </a:t>
            </a:r>
            <a:r>
              <a:rPr lang="fr-FR" b="1" dirty="0" smtClean="0"/>
              <a:t>(2002)</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62500" lnSpcReduction="20000"/>
          </a:bodyPr>
          <a:lstStyle/>
          <a:p>
            <a:r>
              <a:rPr lang="fr-FR" dirty="0" smtClean="0"/>
              <a:t>The plot of </a:t>
            </a:r>
            <a:r>
              <a:rPr lang="fr-FR" b="1" i="1" dirty="0" err="1" smtClean="0"/>
              <a:t>Red</a:t>
            </a:r>
            <a:r>
              <a:rPr lang="fr-FR" b="1" i="1" dirty="0" smtClean="0"/>
              <a:t> Satin </a:t>
            </a:r>
            <a:r>
              <a:rPr lang="fr-FR" dirty="0" err="1" smtClean="0"/>
              <a:t>is</a:t>
            </a:r>
            <a:r>
              <a:rPr lang="fr-FR" dirty="0" smtClean="0"/>
              <a:t> </a:t>
            </a:r>
            <a:r>
              <a:rPr lang="fr-FR" dirty="0" err="1" smtClean="0"/>
              <a:t>rather</a:t>
            </a:r>
            <a:r>
              <a:rPr lang="fr-FR" dirty="0" smtClean="0"/>
              <a:t> simple: Lilia </a:t>
            </a:r>
            <a:r>
              <a:rPr lang="fr-FR" dirty="0" err="1" smtClean="0"/>
              <a:t>is</a:t>
            </a:r>
            <a:r>
              <a:rPr lang="fr-FR" dirty="0" smtClean="0"/>
              <a:t> a </a:t>
            </a:r>
            <a:r>
              <a:rPr lang="fr-FR" dirty="0" err="1" smtClean="0"/>
              <a:t>widow</a:t>
            </a:r>
            <a:r>
              <a:rPr lang="fr-FR" dirty="0" smtClean="0"/>
              <a:t> </a:t>
            </a:r>
            <a:r>
              <a:rPr lang="fr-FR" dirty="0" err="1" smtClean="0"/>
              <a:t>who</a:t>
            </a:r>
            <a:r>
              <a:rPr lang="fr-FR" dirty="0" smtClean="0"/>
              <a:t> </a:t>
            </a:r>
            <a:r>
              <a:rPr lang="fr-FR" dirty="0" err="1" smtClean="0"/>
              <a:t>wants</a:t>
            </a:r>
            <a:r>
              <a:rPr lang="fr-FR" dirty="0" smtClean="0"/>
              <a:t> to live life </a:t>
            </a:r>
            <a:r>
              <a:rPr lang="fr-FR" dirty="0" err="1" smtClean="0"/>
              <a:t>again</a:t>
            </a:r>
            <a:r>
              <a:rPr lang="fr-FR" dirty="0" smtClean="0"/>
              <a:t>. </a:t>
            </a:r>
            <a:r>
              <a:rPr lang="fr-FR" dirty="0" err="1" smtClean="0"/>
              <a:t>Her</a:t>
            </a:r>
            <a:r>
              <a:rPr lang="fr-FR" dirty="0" smtClean="0"/>
              <a:t> </a:t>
            </a:r>
            <a:r>
              <a:rPr lang="fr-FR" dirty="0" err="1" smtClean="0"/>
              <a:t>teenage</a:t>
            </a:r>
            <a:r>
              <a:rPr lang="fr-FR" dirty="0" smtClean="0"/>
              <a:t> </a:t>
            </a:r>
            <a:r>
              <a:rPr lang="fr-FR" dirty="0" err="1" smtClean="0"/>
              <a:t>daughter</a:t>
            </a:r>
            <a:r>
              <a:rPr lang="fr-FR" dirty="0" smtClean="0"/>
              <a:t> </a:t>
            </a:r>
            <a:r>
              <a:rPr lang="fr-FR" dirty="0" err="1" smtClean="0"/>
              <a:t>is</a:t>
            </a:r>
            <a:r>
              <a:rPr lang="fr-FR" dirty="0" smtClean="0"/>
              <a:t> </a:t>
            </a:r>
            <a:r>
              <a:rPr lang="fr-FR" dirty="0" err="1" smtClean="0"/>
              <a:t>getting</a:t>
            </a:r>
            <a:r>
              <a:rPr lang="fr-FR" dirty="0" smtClean="0"/>
              <a:t> </a:t>
            </a:r>
            <a:r>
              <a:rPr lang="fr-FR" dirty="0" err="1" smtClean="0"/>
              <a:t>interested</a:t>
            </a:r>
            <a:r>
              <a:rPr lang="fr-FR" dirty="0" smtClean="0"/>
              <a:t> in boys and </a:t>
            </a:r>
            <a:r>
              <a:rPr lang="fr-FR" dirty="0" err="1" smtClean="0"/>
              <a:t>integrating</a:t>
            </a:r>
            <a:r>
              <a:rPr lang="fr-FR" dirty="0" smtClean="0"/>
              <a:t> more western </a:t>
            </a:r>
            <a:r>
              <a:rPr lang="fr-FR" dirty="0" err="1" smtClean="0"/>
              <a:t>ways</a:t>
            </a:r>
            <a:r>
              <a:rPr lang="fr-FR" dirty="0" smtClean="0"/>
              <a:t> </a:t>
            </a:r>
            <a:r>
              <a:rPr lang="fr-FR" dirty="0" err="1" smtClean="0"/>
              <a:t>into</a:t>
            </a:r>
            <a:r>
              <a:rPr lang="fr-FR" dirty="0" smtClean="0"/>
              <a:t> </a:t>
            </a:r>
            <a:r>
              <a:rPr lang="fr-FR" dirty="0" err="1" smtClean="0"/>
              <a:t>her</a:t>
            </a:r>
            <a:r>
              <a:rPr lang="fr-FR" dirty="0" smtClean="0"/>
              <a:t> </a:t>
            </a:r>
            <a:r>
              <a:rPr lang="fr-FR" dirty="0" err="1" smtClean="0"/>
              <a:t>lifestyle</a:t>
            </a:r>
            <a:r>
              <a:rPr lang="fr-FR" dirty="0" smtClean="0"/>
              <a:t>. One night, </a:t>
            </a:r>
            <a:r>
              <a:rPr lang="fr-FR" dirty="0" err="1" smtClean="0"/>
              <a:t>while</a:t>
            </a:r>
            <a:r>
              <a:rPr lang="fr-FR" dirty="0" smtClean="0"/>
              <a:t> </a:t>
            </a:r>
            <a:r>
              <a:rPr lang="fr-FR" dirty="0" err="1" smtClean="0"/>
              <a:t>trying</a:t>
            </a:r>
            <a:r>
              <a:rPr lang="fr-FR" dirty="0" smtClean="0"/>
              <a:t> to </a:t>
            </a:r>
            <a:r>
              <a:rPr lang="fr-FR" dirty="0" err="1" smtClean="0"/>
              <a:t>follow</a:t>
            </a:r>
            <a:r>
              <a:rPr lang="fr-FR" dirty="0" smtClean="0"/>
              <a:t> </a:t>
            </a:r>
            <a:r>
              <a:rPr lang="fr-FR" dirty="0" err="1" smtClean="0"/>
              <a:t>her</a:t>
            </a:r>
            <a:r>
              <a:rPr lang="fr-FR" dirty="0" smtClean="0"/>
              <a:t> </a:t>
            </a:r>
            <a:r>
              <a:rPr lang="fr-FR" dirty="0" err="1" smtClean="0"/>
              <a:t>daughter's</a:t>
            </a:r>
            <a:r>
              <a:rPr lang="fr-FR" dirty="0" smtClean="0"/>
              <a:t> </a:t>
            </a:r>
            <a:r>
              <a:rPr lang="fr-FR" dirty="0" err="1" smtClean="0"/>
              <a:t>activities</a:t>
            </a:r>
            <a:r>
              <a:rPr lang="fr-FR" dirty="0" smtClean="0"/>
              <a:t> </a:t>
            </a:r>
            <a:r>
              <a:rPr lang="fr-FR" dirty="0" err="1" smtClean="0"/>
              <a:t>into</a:t>
            </a:r>
            <a:r>
              <a:rPr lang="fr-FR" dirty="0" smtClean="0"/>
              <a:t> the night, Lilia </a:t>
            </a:r>
            <a:r>
              <a:rPr lang="fr-FR" dirty="0" err="1" smtClean="0"/>
              <a:t>inadvertently</a:t>
            </a:r>
            <a:r>
              <a:rPr lang="fr-FR" dirty="0" smtClean="0"/>
              <a:t> </a:t>
            </a:r>
            <a:r>
              <a:rPr lang="fr-FR" dirty="0" err="1" smtClean="0"/>
              <a:t>discovers</a:t>
            </a:r>
            <a:r>
              <a:rPr lang="fr-FR" dirty="0" smtClean="0"/>
              <a:t> a cabaret. </a:t>
            </a:r>
            <a:r>
              <a:rPr lang="fr-FR" dirty="0" err="1" smtClean="0"/>
              <a:t>She</a:t>
            </a:r>
            <a:r>
              <a:rPr lang="fr-FR" dirty="0" smtClean="0"/>
              <a:t> </a:t>
            </a:r>
            <a:r>
              <a:rPr lang="fr-FR" dirty="0" err="1" smtClean="0"/>
              <a:t>enters</a:t>
            </a:r>
            <a:r>
              <a:rPr lang="fr-FR" dirty="0" smtClean="0"/>
              <a:t> to </a:t>
            </a:r>
            <a:r>
              <a:rPr lang="fr-FR" dirty="0" err="1" smtClean="0"/>
              <a:t>find</a:t>
            </a:r>
            <a:r>
              <a:rPr lang="fr-FR" dirty="0" smtClean="0"/>
              <a:t> </a:t>
            </a:r>
            <a:r>
              <a:rPr lang="fr-FR" dirty="0" err="1" smtClean="0"/>
              <a:t>women</a:t>
            </a:r>
            <a:r>
              <a:rPr lang="fr-FR" dirty="0" smtClean="0"/>
              <a:t> </a:t>
            </a:r>
            <a:r>
              <a:rPr lang="fr-FR" dirty="0" err="1" smtClean="0"/>
              <a:t>belly</a:t>
            </a:r>
            <a:r>
              <a:rPr lang="fr-FR" dirty="0" smtClean="0"/>
              <a:t> dancing in </a:t>
            </a:r>
            <a:r>
              <a:rPr lang="fr-FR" dirty="0" err="1" smtClean="0"/>
              <a:t>skimpy</a:t>
            </a:r>
            <a:r>
              <a:rPr lang="fr-FR" dirty="0" smtClean="0"/>
              <a:t> </a:t>
            </a:r>
            <a:r>
              <a:rPr lang="fr-FR" dirty="0" err="1" smtClean="0"/>
              <a:t>outfits</a:t>
            </a:r>
            <a:r>
              <a:rPr lang="fr-FR" dirty="0" smtClean="0"/>
              <a:t>, </a:t>
            </a:r>
            <a:r>
              <a:rPr lang="fr-FR" dirty="0" err="1" smtClean="0"/>
              <a:t>reacting</a:t>
            </a:r>
            <a:r>
              <a:rPr lang="fr-FR" dirty="0" smtClean="0"/>
              <a:t> in </a:t>
            </a:r>
            <a:r>
              <a:rPr lang="fr-FR" dirty="0" err="1" smtClean="0"/>
              <a:t>both</a:t>
            </a:r>
            <a:r>
              <a:rPr lang="fr-FR" dirty="0" smtClean="0"/>
              <a:t> a </a:t>
            </a:r>
            <a:r>
              <a:rPr lang="fr-FR" dirty="0" err="1" smtClean="0"/>
              <a:t>horrified</a:t>
            </a:r>
            <a:r>
              <a:rPr lang="fr-FR" dirty="0" smtClean="0"/>
              <a:t> and </a:t>
            </a:r>
            <a:r>
              <a:rPr lang="fr-FR" dirty="0" err="1" smtClean="0"/>
              <a:t>intrigued</a:t>
            </a:r>
            <a:r>
              <a:rPr lang="fr-FR" dirty="0" smtClean="0"/>
              <a:t> </a:t>
            </a:r>
            <a:r>
              <a:rPr lang="fr-FR" dirty="0" err="1" smtClean="0"/>
              <a:t>fashion</a:t>
            </a:r>
            <a:r>
              <a:rPr lang="fr-FR" dirty="0" smtClean="0"/>
              <a:t> </a:t>
            </a:r>
            <a:r>
              <a:rPr lang="fr-FR" dirty="0" err="1" smtClean="0"/>
              <a:t>at</a:t>
            </a:r>
            <a:r>
              <a:rPr lang="fr-FR" dirty="0" smtClean="0"/>
              <a:t> the </a:t>
            </a:r>
            <a:r>
              <a:rPr lang="fr-FR" dirty="0" err="1" smtClean="0"/>
              <a:t>same</a:t>
            </a:r>
            <a:r>
              <a:rPr lang="fr-FR" dirty="0" smtClean="0"/>
              <a:t> time. Lilia </a:t>
            </a:r>
            <a:r>
              <a:rPr lang="fr-FR" dirty="0" err="1" smtClean="0"/>
              <a:t>becomes</a:t>
            </a:r>
            <a:r>
              <a:rPr lang="fr-FR" dirty="0" smtClean="0"/>
              <a:t> </a:t>
            </a:r>
            <a:r>
              <a:rPr lang="fr-FR" dirty="0" err="1" smtClean="0"/>
              <a:t>drawn</a:t>
            </a:r>
            <a:r>
              <a:rPr lang="fr-FR" dirty="0" smtClean="0"/>
              <a:t> </a:t>
            </a:r>
            <a:r>
              <a:rPr lang="fr-FR" dirty="0" err="1" smtClean="0"/>
              <a:t>towards</a:t>
            </a:r>
            <a:r>
              <a:rPr lang="fr-FR" dirty="0" smtClean="0"/>
              <a:t> the </a:t>
            </a:r>
            <a:r>
              <a:rPr lang="fr-FR" dirty="0" err="1" smtClean="0"/>
              <a:t>dancers</a:t>
            </a:r>
            <a:r>
              <a:rPr lang="fr-FR" dirty="0" smtClean="0"/>
              <a:t> and </a:t>
            </a:r>
            <a:r>
              <a:rPr lang="fr-FR" dirty="0" err="1" smtClean="0"/>
              <a:t>drum</a:t>
            </a:r>
            <a:r>
              <a:rPr lang="fr-FR" dirty="0" smtClean="0"/>
              <a:t> music. </a:t>
            </a:r>
            <a:r>
              <a:rPr lang="fr-FR" dirty="0" err="1" smtClean="0"/>
              <a:t>She</a:t>
            </a:r>
            <a:r>
              <a:rPr lang="fr-FR" dirty="0" smtClean="0"/>
              <a:t> </a:t>
            </a:r>
            <a:r>
              <a:rPr lang="fr-FR" dirty="0" err="1" smtClean="0"/>
              <a:t>befriends</a:t>
            </a:r>
            <a:r>
              <a:rPr lang="fr-FR" dirty="0" smtClean="0"/>
              <a:t> one of the </a:t>
            </a:r>
            <a:r>
              <a:rPr lang="fr-FR" dirty="0" err="1" smtClean="0"/>
              <a:t>belly</a:t>
            </a:r>
            <a:r>
              <a:rPr lang="fr-FR" dirty="0" smtClean="0"/>
              <a:t> </a:t>
            </a:r>
            <a:r>
              <a:rPr lang="fr-FR" dirty="0" err="1" smtClean="0"/>
              <a:t>dancers</a:t>
            </a:r>
            <a:r>
              <a:rPr lang="fr-FR" dirty="0" smtClean="0"/>
              <a:t> and </a:t>
            </a:r>
            <a:r>
              <a:rPr lang="fr-FR" dirty="0" err="1" smtClean="0"/>
              <a:t>is</a:t>
            </a:r>
            <a:r>
              <a:rPr lang="fr-FR" dirty="0" smtClean="0"/>
              <a:t> </a:t>
            </a:r>
            <a:r>
              <a:rPr lang="fr-FR" dirty="0" err="1" smtClean="0"/>
              <a:t>encouraged</a:t>
            </a:r>
            <a:r>
              <a:rPr lang="fr-FR" dirty="0" smtClean="0"/>
              <a:t> </a:t>
            </a:r>
            <a:r>
              <a:rPr lang="fr-FR" dirty="0" err="1" smtClean="0"/>
              <a:t>into</a:t>
            </a:r>
            <a:r>
              <a:rPr lang="fr-FR" dirty="0" smtClean="0"/>
              <a:t> dancing for the audience. Lilia </a:t>
            </a:r>
            <a:r>
              <a:rPr lang="fr-FR" dirty="0" err="1" smtClean="0"/>
              <a:t>also</a:t>
            </a:r>
            <a:r>
              <a:rPr lang="fr-FR" dirty="0" smtClean="0"/>
              <a:t> </a:t>
            </a:r>
            <a:r>
              <a:rPr lang="fr-FR" dirty="0" err="1" smtClean="0"/>
              <a:t>starts</a:t>
            </a:r>
            <a:r>
              <a:rPr lang="fr-FR" dirty="0" smtClean="0"/>
              <a:t> a romance </a:t>
            </a:r>
            <a:r>
              <a:rPr lang="fr-FR" dirty="0" err="1" smtClean="0"/>
              <a:t>with</a:t>
            </a:r>
            <a:r>
              <a:rPr lang="fr-FR" dirty="0" smtClean="0"/>
              <a:t> one of the </a:t>
            </a:r>
            <a:r>
              <a:rPr lang="fr-FR" dirty="0" err="1" smtClean="0"/>
              <a:t>cabaret's</a:t>
            </a:r>
            <a:r>
              <a:rPr lang="fr-FR" dirty="0" smtClean="0"/>
              <a:t> </a:t>
            </a:r>
            <a:r>
              <a:rPr lang="fr-FR" dirty="0" err="1" smtClean="0"/>
              <a:t>musicians</a:t>
            </a:r>
            <a:r>
              <a:rPr lang="fr-FR" dirty="0" smtClean="0"/>
              <a:t>, </a:t>
            </a:r>
            <a:r>
              <a:rPr lang="fr-FR" dirty="0" err="1" smtClean="0"/>
              <a:t>who</a:t>
            </a:r>
            <a:r>
              <a:rPr lang="fr-FR" dirty="0" smtClean="0"/>
              <a:t> </a:t>
            </a:r>
            <a:r>
              <a:rPr lang="fr-FR" dirty="0" err="1" smtClean="0"/>
              <a:t>is</a:t>
            </a:r>
            <a:r>
              <a:rPr lang="fr-FR" dirty="0" smtClean="0"/>
              <a:t> </a:t>
            </a:r>
            <a:r>
              <a:rPr lang="fr-FR" dirty="0" err="1" smtClean="0"/>
              <a:t>also</a:t>
            </a:r>
            <a:r>
              <a:rPr lang="fr-FR" dirty="0" smtClean="0"/>
              <a:t> </a:t>
            </a:r>
            <a:r>
              <a:rPr lang="fr-FR" dirty="0" err="1" smtClean="0"/>
              <a:t>romancing</a:t>
            </a:r>
            <a:r>
              <a:rPr lang="fr-FR" dirty="0" smtClean="0"/>
              <a:t> Salma, </a:t>
            </a:r>
            <a:r>
              <a:rPr lang="fr-FR" dirty="0" err="1" smtClean="0"/>
              <a:t>Lilia’s</a:t>
            </a:r>
            <a:r>
              <a:rPr lang="fr-FR" dirty="0" smtClean="0"/>
              <a:t> </a:t>
            </a:r>
            <a:r>
              <a:rPr lang="fr-FR" dirty="0" err="1" smtClean="0"/>
              <a:t>daughter</a:t>
            </a:r>
            <a:r>
              <a:rPr lang="fr-FR" dirty="0" smtClean="0"/>
              <a:t>. As the plot </a:t>
            </a:r>
            <a:r>
              <a:rPr lang="fr-FR" dirty="0" err="1" smtClean="0"/>
              <a:t>thickens</a:t>
            </a:r>
            <a:r>
              <a:rPr lang="fr-FR" dirty="0" smtClean="0"/>
              <a:t> and romances </a:t>
            </a:r>
            <a:r>
              <a:rPr lang="fr-FR" dirty="0" err="1" smtClean="0"/>
              <a:t>develop</a:t>
            </a:r>
            <a:r>
              <a:rPr lang="fr-FR" dirty="0" smtClean="0"/>
              <a:t>, Lilia and </a:t>
            </a:r>
            <a:r>
              <a:rPr lang="fr-FR" dirty="0" err="1" smtClean="0"/>
              <a:t>her</a:t>
            </a:r>
            <a:r>
              <a:rPr lang="fr-FR" dirty="0" smtClean="0"/>
              <a:t> </a:t>
            </a:r>
            <a:r>
              <a:rPr lang="fr-FR" dirty="0" err="1" smtClean="0"/>
              <a:t>daughter</a:t>
            </a:r>
            <a:r>
              <a:rPr lang="fr-FR" dirty="0" smtClean="0"/>
              <a:t> </a:t>
            </a:r>
            <a:r>
              <a:rPr lang="fr-FR" dirty="0" err="1" smtClean="0"/>
              <a:t>both</a:t>
            </a:r>
            <a:r>
              <a:rPr lang="fr-FR" dirty="0" smtClean="0"/>
              <a:t> </a:t>
            </a:r>
            <a:r>
              <a:rPr lang="fr-FR" dirty="0" err="1" smtClean="0"/>
              <a:t>find</a:t>
            </a:r>
            <a:r>
              <a:rPr lang="fr-FR" dirty="0" smtClean="0"/>
              <a:t> </a:t>
            </a:r>
            <a:r>
              <a:rPr lang="fr-FR" dirty="0" err="1" smtClean="0"/>
              <a:t>themselves</a:t>
            </a:r>
            <a:r>
              <a:rPr lang="fr-FR" dirty="0" smtClean="0"/>
              <a:t> </a:t>
            </a:r>
            <a:r>
              <a:rPr lang="fr-FR" dirty="0" err="1" smtClean="0"/>
              <a:t>learning</a:t>
            </a:r>
            <a:r>
              <a:rPr lang="fr-FR" dirty="0" smtClean="0"/>
              <a:t> more about life </a:t>
            </a:r>
            <a:r>
              <a:rPr lang="fr-FR" dirty="0" err="1" smtClean="0"/>
              <a:t>than</a:t>
            </a:r>
            <a:r>
              <a:rPr lang="fr-FR" dirty="0" smtClean="0"/>
              <a:t> </a:t>
            </a:r>
            <a:r>
              <a:rPr lang="fr-FR" dirty="0" err="1" smtClean="0"/>
              <a:t>either</a:t>
            </a:r>
            <a:r>
              <a:rPr lang="fr-FR" dirty="0" smtClean="0"/>
              <a:t> of </a:t>
            </a:r>
            <a:r>
              <a:rPr lang="fr-FR" dirty="0" err="1" smtClean="0"/>
              <a:t>them</a:t>
            </a:r>
            <a:r>
              <a:rPr lang="fr-FR" dirty="0" smtClean="0"/>
              <a:t> </a:t>
            </a:r>
            <a:r>
              <a:rPr lang="fr-FR" dirty="0" err="1" smtClean="0"/>
              <a:t>bargained</a:t>
            </a:r>
            <a:r>
              <a:rPr lang="fr-FR" dirty="0" smtClean="0"/>
              <a:t> for.</a:t>
            </a:r>
          </a:p>
          <a:p>
            <a:r>
              <a:rPr lang="fr-FR" dirty="0" smtClean="0"/>
              <a:t>In </a:t>
            </a:r>
            <a:r>
              <a:rPr lang="fr-FR" dirty="0" err="1" smtClean="0"/>
              <a:t>pursuing</a:t>
            </a:r>
            <a:r>
              <a:rPr lang="fr-FR" dirty="0" smtClean="0"/>
              <a:t> </a:t>
            </a:r>
            <a:r>
              <a:rPr lang="fr-FR" dirty="0" err="1" smtClean="0"/>
              <a:t>her</a:t>
            </a:r>
            <a:r>
              <a:rPr lang="fr-FR" dirty="0" smtClean="0"/>
              <a:t> </a:t>
            </a:r>
            <a:r>
              <a:rPr lang="fr-FR" dirty="0" err="1" smtClean="0"/>
              <a:t>desire</a:t>
            </a:r>
            <a:r>
              <a:rPr lang="fr-FR" dirty="0" smtClean="0"/>
              <a:t> to </a:t>
            </a:r>
            <a:r>
              <a:rPr lang="fr-FR" dirty="0" err="1" smtClean="0"/>
              <a:t>find</a:t>
            </a:r>
            <a:r>
              <a:rPr lang="fr-FR" dirty="0" smtClean="0"/>
              <a:t> </a:t>
            </a:r>
            <a:r>
              <a:rPr lang="fr-FR" dirty="0" err="1" smtClean="0"/>
              <a:t>her</a:t>
            </a:r>
            <a:r>
              <a:rPr lang="fr-FR" dirty="0" smtClean="0"/>
              <a:t> </a:t>
            </a:r>
            <a:r>
              <a:rPr lang="fr-FR" dirty="0" err="1" smtClean="0"/>
              <a:t>own</a:t>
            </a:r>
            <a:r>
              <a:rPr lang="fr-FR" dirty="0" smtClean="0"/>
              <a:t> </a:t>
            </a:r>
            <a:r>
              <a:rPr lang="fr-FR" dirty="0" err="1" smtClean="0"/>
              <a:t>individuality</a:t>
            </a:r>
            <a:r>
              <a:rPr lang="fr-FR" dirty="0" smtClean="0"/>
              <a:t> and to break the </a:t>
            </a:r>
            <a:r>
              <a:rPr lang="fr-FR" dirty="0" err="1" smtClean="0"/>
              <a:t>moralistic</a:t>
            </a:r>
            <a:r>
              <a:rPr lang="fr-FR" dirty="0" smtClean="0"/>
              <a:t> </a:t>
            </a:r>
            <a:r>
              <a:rPr lang="fr-FR" dirty="0" err="1" smtClean="0"/>
              <a:t>mould</a:t>
            </a:r>
            <a:r>
              <a:rPr lang="fr-FR" dirty="0" smtClean="0"/>
              <a:t> of </a:t>
            </a:r>
            <a:r>
              <a:rPr lang="fr-FR" dirty="0" err="1" smtClean="0"/>
              <a:t>her</a:t>
            </a:r>
            <a:r>
              <a:rPr lang="fr-FR" dirty="0" smtClean="0"/>
              <a:t> </a:t>
            </a:r>
            <a:r>
              <a:rPr lang="fr-FR" dirty="0" err="1" smtClean="0"/>
              <a:t>upbringing</a:t>
            </a:r>
            <a:r>
              <a:rPr lang="fr-FR" dirty="0" smtClean="0"/>
              <a:t> Lilia </a:t>
            </a:r>
            <a:r>
              <a:rPr lang="fr-FR" dirty="0" err="1" smtClean="0"/>
              <a:t>undergoes</a:t>
            </a:r>
            <a:r>
              <a:rPr lang="fr-FR" dirty="0" smtClean="0"/>
              <a:t> a </a:t>
            </a:r>
            <a:r>
              <a:rPr lang="fr-FR" dirty="0" err="1" smtClean="0"/>
              <a:t>complete</a:t>
            </a:r>
            <a:r>
              <a:rPr lang="fr-FR" dirty="0" smtClean="0"/>
              <a:t> and radical transformation. </a:t>
            </a:r>
            <a:r>
              <a:rPr lang="fr-FR" dirty="0" err="1" smtClean="0"/>
              <a:t>When</a:t>
            </a:r>
            <a:r>
              <a:rPr lang="fr-FR" dirty="0" smtClean="0"/>
              <a:t> </a:t>
            </a:r>
            <a:r>
              <a:rPr lang="fr-FR" dirty="0" err="1" smtClean="0"/>
              <a:t>at</a:t>
            </a:r>
            <a:r>
              <a:rPr lang="fr-FR" dirty="0" smtClean="0"/>
              <a:t> the </a:t>
            </a:r>
            <a:r>
              <a:rPr lang="fr-FR" dirty="0" err="1" smtClean="0"/>
              <a:t>start</a:t>
            </a:r>
            <a:r>
              <a:rPr lang="fr-FR" dirty="0" smtClean="0"/>
              <a:t> of the film </a:t>
            </a:r>
            <a:r>
              <a:rPr lang="fr-FR" dirty="0" err="1" smtClean="0"/>
              <a:t>she</a:t>
            </a:r>
            <a:r>
              <a:rPr lang="fr-FR" dirty="0" smtClean="0"/>
              <a:t> </a:t>
            </a:r>
            <a:r>
              <a:rPr lang="fr-FR" dirty="0" err="1" smtClean="0"/>
              <a:t>is</a:t>
            </a:r>
            <a:r>
              <a:rPr lang="fr-FR" dirty="0" smtClean="0"/>
              <a:t> </a:t>
            </a:r>
            <a:r>
              <a:rPr lang="fr-FR" dirty="0" err="1" smtClean="0"/>
              <a:t>seen</a:t>
            </a:r>
            <a:r>
              <a:rPr lang="fr-FR" dirty="0" smtClean="0"/>
              <a:t> as a </a:t>
            </a:r>
            <a:r>
              <a:rPr lang="fr-FR" dirty="0" err="1" smtClean="0"/>
              <a:t>sad</a:t>
            </a:r>
            <a:r>
              <a:rPr lang="fr-FR" dirty="0" smtClean="0"/>
              <a:t>, </a:t>
            </a:r>
            <a:r>
              <a:rPr lang="fr-FR" dirty="0" err="1" smtClean="0"/>
              <a:t>bored</a:t>
            </a:r>
            <a:r>
              <a:rPr lang="fr-FR" dirty="0" smtClean="0"/>
              <a:t> and </a:t>
            </a:r>
            <a:r>
              <a:rPr lang="fr-FR" dirty="0" err="1" smtClean="0"/>
              <a:t>submissive</a:t>
            </a:r>
            <a:r>
              <a:rPr lang="fr-FR" dirty="0" smtClean="0"/>
              <a:t> </a:t>
            </a:r>
            <a:r>
              <a:rPr lang="fr-FR" dirty="0" err="1" smtClean="0"/>
              <a:t>woman</a:t>
            </a:r>
            <a:r>
              <a:rPr lang="fr-FR" dirty="0" smtClean="0"/>
              <a:t> </a:t>
            </a:r>
            <a:r>
              <a:rPr lang="fr-FR" dirty="0" err="1" smtClean="0"/>
              <a:t>who</a:t>
            </a:r>
            <a:r>
              <a:rPr lang="fr-FR" dirty="0" smtClean="0"/>
              <a:t> </a:t>
            </a:r>
            <a:r>
              <a:rPr lang="fr-FR" dirty="0" err="1" smtClean="0"/>
              <a:t>rarely</a:t>
            </a:r>
            <a:r>
              <a:rPr lang="fr-FR" dirty="0" smtClean="0"/>
              <a:t> </a:t>
            </a:r>
            <a:r>
              <a:rPr lang="fr-FR" dirty="0" err="1" smtClean="0"/>
              <a:t>leaves</a:t>
            </a:r>
            <a:r>
              <a:rPr lang="fr-FR" dirty="0" smtClean="0"/>
              <a:t> the </a:t>
            </a:r>
            <a:r>
              <a:rPr lang="fr-FR" dirty="0" err="1" smtClean="0"/>
              <a:t>comforts</a:t>
            </a:r>
            <a:r>
              <a:rPr lang="fr-FR" dirty="0" smtClean="0"/>
              <a:t> of home, </a:t>
            </a:r>
            <a:r>
              <a:rPr lang="fr-FR" dirty="0" err="1" smtClean="0"/>
              <a:t>she</a:t>
            </a:r>
            <a:r>
              <a:rPr lang="fr-FR" dirty="0" smtClean="0"/>
              <a:t> </a:t>
            </a:r>
            <a:r>
              <a:rPr lang="fr-FR" dirty="0" err="1" smtClean="0"/>
              <a:t>is</a:t>
            </a:r>
            <a:r>
              <a:rPr lang="fr-FR" dirty="0" smtClean="0"/>
              <a:t> </a:t>
            </a:r>
            <a:r>
              <a:rPr lang="fr-FR" dirty="0" err="1" smtClean="0"/>
              <a:t>seen</a:t>
            </a:r>
            <a:r>
              <a:rPr lang="fr-FR" dirty="0" smtClean="0"/>
              <a:t> by the conclusion as </a:t>
            </a:r>
            <a:r>
              <a:rPr lang="fr-FR" dirty="0" err="1" smtClean="0"/>
              <a:t>being</a:t>
            </a:r>
            <a:r>
              <a:rPr lang="fr-FR" dirty="0" smtClean="0"/>
              <a:t> a dominant </a:t>
            </a:r>
            <a:r>
              <a:rPr lang="fr-FR" dirty="0" err="1" smtClean="0"/>
              <a:t>matriarchal</a:t>
            </a:r>
            <a:r>
              <a:rPr lang="fr-FR" dirty="0" smtClean="0"/>
              <a:t> figure.</a:t>
            </a:r>
          </a:p>
          <a:p>
            <a:endParaRPr lang="fr-FR" dirty="0"/>
          </a:p>
        </p:txBody>
      </p:sp>
      <p:sp>
        <p:nvSpPr>
          <p:cNvPr id="4" name="Espace réservé du numéro de diapositive 3"/>
          <p:cNvSpPr>
            <a:spLocks noGrp="1"/>
          </p:cNvSpPr>
          <p:nvPr>
            <p:ph type="sldNum" sz="quarter" idx="12"/>
          </p:nvPr>
        </p:nvSpPr>
        <p:spPr/>
        <p:txBody>
          <a:bodyPr/>
          <a:lstStyle/>
          <a:p>
            <a:fld id="{30390A37-E3C3-492C-A955-60E1DA9A985E}" type="slidenum">
              <a:rPr lang="fr-FR" smtClean="0"/>
              <a:pPr/>
              <a:t>32</a:t>
            </a:fld>
            <a:endParaRPr lang="fr-F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i="1" dirty="0" smtClean="0">
                <a:latin typeface="Arial" pitchFamily="34" charset="0"/>
                <a:cs typeface="Arial" pitchFamily="34" charset="0"/>
              </a:rPr>
              <a:t>As I Open </a:t>
            </a:r>
            <a:r>
              <a:rPr lang="fr-FR" sz="3600" i="1" dirty="0" err="1" smtClean="0">
                <a:latin typeface="Arial" pitchFamily="34" charset="0"/>
                <a:cs typeface="Arial" pitchFamily="34" charset="0"/>
              </a:rPr>
              <a:t>My</a:t>
            </a:r>
            <a:r>
              <a:rPr lang="fr-FR" sz="3600" i="1" dirty="0" smtClean="0">
                <a:latin typeface="Arial" pitchFamily="34" charset="0"/>
                <a:cs typeface="Arial" pitchFamily="34" charset="0"/>
              </a:rPr>
              <a:t> </a:t>
            </a:r>
            <a:r>
              <a:rPr lang="fr-FR" sz="3600" i="1" dirty="0" err="1" smtClean="0">
                <a:latin typeface="Arial" pitchFamily="34" charset="0"/>
                <a:cs typeface="Arial" pitchFamily="34" charset="0"/>
              </a:rPr>
              <a:t>Eyes</a:t>
            </a:r>
            <a:r>
              <a:rPr lang="fr-FR" sz="3600" i="1" dirty="0" smtClean="0">
                <a:latin typeface="Arial" pitchFamily="34" charset="0"/>
                <a:cs typeface="Arial" pitchFamily="34" charset="0"/>
              </a:rPr>
              <a:t> </a:t>
            </a:r>
            <a:r>
              <a:rPr lang="fr-FR" sz="3600" dirty="0" smtClean="0">
                <a:latin typeface="Arial" pitchFamily="34" charset="0"/>
                <a:cs typeface="Arial" pitchFamily="34" charset="0"/>
              </a:rPr>
              <a:t>/ À peine j'ouvre les yeux </a:t>
            </a:r>
            <a:r>
              <a:rPr lang="fr-FR" sz="3600" i="1" dirty="0" smtClean="0">
                <a:latin typeface="Arial" pitchFamily="34" charset="0"/>
                <a:cs typeface="Arial" pitchFamily="34" charset="0"/>
              </a:rPr>
              <a:t>(2015)</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62500" lnSpcReduction="20000"/>
          </a:bodyPr>
          <a:lstStyle/>
          <a:p>
            <a:r>
              <a:rPr lang="fr-FR" dirty="0" err="1" smtClean="0"/>
              <a:t>At</a:t>
            </a:r>
            <a:r>
              <a:rPr lang="fr-FR" dirty="0" smtClean="0"/>
              <a:t> the </a:t>
            </a:r>
            <a:r>
              <a:rPr lang="fr-FR" dirty="0" err="1" smtClean="0"/>
              <a:t>heart</a:t>
            </a:r>
            <a:r>
              <a:rPr lang="fr-FR" dirty="0" smtClean="0"/>
              <a:t> of the film </a:t>
            </a:r>
            <a:r>
              <a:rPr lang="fr-FR" dirty="0" err="1" smtClean="0"/>
              <a:t>is</a:t>
            </a:r>
            <a:r>
              <a:rPr lang="fr-FR" dirty="0" smtClean="0"/>
              <a:t> Farah, an </a:t>
            </a:r>
            <a:r>
              <a:rPr lang="fr-FR" dirty="0" err="1" smtClean="0"/>
              <a:t>aspiring</a:t>
            </a:r>
            <a:r>
              <a:rPr lang="fr-FR" dirty="0" smtClean="0"/>
              <a:t> </a:t>
            </a:r>
            <a:r>
              <a:rPr lang="fr-FR" dirty="0" err="1" smtClean="0"/>
              <a:t>teenage</a:t>
            </a:r>
            <a:r>
              <a:rPr lang="fr-FR" dirty="0" smtClean="0"/>
              <a:t> rock singer </a:t>
            </a:r>
            <a:r>
              <a:rPr lang="fr-FR" dirty="0" err="1" smtClean="0"/>
              <a:t>energetically</a:t>
            </a:r>
            <a:r>
              <a:rPr lang="fr-FR" dirty="0" smtClean="0"/>
              <a:t> </a:t>
            </a:r>
            <a:r>
              <a:rPr lang="fr-FR" dirty="0" err="1" smtClean="0"/>
              <a:t>portrayed</a:t>
            </a:r>
            <a:r>
              <a:rPr lang="fr-FR" dirty="0" smtClean="0"/>
              <a:t> by </a:t>
            </a:r>
            <a:r>
              <a:rPr lang="fr-FR" dirty="0" err="1" smtClean="0"/>
              <a:t>newcomer</a:t>
            </a:r>
            <a:r>
              <a:rPr lang="fr-FR" dirty="0" smtClean="0"/>
              <a:t> Baya </a:t>
            </a:r>
            <a:r>
              <a:rPr lang="fr-FR" dirty="0" err="1" smtClean="0"/>
              <a:t>Medhaffer</a:t>
            </a:r>
            <a:r>
              <a:rPr lang="fr-FR" dirty="0" smtClean="0"/>
              <a:t> </a:t>
            </a:r>
            <a:r>
              <a:rPr lang="fr-FR" dirty="0" err="1" smtClean="0"/>
              <a:t>who</a:t>
            </a:r>
            <a:r>
              <a:rPr lang="fr-FR" dirty="0" smtClean="0"/>
              <a:t> has </a:t>
            </a:r>
            <a:r>
              <a:rPr lang="fr-FR" dirty="0" err="1" smtClean="0"/>
              <a:t>just</a:t>
            </a:r>
            <a:r>
              <a:rPr lang="fr-FR" dirty="0" smtClean="0"/>
              <a:t> </a:t>
            </a:r>
            <a:r>
              <a:rPr lang="fr-FR" dirty="0" err="1" smtClean="0"/>
              <a:t>graduated</a:t>
            </a:r>
            <a:r>
              <a:rPr lang="fr-FR" dirty="0" smtClean="0"/>
              <a:t> </a:t>
            </a:r>
            <a:r>
              <a:rPr lang="fr-FR" dirty="0" err="1" smtClean="0"/>
              <a:t>from</a:t>
            </a:r>
            <a:r>
              <a:rPr lang="fr-FR" dirty="0" smtClean="0"/>
              <a:t> </a:t>
            </a:r>
            <a:r>
              <a:rPr lang="fr-FR" dirty="0" err="1" smtClean="0"/>
              <a:t>high</a:t>
            </a:r>
            <a:r>
              <a:rPr lang="fr-FR" dirty="0" smtClean="0"/>
              <a:t> </a:t>
            </a:r>
            <a:r>
              <a:rPr lang="fr-FR" dirty="0" err="1" smtClean="0"/>
              <a:t>school</a:t>
            </a:r>
            <a:r>
              <a:rPr lang="fr-FR" dirty="0" smtClean="0"/>
              <a:t> and </a:t>
            </a:r>
            <a:r>
              <a:rPr lang="fr-FR" dirty="0" err="1" smtClean="0"/>
              <a:t>is</a:t>
            </a:r>
            <a:r>
              <a:rPr lang="fr-FR" dirty="0" smtClean="0"/>
              <a:t> </a:t>
            </a:r>
            <a:r>
              <a:rPr lang="fr-FR" dirty="0" err="1" smtClean="0"/>
              <a:t>expected</a:t>
            </a:r>
            <a:r>
              <a:rPr lang="fr-FR" dirty="0" smtClean="0"/>
              <a:t> by </a:t>
            </a:r>
            <a:r>
              <a:rPr lang="fr-FR" dirty="0" err="1" smtClean="0"/>
              <a:t>her</a:t>
            </a:r>
            <a:r>
              <a:rPr lang="fr-FR" dirty="0" smtClean="0"/>
              <a:t> </a:t>
            </a:r>
            <a:r>
              <a:rPr lang="fr-FR" dirty="0" err="1" smtClean="0"/>
              <a:t>family</a:t>
            </a:r>
            <a:r>
              <a:rPr lang="fr-FR" dirty="0" smtClean="0"/>
              <a:t> to go to </a:t>
            </a:r>
            <a:r>
              <a:rPr lang="fr-FR" dirty="0" err="1" smtClean="0"/>
              <a:t>university</a:t>
            </a:r>
            <a:r>
              <a:rPr lang="fr-FR" dirty="0" smtClean="0"/>
              <a:t> to </a:t>
            </a:r>
            <a:r>
              <a:rPr lang="fr-FR" dirty="0" err="1" smtClean="0"/>
              <a:t>study</a:t>
            </a:r>
            <a:r>
              <a:rPr lang="fr-FR" dirty="0" smtClean="0"/>
              <a:t> </a:t>
            </a:r>
            <a:r>
              <a:rPr lang="fr-FR" dirty="0" err="1" smtClean="0"/>
              <a:t>medicine</a:t>
            </a:r>
            <a:r>
              <a:rPr lang="fr-FR" dirty="0" smtClean="0"/>
              <a:t>. </a:t>
            </a:r>
            <a:r>
              <a:rPr lang="fr-FR" dirty="0" err="1" smtClean="0"/>
              <a:t>Instead</a:t>
            </a:r>
            <a:r>
              <a:rPr lang="fr-FR" dirty="0" smtClean="0"/>
              <a:t>, </a:t>
            </a:r>
            <a:r>
              <a:rPr lang="fr-FR" dirty="0" err="1" smtClean="0"/>
              <a:t>she’s</a:t>
            </a:r>
            <a:r>
              <a:rPr lang="fr-FR" dirty="0" smtClean="0"/>
              <a:t> more </a:t>
            </a:r>
            <a:r>
              <a:rPr lang="fr-FR" dirty="0" err="1" smtClean="0"/>
              <a:t>interested</a:t>
            </a:r>
            <a:r>
              <a:rPr lang="fr-FR" dirty="0" smtClean="0"/>
              <a:t> in </a:t>
            </a:r>
            <a:r>
              <a:rPr lang="fr-FR" dirty="0" err="1" smtClean="0"/>
              <a:t>practicing</a:t>
            </a:r>
            <a:r>
              <a:rPr lang="fr-FR" dirty="0" smtClean="0"/>
              <a:t> </a:t>
            </a:r>
            <a:r>
              <a:rPr lang="fr-FR" dirty="0" err="1" smtClean="0"/>
              <a:t>with</a:t>
            </a:r>
            <a:r>
              <a:rPr lang="fr-FR" dirty="0" smtClean="0"/>
              <a:t> </a:t>
            </a:r>
            <a:r>
              <a:rPr lang="fr-FR" dirty="0" err="1" smtClean="0"/>
              <a:t>her</a:t>
            </a:r>
            <a:r>
              <a:rPr lang="fr-FR" dirty="0" smtClean="0"/>
              <a:t> band mates, </a:t>
            </a:r>
            <a:r>
              <a:rPr lang="fr-FR" dirty="0" err="1" smtClean="0"/>
              <a:t>who</a:t>
            </a:r>
            <a:r>
              <a:rPr lang="fr-FR" dirty="0" smtClean="0"/>
              <a:t> </a:t>
            </a:r>
            <a:r>
              <a:rPr lang="fr-FR" dirty="0" err="1" smtClean="0"/>
              <a:t>include</a:t>
            </a:r>
            <a:r>
              <a:rPr lang="fr-FR" dirty="0" smtClean="0"/>
              <a:t> </a:t>
            </a:r>
            <a:r>
              <a:rPr lang="fr-FR" dirty="0" err="1" smtClean="0"/>
              <a:t>her</a:t>
            </a:r>
            <a:r>
              <a:rPr lang="fr-FR" dirty="0" smtClean="0"/>
              <a:t> secret </a:t>
            </a:r>
            <a:r>
              <a:rPr lang="fr-FR" dirty="0" err="1" smtClean="0"/>
              <a:t>boyfriend</a:t>
            </a:r>
            <a:r>
              <a:rPr lang="fr-FR" dirty="0" smtClean="0"/>
              <a:t>, </a:t>
            </a:r>
            <a:r>
              <a:rPr lang="fr-FR" dirty="0" err="1" smtClean="0"/>
              <a:t>Borhene</a:t>
            </a:r>
            <a:r>
              <a:rPr lang="fr-FR" dirty="0" smtClean="0"/>
              <a:t>. It </a:t>
            </a:r>
            <a:r>
              <a:rPr lang="fr-FR" dirty="0" err="1" smtClean="0"/>
              <a:t>is</a:t>
            </a:r>
            <a:r>
              <a:rPr lang="fr-FR" dirty="0" smtClean="0"/>
              <a:t> a </a:t>
            </a:r>
            <a:r>
              <a:rPr lang="fr-FR" dirty="0" err="1" smtClean="0"/>
              <a:t>familiar</a:t>
            </a:r>
            <a:r>
              <a:rPr lang="fr-FR" dirty="0" smtClean="0"/>
              <a:t> </a:t>
            </a:r>
            <a:r>
              <a:rPr lang="fr-FR" dirty="0" err="1" smtClean="0"/>
              <a:t>theme</a:t>
            </a:r>
            <a:r>
              <a:rPr lang="fr-FR" dirty="0" smtClean="0"/>
              <a:t> as a </a:t>
            </a:r>
            <a:r>
              <a:rPr lang="fr-FR" dirty="0" err="1" smtClean="0"/>
              <a:t>headstrong</a:t>
            </a:r>
            <a:r>
              <a:rPr lang="fr-FR" dirty="0" smtClean="0"/>
              <a:t> </a:t>
            </a:r>
            <a:r>
              <a:rPr lang="fr-FR" dirty="0" err="1" smtClean="0"/>
              <a:t>young</a:t>
            </a:r>
            <a:r>
              <a:rPr lang="fr-FR" dirty="0" smtClean="0"/>
              <a:t> </a:t>
            </a:r>
            <a:r>
              <a:rPr lang="fr-FR" dirty="0" err="1" smtClean="0"/>
              <a:t>woman</a:t>
            </a:r>
            <a:r>
              <a:rPr lang="fr-FR" dirty="0" smtClean="0"/>
              <a:t> </a:t>
            </a:r>
            <a:r>
              <a:rPr lang="fr-FR" dirty="0" err="1" smtClean="0"/>
              <a:t>butts</a:t>
            </a:r>
            <a:r>
              <a:rPr lang="fr-FR" dirty="0" smtClean="0"/>
              <a:t> </a:t>
            </a:r>
            <a:r>
              <a:rPr lang="fr-FR" dirty="0" err="1" smtClean="0"/>
              <a:t>heads</a:t>
            </a:r>
            <a:r>
              <a:rPr lang="fr-FR" dirty="0" smtClean="0"/>
              <a:t> </a:t>
            </a:r>
            <a:r>
              <a:rPr lang="fr-FR" dirty="0" err="1" smtClean="0"/>
              <a:t>with</a:t>
            </a:r>
            <a:r>
              <a:rPr lang="fr-FR" dirty="0" smtClean="0"/>
              <a:t> </a:t>
            </a:r>
            <a:r>
              <a:rPr lang="fr-FR" dirty="0" err="1" smtClean="0"/>
              <a:t>her</a:t>
            </a:r>
            <a:r>
              <a:rPr lang="fr-FR" dirty="0" smtClean="0"/>
              <a:t> parents and tradition, </a:t>
            </a:r>
            <a:r>
              <a:rPr lang="fr-FR" dirty="0" err="1" smtClean="0"/>
              <a:t>navigating</a:t>
            </a:r>
            <a:r>
              <a:rPr lang="fr-FR" dirty="0" smtClean="0"/>
              <a:t> familial, cultural, and social </a:t>
            </a:r>
            <a:r>
              <a:rPr lang="fr-FR" dirty="0" err="1" smtClean="0"/>
              <a:t>ideals</a:t>
            </a:r>
            <a:r>
              <a:rPr lang="fr-FR" dirty="0" smtClean="0"/>
              <a:t> in </a:t>
            </a:r>
            <a:r>
              <a:rPr lang="fr-FR" dirty="0" err="1" smtClean="0"/>
              <a:t>contemporary</a:t>
            </a:r>
            <a:r>
              <a:rPr lang="fr-FR" dirty="0" smtClean="0"/>
              <a:t> </a:t>
            </a:r>
            <a:r>
              <a:rPr lang="fr-FR" dirty="0" err="1" smtClean="0"/>
              <a:t>Tunisia</a:t>
            </a:r>
            <a:r>
              <a:rPr lang="fr-FR" dirty="0" smtClean="0"/>
              <a:t>. </a:t>
            </a:r>
            <a:r>
              <a:rPr lang="fr-FR" dirty="0" err="1" smtClean="0"/>
              <a:t>She</a:t>
            </a:r>
            <a:r>
              <a:rPr lang="fr-FR" dirty="0" smtClean="0"/>
              <a:t> </a:t>
            </a:r>
            <a:r>
              <a:rPr lang="fr-FR" dirty="0" err="1" smtClean="0"/>
              <a:t>confronts</a:t>
            </a:r>
            <a:r>
              <a:rPr lang="fr-FR" dirty="0" smtClean="0"/>
              <a:t> </a:t>
            </a:r>
            <a:r>
              <a:rPr lang="fr-FR" dirty="0" err="1" smtClean="0"/>
              <a:t>these</a:t>
            </a:r>
            <a:r>
              <a:rPr lang="fr-FR" dirty="0" smtClean="0"/>
              <a:t> obstacles </a:t>
            </a:r>
            <a:r>
              <a:rPr lang="fr-FR" dirty="0" err="1" smtClean="0"/>
              <a:t>head</a:t>
            </a:r>
            <a:r>
              <a:rPr lang="fr-FR" dirty="0" smtClean="0"/>
              <a:t> on in an </a:t>
            </a:r>
            <a:r>
              <a:rPr lang="fr-FR" dirty="0" err="1" smtClean="0"/>
              <a:t>attempt</a:t>
            </a:r>
            <a:r>
              <a:rPr lang="fr-FR" dirty="0" smtClean="0"/>
              <a:t> to </a:t>
            </a:r>
            <a:r>
              <a:rPr lang="fr-FR" dirty="0" err="1" smtClean="0"/>
              <a:t>reconcile</a:t>
            </a:r>
            <a:r>
              <a:rPr lang="fr-FR" dirty="0" smtClean="0"/>
              <a:t> </a:t>
            </a:r>
            <a:r>
              <a:rPr lang="fr-FR" dirty="0" err="1" smtClean="0"/>
              <a:t>her</a:t>
            </a:r>
            <a:r>
              <a:rPr lang="fr-FR" dirty="0" smtClean="0"/>
              <a:t> </a:t>
            </a:r>
            <a:r>
              <a:rPr lang="fr-FR" dirty="0" err="1" smtClean="0"/>
              <a:t>desire</a:t>
            </a:r>
            <a:r>
              <a:rPr lang="fr-FR" dirty="0" smtClean="0"/>
              <a:t> to </a:t>
            </a:r>
            <a:r>
              <a:rPr lang="fr-FR" dirty="0" err="1" smtClean="0"/>
              <a:t>instigate</a:t>
            </a:r>
            <a:r>
              <a:rPr lang="fr-FR" dirty="0" smtClean="0"/>
              <a:t> change and </a:t>
            </a:r>
            <a:r>
              <a:rPr lang="fr-FR" dirty="0" err="1" smtClean="0"/>
              <a:t>enjoy</a:t>
            </a:r>
            <a:r>
              <a:rPr lang="fr-FR" dirty="0" smtClean="0"/>
              <a:t> more </a:t>
            </a:r>
            <a:r>
              <a:rPr lang="fr-FR" dirty="0" err="1" smtClean="0"/>
              <a:t>freedom</a:t>
            </a:r>
            <a:r>
              <a:rPr lang="fr-FR" dirty="0" smtClean="0"/>
              <a:t> </a:t>
            </a:r>
            <a:r>
              <a:rPr lang="fr-FR" dirty="0" err="1" smtClean="0"/>
              <a:t>with</a:t>
            </a:r>
            <a:r>
              <a:rPr lang="fr-FR" dirty="0" smtClean="0"/>
              <a:t> </a:t>
            </a:r>
            <a:r>
              <a:rPr lang="fr-FR" dirty="0" err="1" smtClean="0"/>
              <a:t>her</a:t>
            </a:r>
            <a:r>
              <a:rPr lang="fr-FR" dirty="0" smtClean="0"/>
              <a:t> </a:t>
            </a:r>
            <a:r>
              <a:rPr lang="fr-FR" dirty="0" err="1" smtClean="0"/>
              <a:t>sheltered</a:t>
            </a:r>
            <a:r>
              <a:rPr lang="fr-FR" dirty="0" smtClean="0"/>
              <a:t> </a:t>
            </a:r>
            <a:r>
              <a:rPr lang="fr-FR" dirty="0" err="1" smtClean="0"/>
              <a:t>upbringing</a:t>
            </a:r>
            <a:r>
              <a:rPr lang="fr-FR" dirty="0" smtClean="0"/>
              <a:t> and </a:t>
            </a:r>
            <a:r>
              <a:rPr lang="fr-FR" dirty="0" err="1" smtClean="0"/>
              <a:t>mother’s</a:t>
            </a:r>
            <a:r>
              <a:rPr lang="fr-FR" dirty="0" smtClean="0"/>
              <a:t> </a:t>
            </a:r>
            <a:r>
              <a:rPr lang="fr-FR" dirty="0" err="1" smtClean="0"/>
              <a:t>concerns</a:t>
            </a:r>
            <a:r>
              <a:rPr lang="fr-FR" dirty="0" smtClean="0"/>
              <a:t>.</a:t>
            </a:r>
          </a:p>
          <a:p>
            <a:r>
              <a:rPr lang="fr-FR" dirty="0" err="1" smtClean="0"/>
              <a:t>What</a:t>
            </a:r>
            <a:r>
              <a:rPr lang="fr-FR" dirty="0" smtClean="0"/>
              <a:t> </a:t>
            </a:r>
            <a:r>
              <a:rPr lang="fr-FR" dirty="0" err="1" smtClean="0"/>
              <a:t>may</a:t>
            </a:r>
            <a:r>
              <a:rPr lang="fr-FR" dirty="0" smtClean="0"/>
              <a:t> </a:t>
            </a:r>
            <a:r>
              <a:rPr lang="fr-FR" dirty="0" err="1" smtClean="0"/>
              <a:t>be</a:t>
            </a:r>
            <a:r>
              <a:rPr lang="fr-FR" dirty="0" smtClean="0"/>
              <a:t> </a:t>
            </a:r>
            <a:r>
              <a:rPr lang="fr-FR" dirty="0" err="1" smtClean="0"/>
              <a:t>unfamiliar</a:t>
            </a:r>
            <a:r>
              <a:rPr lang="fr-FR" dirty="0" smtClean="0"/>
              <a:t> to the </a:t>
            </a:r>
            <a:r>
              <a:rPr lang="fr-FR" dirty="0" err="1" smtClean="0"/>
              <a:t>viewer</a:t>
            </a:r>
            <a:r>
              <a:rPr lang="fr-FR" dirty="0" smtClean="0"/>
              <a:t> </a:t>
            </a:r>
            <a:r>
              <a:rPr lang="fr-FR" dirty="0" err="1" smtClean="0"/>
              <a:t>however</a:t>
            </a:r>
            <a:r>
              <a:rPr lang="fr-FR" dirty="0" smtClean="0"/>
              <a:t>, </a:t>
            </a:r>
            <a:r>
              <a:rPr lang="fr-FR" dirty="0" err="1" smtClean="0"/>
              <a:t>is</a:t>
            </a:r>
            <a:r>
              <a:rPr lang="fr-FR" dirty="0" smtClean="0"/>
              <a:t> the background of </a:t>
            </a:r>
            <a:r>
              <a:rPr lang="fr-FR" dirty="0" err="1" smtClean="0"/>
              <a:t>political</a:t>
            </a:r>
            <a:r>
              <a:rPr lang="fr-FR" dirty="0" smtClean="0"/>
              <a:t> </a:t>
            </a:r>
            <a:r>
              <a:rPr lang="fr-FR" dirty="0" err="1" smtClean="0"/>
              <a:t>unrest</a:t>
            </a:r>
            <a:r>
              <a:rPr lang="fr-FR" dirty="0" smtClean="0"/>
              <a:t> </a:t>
            </a:r>
            <a:r>
              <a:rPr lang="fr-FR" dirty="0" err="1" smtClean="0"/>
              <a:t>against</a:t>
            </a:r>
            <a:r>
              <a:rPr lang="fr-FR" dirty="0" smtClean="0"/>
              <a:t> </a:t>
            </a:r>
            <a:r>
              <a:rPr lang="fr-FR" dirty="0" err="1" smtClean="0"/>
              <a:t>which</a:t>
            </a:r>
            <a:r>
              <a:rPr lang="fr-FR" dirty="0" smtClean="0"/>
              <a:t> the film </a:t>
            </a:r>
            <a:r>
              <a:rPr lang="fr-FR" dirty="0" err="1" smtClean="0"/>
              <a:t>is</a:t>
            </a:r>
            <a:r>
              <a:rPr lang="fr-FR" dirty="0" smtClean="0"/>
              <a:t> set. The story </a:t>
            </a:r>
            <a:r>
              <a:rPr lang="fr-FR" dirty="0" err="1" smtClean="0"/>
              <a:t>unfolds</a:t>
            </a:r>
            <a:r>
              <a:rPr lang="fr-FR" dirty="0" smtClean="0"/>
              <a:t> over the </a:t>
            </a:r>
            <a:r>
              <a:rPr lang="fr-FR" dirty="0" err="1" smtClean="0"/>
              <a:t>summer</a:t>
            </a:r>
            <a:r>
              <a:rPr lang="fr-FR" dirty="0" smtClean="0"/>
              <a:t> of 2010 </a:t>
            </a:r>
            <a:r>
              <a:rPr lang="fr-FR" dirty="0" err="1" smtClean="0"/>
              <a:t>at</a:t>
            </a:r>
            <a:r>
              <a:rPr lang="fr-FR" dirty="0" smtClean="0"/>
              <a:t> the </a:t>
            </a:r>
            <a:r>
              <a:rPr lang="fr-FR" dirty="0" err="1" smtClean="0"/>
              <a:t>dawn</a:t>
            </a:r>
            <a:r>
              <a:rPr lang="fr-FR" dirty="0" smtClean="0"/>
              <a:t> of the </a:t>
            </a:r>
            <a:r>
              <a:rPr lang="fr-FR" dirty="0" err="1" smtClean="0"/>
              <a:t>Arab</a:t>
            </a:r>
            <a:r>
              <a:rPr lang="fr-FR" dirty="0" smtClean="0"/>
              <a:t> </a:t>
            </a:r>
            <a:r>
              <a:rPr lang="fr-FR" dirty="0" err="1" smtClean="0"/>
              <a:t>Spring</a:t>
            </a:r>
            <a:r>
              <a:rPr lang="fr-FR" dirty="0" smtClean="0"/>
              <a:t>, </a:t>
            </a:r>
            <a:r>
              <a:rPr lang="fr-FR" dirty="0" err="1" smtClean="0"/>
              <a:t>referred</a:t>
            </a:r>
            <a:r>
              <a:rPr lang="fr-FR" dirty="0" smtClean="0"/>
              <a:t> to in </a:t>
            </a:r>
            <a:r>
              <a:rPr lang="fr-FR" dirty="0" err="1" smtClean="0"/>
              <a:t>Tunisia</a:t>
            </a:r>
            <a:r>
              <a:rPr lang="fr-FR" dirty="0" smtClean="0"/>
              <a:t> as the Jasmine </a:t>
            </a:r>
            <a:r>
              <a:rPr lang="fr-FR" dirty="0" err="1" smtClean="0"/>
              <a:t>Revolution</a:t>
            </a:r>
            <a:r>
              <a:rPr lang="fr-FR" dirty="0" smtClean="0"/>
              <a:t>. </a:t>
            </a:r>
            <a:r>
              <a:rPr lang="fr-FR" dirty="0" err="1" smtClean="0"/>
              <a:t>Farah’s</a:t>
            </a:r>
            <a:r>
              <a:rPr lang="fr-FR" dirty="0" smtClean="0"/>
              <a:t> music </a:t>
            </a:r>
            <a:r>
              <a:rPr lang="fr-FR" dirty="0" err="1" smtClean="0"/>
              <a:t>addresses</a:t>
            </a:r>
            <a:r>
              <a:rPr lang="fr-FR" dirty="0" smtClean="0"/>
              <a:t> </a:t>
            </a:r>
            <a:r>
              <a:rPr lang="fr-FR" dirty="0" err="1" smtClean="0"/>
              <a:t>politics</a:t>
            </a:r>
            <a:r>
              <a:rPr lang="fr-FR" dirty="0" smtClean="0"/>
              <a:t> and issues in </a:t>
            </a:r>
            <a:r>
              <a:rPr lang="fr-FR" dirty="0" err="1" smtClean="0"/>
              <a:t>her</a:t>
            </a:r>
            <a:r>
              <a:rPr lang="fr-FR" dirty="0" smtClean="0"/>
              <a:t> home country, </a:t>
            </a:r>
            <a:r>
              <a:rPr lang="fr-FR" dirty="0" err="1" smtClean="0"/>
              <a:t>using</a:t>
            </a:r>
            <a:r>
              <a:rPr lang="fr-FR" dirty="0" smtClean="0"/>
              <a:t> subversive lyrics </a:t>
            </a:r>
            <a:r>
              <a:rPr lang="fr-FR" dirty="0" err="1" smtClean="0"/>
              <a:t>that</a:t>
            </a:r>
            <a:r>
              <a:rPr lang="fr-FR" dirty="0" smtClean="0"/>
              <a:t> question the </a:t>
            </a:r>
            <a:r>
              <a:rPr lang="fr-FR" dirty="0" err="1" smtClean="0"/>
              <a:t>status</a:t>
            </a:r>
            <a:r>
              <a:rPr lang="fr-FR" dirty="0" smtClean="0"/>
              <a:t> quo. </a:t>
            </a:r>
            <a:r>
              <a:rPr lang="fr-FR" dirty="0" err="1" smtClean="0"/>
              <a:t>She</a:t>
            </a:r>
            <a:r>
              <a:rPr lang="fr-FR" dirty="0" smtClean="0"/>
              <a:t> continues to </a:t>
            </a:r>
            <a:r>
              <a:rPr lang="fr-FR" dirty="0" err="1" smtClean="0"/>
              <a:t>sing</a:t>
            </a:r>
            <a:r>
              <a:rPr lang="fr-FR" dirty="0" smtClean="0"/>
              <a:t> and </a:t>
            </a:r>
            <a:r>
              <a:rPr lang="fr-FR" dirty="0" err="1" smtClean="0"/>
              <a:t>rebel</a:t>
            </a:r>
            <a:r>
              <a:rPr lang="fr-FR" dirty="0" smtClean="0"/>
              <a:t> </a:t>
            </a:r>
            <a:r>
              <a:rPr lang="fr-FR" dirty="0" err="1" smtClean="0"/>
              <a:t>even</a:t>
            </a:r>
            <a:r>
              <a:rPr lang="fr-FR" dirty="0" smtClean="0"/>
              <a:t> as the police </a:t>
            </a:r>
            <a:r>
              <a:rPr lang="fr-FR" dirty="0" err="1" smtClean="0"/>
              <a:t>begin</a:t>
            </a:r>
            <a:r>
              <a:rPr lang="fr-FR" dirty="0" smtClean="0"/>
              <a:t> to </a:t>
            </a:r>
            <a:r>
              <a:rPr lang="fr-FR" dirty="0" err="1" smtClean="0"/>
              <a:t>follow</a:t>
            </a:r>
            <a:r>
              <a:rPr lang="fr-FR" dirty="0" smtClean="0"/>
              <a:t> </a:t>
            </a:r>
            <a:r>
              <a:rPr lang="fr-FR" dirty="0" err="1" smtClean="0"/>
              <a:t>her</a:t>
            </a:r>
            <a:r>
              <a:rPr lang="fr-FR" dirty="0" smtClean="0"/>
              <a:t> and </a:t>
            </a:r>
            <a:r>
              <a:rPr lang="fr-FR" dirty="0" err="1" smtClean="0"/>
              <a:t>her</a:t>
            </a:r>
            <a:r>
              <a:rPr lang="fr-FR" dirty="0" smtClean="0"/>
              <a:t> </a:t>
            </a:r>
            <a:r>
              <a:rPr lang="fr-FR" dirty="0" err="1" smtClean="0"/>
              <a:t>movements</a:t>
            </a:r>
            <a:r>
              <a:rPr lang="fr-FR" dirty="0" smtClean="0"/>
              <a:t> are </a:t>
            </a:r>
            <a:r>
              <a:rPr lang="fr-FR" dirty="0" err="1" smtClean="0"/>
              <a:t>monitored</a:t>
            </a:r>
            <a:r>
              <a:rPr lang="fr-FR" dirty="0" smtClean="0"/>
              <a:t>. The film captures the </a:t>
            </a:r>
            <a:r>
              <a:rPr lang="fr-FR" dirty="0" err="1" smtClean="0"/>
              <a:t>atmosphere</a:t>
            </a:r>
            <a:r>
              <a:rPr lang="fr-FR" dirty="0" smtClean="0"/>
              <a:t> of </a:t>
            </a:r>
            <a:r>
              <a:rPr lang="fr-FR" dirty="0" err="1" smtClean="0"/>
              <a:t>fear</a:t>
            </a:r>
            <a:r>
              <a:rPr lang="fr-FR" dirty="0" smtClean="0"/>
              <a:t> of a </a:t>
            </a:r>
            <a:r>
              <a:rPr lang="fr-FR" dirty="0" err="1" smtClean="0"/>
              <a:t>repressive</a:t>
            </a:r>
            <a:r>
              <a:rPr lang="fr-FR" dirty="0" smtClean="0"/>
              <a:t> society and </a:t>
            </a:r>
            <a:r>
              <a:rPr lang="fr-FR" dirty="0" err="1" smtClean="0"/>
              <a:t>highlights</a:t>
            </a:r>
            <a:r>
              <a:rPr lang="fr-FR" dirty="0" smtClean="0"/>
              <a:t> the </a:t>
            </a:r>
            <a:r>
              <a:rPr lang="fr-FR" dirty="0" err="1" smtClean="0"/>
              <a:t>level</a:t>
            </a:r>
            <a:r>
              <a:rPr lang="fr-FR" dirty="0" smtClean="0"/>
              <a:t> of </a:t>
            </a:r>
            <a:r>
              <a:rPr lang="fr-FR" dirty="0" err="1" smtClean="0"/>
              <a:t>political</a:t>
            </a:r>
            <a:r>
              <a:rPr lang="fr-FR" dirty="0" smtClean="0"/>
              <a:t> surveillance </a:t>
            </a:r>
            <a:r>
              <a:rPr lang="fr-FR" dirty="0" err="1" smtClean="0"/>
              <a:t>imposed</a:t>
            </a:r>
            <a:r>
              <a:rPr lang="fr-FR" dirty="0" smtClean="0"/>
              <a:t> by the </a:t>
            </a:r>
            <a:r>
              <a:rPr lang="fr-FR" dirty="0" err="1" smtClean="0"/>
              <a:t>dictatorship</a:t>
            </a:r>
            <a:r>
              <a:rPr lang="fr-FR" dirty="0" smtClean="0"/>
              <a:t> of </a:t>
            </a:r>
            <a:r>
              <a:rPr lang="fr-FR" dirty="0" err="1" smtClean="0"/>
              <a:t>President</a:t>
            </a:r>
            <a:r>
              <a:rPr lang="fr-FR" dirty="0" smtClean="0"/>
              <a:t> Ben Ali.</a:t>
            </a:r>
          </a:p>
          <a:p>
            <a:endParaRPr lang="fr-FR" dirty="0"/>
          </a:p>
        </p:txBody>
      </p:sp>
      <p:sp>
        <p:nvSpPr>
          <p:cNvPr id="4" name="Espace réservé du numéro de diapositive 3"/>
          <p:cNvSpPr>
            <a:spLocks noGrp="1"/>
          </p:cNvSpPr>
          <p:nvPr>
            <p:ph type="sldNum" sz="quarter" idx="12"/>
          </p:nvPr>
        </p:nvSpPr>
        <p:spPr/>
        <p:txBody>
          <a:bodyPr/>
          <a:lstStyle/>
          <a:p>
            <a:fld id="{30390A37-E3C3-492C-A955-60E1DA9A985E}" type="slidenum">
              <a:rPr lang="fr-FR" smtClean="0"/>
              <a:pPr/>
              <a:t>33</a:t>
            </a:fld>
            <a:endParaRPr lang="fr-F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806" y="284368"/>
            <a:ext cx="7030508" cy="872732"/>
          </a:xfrm>
        </p:spPr>
        <p:txBody>
          <a:bodyPr>
            <a:normAutofit fontScale="90000"/>
          </a:bodyPr>
          <a:lstStyle/>
          <a:p>
            <a:r>
              <a:rPr lang="en-US" dirty="0" smtClean="0"/>
              <a:t>The corpus is approached from 3 angles: Pragmatics, film techniques and semiotics</a:t>
            </a:r>
            <a:endParaRPr lang="en-US" dirty="0"/>
          </a:p>
        </p:txBody>
      </p:sp>
      <p:grpSp>
        <p:nvGrpSpPr>
          <p:cNvPr id="145" name="Groupe 144"/>
          <p:cNvGrpSpPr/>
          <p:nvPr/>
        </p:nvGrpSpPr>
        <p:grpSpPr>
          <a:xfrm>
            <a:off x="356500" y="1176936"/>
            <a:ext cx="9086866" cy="5681064"/>
            <a:chOff x="438769" y="1176936"/>
            <a:chExt cx="11183834" cy="5681064"/>
          </a:xfrm>
        </p:grpSpPr>
        <p:cxnSp>
          <p:nvCxnSpPr>
            <p:cNvPr id="142" name="Connecteur droit 141"/>
            <p:cNvCxnSpPr>
              <a:stCxn id="12" idx="5"/>
            </p:cNvCxnSpPr>
            <p:nvPr/>
          </p:nvCxnSpPr>
          <p:spPr>
            <a:xfrm>
              <a:off x="3342490" y="1611254"/>
              <a:ext cx="6634026" cy="40125"/>
            </a:xfrm>
            <a:prstGeom prst="line">
              <a:avLst/>
            </a:prstGeom>
          </p:spPr>
          <p:style>
            <a:lnRef idx="1">
              <a:schemeClr val="accent1"/>
            </a:lnRef>
            <a:fillRef idx="0">
              <a:schemeClr val="accent1"/>
            </a:fillRef>
            <a:effectRef idx="0">
              <a:schemeClr val="accent1"/>
            </a:effectRef>
            <a:fontRef idx="minor">
              <a:schemeClr val="tx1"/>
            </a:fontRef>
          </p:style>
        </p:cxnSp>
        <p:sp>
          <p:nvSpPr>
            <p:cNvPr id="12" name="Cube 11"/>
            <p:cNvSpPr/>
            <p:nvPr/>
          </p:nvSpPr>
          <p:spPr bwMode="auto">
            <a:xfrm>
              <a:off x="1834739" y="1282024"/>
              <a:ext cx="1507751" cy="738995"/>
            </a:xfrm>
            <a:prstGeom prst="cube">
              <a:avLst>
                <a:gd name="adj" fmla="val 10898"/>
              </a:avLst>
            </a:prstGeom>
            <a:solidFill>
              <a:schemeClr val="accent1"/>
            </a:solidFill>
            <a:ln w="3175">
              <a:solidFill>
                <a:schemeClr val="accent2"/>
              </a:solidFill>
            </a:ln>
            <a:effectLst>
              <a:outerShdw blurRad="50800" dist="38100" dir="2700000" algn="tl" rotWithShape="0">
                <a:prstClr val="black">
                  <a:alpha val="10000"/>
                </a:prstClr>
              </a:outerShdw>
            </a:effectLst>
          </p:spPr>
          <p:style>
            <a:lnRef idx="2">
              <a:schemeClr val="accent1">
                <a:shade val="50000"/>
              </a:schemeClr>
            </a:lnRef>
            <a:fillRef idx="1002">
              <a:schemeClr val="lt1"/>
            </a:fillRef>
            <a:effectRef idx="0">
              <a:schemeClr val="accent1"/>
            </a:effectRef>
            <a:fontRef idx="minor">
              <a:schemeClr val="lt1"/>
            </a:fontRef>
          </p:style>
          <p:txBody>
            <a:bodyPr lIns="45720" rIns="45720" rtlCol="0" anchor="ctr"/>
            <a:lstStyle/>
            <a:p>
              <a:pPr algn="ctr">
                <a:lnSpc>
                  <a:spcPct val="90000"/>
                </a:lnSpc>
                <a:spcBef>
                  <a:spcPct val="20000"/>
                </a:spcBef>
                <a:defRPr/>
              </a:pPr>
              <a:r>
                <a:rPr lang="en-US" sz="2400" dirty="0" smtClean="0">
                  <a:solidFill>
                    <a:schemeClr val="bg1"/>
                  </a:solidFill>
                  <a:latin typeface="Roboto Condensed" panose="02000000000000000000" pitchFamily="2" charset="0"/>
                  <a:cs typeface="Arial"/>
                </a:rPr>
                <a:t>Pragmatics</a:t>
              </a:r>
              <a:r>
                <a:rPr lang="en-US" sz="1600" dirty="0" smtClean="0">
                  <a:solidFill>
                    <a:schemeClr val="bg1"/>
                  </a:solidFill>
                  <a:latin typeface="Arial" panose="020B0604020202020204" pitchFamily="34" charset="0"/>
                </a:rPr>
                <a:t>  of Silence</a:t>
              </a:r>
              <a:endParaRPr lang="en-US" sz="1600" dirty="0">
                <a:solidFill>
                  <a:schemeClr val="bg1"/>
                </a:solidFill>
                <a:latin typeface="Arial" panose="020B0604020202020204" pitchFamily="34" charset="0"/>
              </a:endParaRPr>
            </a:p>
          </p:txBody>
        </p:sp>
        <p:sp>
          <p:nvSpPr>
            <p:cNvPr id="48" name="Cube 47"/>
            <p:cNvSpPr/>
            <p:nvPr/>
          </p:nvSpPr>
          <p:spPr bwMode="auto">
            <a:xfrm>
              <a:off x="9969865" y="1176936"/>
              <a:ext cx="1473369" cy="722143"/>
            </a:xfrm>
            <a:prstGeom prst="cube">
              <a:avLst>
                <a:gd name="adj" fmla="val 10898"/>
              </a:avLst>
            </a:prstGeom>
            <a:solidFill>
              <a:schemeClr val="accent3">
                <a:lumMod val="75000"/>
              </a:schemeClr>
            </a:solidFill>
            <a:ln w="3175">
              <a:solidFill>
                <a:schemeClr val="accent2"/>
              </a:solidFill>
            </a:ln>
            <a:effectLst>
              <a:outerShdw blurRad="50800" dist="38100" dir="2700000" algn="tl" rotWithShape="0">
                <a:prstClr val="black">
                  <a:alpha val="10000"/>
                </a:prstClr>
              </a:outerShdw>
            </a:effectLst>
          </p:spPr>
          <p:style>
            <a:lnRef idx="2">
              <a:schemeClr val="accent1">
                <a:shade val="50000"/>
              </a:schemeClr>
            </a:lnRef>
            <a:fillRef idx="1002">
              <a:schemeClr val="lt1"/>
            </a:fillRef>
            <a:effectRef idx="0">
              <a:schemeClr val="accent1"/>
            </a:effectRef>
            <a:fontRef idx="minor">
              <a:schemeClr val="lt1"/>
            </a:fontRef>
          </p:style>
          <p:txBody>
            <a:bodyPr lIns="45720" rIns="45720" rtlCol="0" anchor="ctr"/>
            <a:lstStyle/>
            <a:p>
              <a:pPr algn="ctr">
                <a:lnSpc>
                  <a:spcPct val="90000"/>
                </a:lnSpc>
                <a:spcBef>
                  <a:spcPct val="20000"/>
                </a:spcBef>
                <a:defRPr/>
              </a:pPr>
              <a:r>
                <a:rPr lang="en-US" sz="2400" dirty="0" smtClean="0">
                  <a:solidFill>
                    <a:schemeClr val="bg1"/>
                  </a:solidFill>
                  <a:latin typeface="Roboto Condensed" panose="02000000000000000000" pitchFamily="2" charset="0"/>
                  <a:cs typeface="Arial"/>
                </a:rPr>
                <a:t>Semiotics</a:t>
              </a:r>
              <a:r>
                <a:rPr lang="en-US" sz="1600" dirty="0" smtClean="0">
                  <a:solidFill>
                    <a:schemeClr val="bg1"/>
                  </a:solidFill>
                  <a:latin typeface="Arial" panose="020B0604020202020204" pitchFamily="34" charset="0"/>
                </a:rPr>
                <a:t> </a:t>
              </a:r>
              <a:endParaRPr lang="en-US" sz="1600" dirty="0">
                <a:solidFill>
                  <a:schemeClr val="bg1"/>
                </a:solidFill>
                <a:latin typeface="Arial" panose="020B0604020202020204" pitchFamily="34" charset="0"/>
              </a:endParaRPr>
            </a:p>
          </p:txBody>
        </p:sp>
        <p:sp>
          <p:nvSpPr>
            <p:cNvPr id="49" name="Cube 48"/>
            <p:cNvSpPr/>
            <p:nvPr/>
          </p:nvSpPr>
          <p:spPr bwMode="auto">
            <a:xfrm>
              <a:off x="8015206" y="1216127"/>
              <a:ext cx="1473367" cy="722142"/>
            </a:xfrm>
            <a:prstGeom prst="cube">
              <a:avLst>
                <a:gd name="adj" fmla="val 10898"/>
              </a:avLst>
            </a:prstGeom>
            <a:solidFill>
              <a:srgbClr val="45B0DC"/>
            </a:solidFill>
            <a:ln w="3175">
              <a:solidFill>
                <a:schemeClr val="accent2"/>
              </a:solidFill>
            </a:ln>
            <a:effectLst>
              <a:outerShdw blurRad="50800" dist="38100" dir="2700000" algn="tl" rotWithShape="0">
                <a:prstClr val="black">
                  <a:alpha val="10000"/>
                </a:prstClr>
              </a:outerShdw>
            </a:effectLst>
          </p:spPr>
          <p:style>
            <a:lnRef idx="2">
              <a:schemeClr val="accent1">
                <a:shade val="50000"/>
              </a:schemeClr>
            </a:lnRef>
            <a:fillRef idx="1002">
              <a:schemeClr val="lt1"/>
            </a:fillRef>
            <a:effectRef idx="0">
              <a:schemeClr val="accent1"/>
            </a:effectRef>
            <a:fontRef idx="minor">
              <a:schemeClr val="lt1"/>
            </a:fontRef>
          </p:style>
          <p:txBody>
            <a:bodyPr lIns="45720" rIns="45720" rtlCol="0" anchor="ctr"/>
            <a:lstStyle/>
            <a:p>
              <a:pPr algn="ctr">
                <a:lnSpc>
                  <a:spcPct val="90000"/>
                </a:lnSpc>
                <a:spcBef>
                  <a:spcPct val="20000"/>
                </a:spcBef>
                <a:defRPr/>
              </a:pPr>
              <a:endParaRPr lang="en-US" sz="2000" dirty="0" smtClean="0">
                <a:solidFill>
                  <a:schemeClr val="bg1"/>
                </a:solidFill>
                <a:latin typeface="Roboto Condensed" panose="02000000000000000000" pitchFamily="2" charset="0"/>
                <a:cs typeface="Arial"/>
              </a:endParaRPr>
            </a:p>
            <a:p>
              <a:pPr algn="ctr">
                <a:lnSpc>
                  <a:spcPct val="90000"/>
                </a:lnSpc>
                <a:spcBef>
                  <a:spcPct val="20000"/>
                </a:spcBef>
                <a:defRPr/>
              </a:pPr>
              <a:r>
                <a:rPr lang="en-US" sz="2000" dirty="0" smtClean="0">
                  <a:solidFill>
                    <a:schemeClr val="bg1"/>
                  </a:solidFill>
                  <a:latin typeface="Roboto Condensed" panose="02000000000000000000" pitchFamily="2" charset="0"/>
                  <a:cs typeface="Arial"/>
                </a:rPr>
                <a:t>Film</a:t>
              </a:r>
              <a:r>
                <a:rPr lang="en-US" sz="2400" dirty="0" smtClean="0">
                  <a:solidFill>
                    <a:schemeClr val="bg1"/>
                  </a:solidFill>
                  <a:latin typeface="Roboto Condensed" panose="02000000000000000000" pitchFamily="2" charset="0"/>
                  <a:cs typeface="Arial"/>
                </a:rPr>
                <a:t> Techniques</a:t>
              </a:r>
              <a:endParaRPr lang="en-US" sz="2400" dirty="0">
                <a:solidFill>
                  <a:schemeClr val="bg1"/>
                </a:solidFill>
                <a:latin typeface="Roboto Condensed" panose="02000000000000000000" pitchFamily="2" charset="0"/>
                <a:cs typeface="Arial"/>
              </a:endParaRPr>
            </a:p>
            <a:p>
              <a:pPr algn="ctr">
                <a:lnSpc>
                  <a:spcPct val="90000"/>
                </a:lnSpc>
                <a:spcBef>
                  <a:spcPct val="20000"/>
                </a:spcBef>
                <a:defRPr/>
              </a:pPr>
              <a:r>
                <a:rPr lang="en-US" sz="1600" dirty="0" smtClean="0">
                  <a:solidFill>
                    <a:schemeClr val="bg1"/>
                  </a:solidFill>
                  <a:latin typeface="Arial" panose="020B0604020202020204" pitchFamily="34" charset="0"/>
                </a:rPr>
                <a:t> </a:t>
              </a:r>
              <a:endParaRPr lang="en-US" sz="1600" dirty="0">
                <a:solidFill>
                  <a:schemeClr val="bg1"/>
                </a:solidFill>
                <a:latin typeface="Arial" panose="020B0604020202020204" pitchFamily="34" charset="0"/>
              </a:endParaRPr>
            </a:p>
          </p:txBody>
        </p:sp>
        <p:grpSp>
          <p:nvGrpSpPr>
            <p:cNvPr id="7" name="Group 205"/>
            <p:cNvGrpSpPr/>
            <p:nvPr/>
          </p:nvGrpSpPr>
          <p:grpSpPr>
            <a:xfrm>
              <a:off x="438769" y="2455028"/>
              <a:ext cx="3404789" cy="3378664"/>
              <a:chOff x="851451" y="3173647"/>
              <a:chExt cx="3404789" cy="2735968"/>
            </a:xfrm>
            <a:solidFill>
              <a:schemeClr val="tx2"/>
            </a:solidFill>
          </p:grpSpPr>
          <p:grpSp>
            <p:nvGrpSpPr>
              <p:cNvPr id="8" name="Group 169"/>
              <p:cNvGrpSpPr/>
              <p:nvPr/>
            </p:nvGrpSpPr>
            <p:grpSpPr>
              <a:xfrm>
                <a:off x="851451" y="3173647"/>
                <a:ext cx="3404789" cy="598422"/>
                <a:chOff x="851451" y="3173647"/>
                <a:chExt cx="3404789" cy="598422"/>
              </a:xfrm>
              <a:grpFill/>
            </p:grpSpPr>
            <p:sp>
              <p:nvSpPr>
                <p:cNvPr id="168" name="Cube 167"/>
                <p:cNvSpPr/>
                <p:nvPr/>
              </p:nvSpPr>
              <p:spPr bwMode="auto">
                <a:xfrm>
                  <a:off x="851451" y="3173647"/>
                  <a:ext cx="1507751" cy="598422"/>
                </a:xfrm>
                <a:prstGeom prst="cube">
                  <a:avLst>
                    <a:gd name="adj" fmla="val 10898"/>
                  </a:avLst>
                </a:prstGeom>
                <a:solidFill>
                  <a:schemeClr val="accent1"/>
                </a:solidFill>
                <a:ln w="3175">
                  <a:solidFill>
                    <a:schemeClr val="accent1">
                      <a:lumMod val="75000"/>
                    </a:schemeClr>
                  </a:solidFill>
                </a:ln>
                <a:effectLst>
                  <a:outerShdw blurRad="50800" dist="38100" dir="2700000" algn="tl" rotWithShape="0">
                    <a:prstClr val="black">
                      <a:alpha val="10000"/>
                    </a:prstClr>
                  </a:outerShdw>
                </a:effectLst>
              </p:spPr>
              <p:style>
                <a:lnRef idx="2">
                  <a:schemeClr val="accent1">
                    <a:shade val="50000"/>
                  </a:schemeClr>
                </a:lnRef>
                <a:fillRef idx="1002">
                  <a:schemeClr val="lt1"/>
                </a:fillRef>
                <a:effectRef idx="0">
                  <a:schemeClr val="accent1"/>
                </a:effectRef>
                <a:fontRef idx="minor">
                  <a:schemeClr val="lt1"/>
                </a:fontRef>
              </p:style>
              <p:txBody>
                <a:bodyPr lIns="45720" rIns="45720" rtlCol="0" anchor="ctr"/>
                <a:lstStyle/>
                <a:p>
                  <a:pPr algn="ctr">
                    <a:lnSpc>
                      <a:spcPct val="90000"/>
                    </a:lnSpc>
                    <a:spcBef>
                      <a:spcPct val="20000"/>
                    </a:spcBef>
                    <a:defRPr/>
                  </a:pPr>
                  <a:r>
                    <a:rPr lang="en-US" sz="1600" dirty="0" smtClean="0">
                      <a:solidFill>
                        <a:schemeClr val="bg1"/>
                      </a:solidFill>
                      <a:latin typeface="Arial" panose="020B0604020202020204" pitchFamily="34" charset="0"/>
                    </a:rPr>
                    <a:t> Intentional </a:t>
                  </a:r>
                  <a:endParaRPr lang="en-US" sz="1600" dirty="0">
                    <a:solidFill>
                      <a:schemeClr val="bg1"/>
                    </a:solidFill>
                    <a:latin typeface="Arial" panose="020B0604020202020204" pitchFamily="34" charset="0"/>
                  </a:endParaRPr>
                </a:p>
              </p:txBody>
            </p:sp>
            <p:sp>
              <p:nvSpPr>
                <p:cNvPr id="169" name="Cube 168"/>
                <p:cNvSpPr/>
                <p:nvPr/>
              </p:nvSpPr>
              <p:spPr bwMode="auto">
                <a:xfrm>
                  <a:off x="2748489" y="3173647"/>
                  <a:ext cx="1507751" cy="598422"/>
                </a:xfrm>
                <a:prstGeom prst="cube">
                  <a:avLst>
                    <a:gd name="adj" fmla="val 10898"/>
                  </a:avLst>
                </a:prstGeom>
                <a:solidFill>
                  <a:schemeClr val="accent1"/>
                </a:solidFill>
                <a:ln w="3175">
                  <a:solidFill>
                    <a:schemeClr val="accent1">
                      <a:lumMod val="75000"/>
                    </a:schemeClr>
                  </a:solidFill>
                </a:ln>
                <a:effectLst>
                  <a:outerShdw blurRad="50800" dist="38100" dir="2700000" algn="tl" rotWithShape="0">
                    <a:prstClr val="black">
                      <a:alpha val="10000"/>
                    </a:prstClr>
                  </a:outerShdw>
                </a:effectLst>
              </p:spPr>
              <p:style>
                <a:lnRef idx="2">
                  <a:schemeClr val="accent1">
                    <a:shade val="50000"/>
                  </a:schemeClr>
                </a:lnRef>
                <a:fillRef idx="1002">
                  <a:schemeClr val="lt1"/>
                </a:fillRef>
                <a:effectRef idx="0">
                  <a:schemeClr val="accent1"/>
                </a:effectRef>
                <a:fontRef idx="minor">
                  <a:schemeClr val="lt1"/>
                </a:fontRef>
              </p:style>
              <p:txBody>
                <a:bodyPr lIns="45720" rIns="45720" rtlCol="0" anchor="ctr"/>
                <a:lstStyle/>
                <a:p>
                  <a:pPr algn="ctr">
                    <a:lnSpc>
                      <a:spcPct val="90000"/>
                    </a:lnSpc>
                    <a:spcBef>
                      <a:spcPct val="20000"/>
                    </a:spcBef>
                    <a:defRPr/>
                  </a:pPr>
                  <a:r>
                    <a:rPr lang="en-US" sz="2400" dirty="0" smtClean="0">
                      <a:solidFill>
                        <a:schemeClr val="bg1"/>
                      </a:solidFill>
                      <a:latin typeface="Roboto Condensed" panose="02000000000000000000" pitchFamily="2" charset="0"/>
                      <a:cs typeface="Arial"/>
                    </a:rPr>
                    <a:t>Interactive</a:t>
                  </a:r>
                  <a:r>
                    <a:rPr lang="en-US" sz="1600" dirty="0" smtClean="0">
                      <a:solidFill>
                        <a:schemeClr val="bg1"/>
                      </a:solidFill>
                      <a:latin typeface="Arial" panose="020B0604020202020204" pitchFamily="34" charset="0"/>
                    </a:rPr>
                    <a:t> </a:t>
                  </a:r>
                  <a:endParaRPr lang="en-US" sz="1600" dirty="0">
                    <a:solidFill>
                      <a:schemeClr val="bg1"/>
                    </a:solidFill>
                    <a:latin typeface="Arial" panose="020B0604020202020204" pitchFamily="34" charset="0"/>
                  </a:endParaRPr>
                </a:p>
              </p:txBody>
            </p:sp>
          </p:grpSp>
          <p:grpSp>
            <p:nvGrpSpPr>
              <p:cNvPr id="9" name="Group 170"/>
              <p:cNvGrpSpPr/>
              <p:nvPr/>
            </p:nvGrpSpPr>
            <p:grpSpPr>
              <a:xfrm>
                <a:off x="851451" y="3886162"/>
                <a:ext cx="3404789" cy="598422"/>
                <a:chOff x="851451" y="3173647"/>
                <a:chExt cx="3404789" cy="598422"/>
              </a:xfrm>
              <a:grpFill/>
            </p:grpSpPr>
            <p:sp>
              <p:nvSpPr>
                <p:cNvPr id="172" name="Cube 171"/>
                <p:cNvSpPr/>
                <p:nvPr/>
              </p:nvSpPr>
              <p:spPr bwMode="auto">
                <a:xfrm>
                  <a:off x="851451" y="3173647"/>
                  <a:ext cx="1507751" cy="598422"/>
                </a:xfrm>
                <a:prstGeom prst="cube">
                  <a:avLst>
                    <a:gd name="adj" fmla="val 10898"/>
                  </a:avLst>
                </a:prstGeom>
                <a:solidFill>
                  <a:schemeClr val="accent1"/>
                </a:solidFill>
                <a:ln w="3175">
                  <a:solidFill>
                    <a:schemeClr val="accent1">
                      <a:lumMod val="75000"/>
                    </a:schemeClr>
                  </a:solidFill>
                </a:ln>
                <a:effectLst>
                  <a:outerShdw blurRad="50800" dist="38100" dir="2700000" algn="tl" rotWithShape="0">
                    <a:prstClr val="black">
                      <a:alpha val="10000"/>
                    </a:prstClr>
                  </a:outerShdw>
                </a:effectLst>
              </p:spPr>
              <p:style>
                <a:lnRef idx="2">
                  <a:schemeClr val="accent1">
                    <a:shade val="50000"/>
                  </a:schemeClr>
                </a:lnRef>
                <a:fillRef idx="1002">
                  <a:schemeClr val="lt1"/>
                </a:fillRef>
                <a:effectRef idx="0">
                  <a:schemeClr val="accent1"/>
                </a:effectRef>
                <a:fontRef idx="minor">
                  <a:schemeClr val="lt1"/>
                </a:fontRef>
              </p:style>
              <p:txBody>
                <a:bodyPr lIns="45720" rIns="45720" rtlCol="0" anchor="ctr"/>
                <a:lstStyle/>
                <a:p>
                  <a:pPr algn="ctr">
                    <a:lnSpc>
                      <a:spcPct val="90000"/>
                    </a:lnSpc>
                    <a:spcBef>
                      <a:spcPct val="20000"/>
                    </a:spcBef>
                    <a:defRPr/>
                  </a:pPr>
                  <a:r>
                    <a:rPr lang="en-US" sz="2400" dirty="0" smtClean="0">
                      <a:solidFill>
                        <a:schemeClr val="bg1"/>
                      </a:solidFill>
                      <a:latin typeface="Roboto Condensed" panose="02000000000000000000" pitchFamily="2" charset="0"/>
                      <a:cs typeface="Arial"/>
                    </a:rPr>
                    <a:t>Strategic</a:t>
                  </a:r>
                  <a:r>
                    <a:rPr lang="en-US" sz="1600" dirty="0" smtClean="0">
                      <a:solidFill>
                        <a:schemeClr val="bg1"/>
                      </a:solidFill>
                      <a:latin typeface="Arial" panose="020B0604020202020204" pitchFamily="34" charset="0"/>
                    </a:rPr>
                    <a:t> </a:t>
                  </a:r>
                  <a:endParaRPr lang="en-US" sz="1600" dirty="0">
                    <a:solidFill>
                      <a:schemeClr val="bg1"/>
                    </a:solidFill>
                    <a:latin typeface="Arial" panose="020B0604020202020204" pitchFamily="34" charset="0"/>
                  </a:endParaRPr>
                </a:p>
              </p:txBody>
            </p:sp>
            <p:sp>
              <p:nvSpPr>
                <p:cNvPr id="173" name="Cube 172"/>
                <p:cNvSpPr/>
                <p:nvPr/>
              </p:nvSpPr>
              <p:spPr bwMode="auto">
                <a:xfrm>
                  <a:off x="2748489" y="3173647"/>
                  <a:ext cx="1507751" cy="598422"/>
                </a:xfrm>
                <a:prstGeom prst="cube">
                  <a:avLst>
                    <a:gd name="adj" fmla="val 10898"/>
                  </a:avLst>
                </a:prstGeom>
                <a:solidFill>
                  <a:schemeClr val="accent1"/>
                </a:solidFill>
                <a:ln w="3175">
                  <a:solidFill>
                    <a:schemeClr val="accent1">
                      <a:lumMod val="75000"/>
                    </a:schemeClr>
                  </a:solidFill>
                </a:ln>
                <a:effectLst>
                  <a:outerShdw blurRad="50800" dist="38100" dir="2700000" algn="tl" rotWithShape="0">
                    <a:prstClr val="black">
                      <a:alpha val="10000"/>
                    </a:prstClr>
                  </a:outerShdw>
                </a:effectLst>
              </p:spPr>
              <p:style>
                <a:lnRef idx="2">
                  <a:schemeClr val="accent1">
                    <a:shade val="50000"/>
                  </a:schemeClr>
                </a:lnRef>
                <a:fillRef idx="1002">
                  <a:schemeClr val="lt1"/>
                </a:fillRef>
                <a:effectRef idx="0">
                  <a:schemeClr val="accent1"/>
                </a:effectRef>
                <a:fontRef idx="minor">
                  <a:schemeClr val="lt1"/>
                </a:fontRef>
              </p:style>
              <p:txBody>
                <a:bodyPr lIns="45720" rIns="45720" rtlCol="0" anchor="ctr"/>
                <a:lstStyle/>
                <a:p>
                  <a:pPr algn="ctr">
                    <a:lnSpc>
                      <a:spcPct val="90000"/>
                    </a:lnSpc>
                    <a:spcBef>
                      <a:spcPct val="20000"/>
                    </a:spcBef>
                    <a:defRPr/>
                  </a:pPr>
                  <a:r>
                    <a:rPr lang="en-US" sz="2400" dirty="0" smtClean="0">
                      <a:solidFill>
                        <a:schemeClr val="bg1"/>
                      </a:solidFill>
                      <a:latin typeface="Roboto Condensed" panose="02000000000000000000" pitchFamily="2" charset="0"/>
                      <a:cs typeface="Arial"/>
                    </a:rPr>
                    <a:t>Thematic</a:t>
                  </a:r>
                  <a:r>
                    <a:rPr lang="en-US" sz="1600" dirty="0" smtClean="0">
                      <a:solidFill>
                        <a:schemeClr val="bg1"/>
                      </a:solidFill>
                      <a:latin typeface="Arial" panose="020B0604020202020204" pitchFamily="34" charset="0"/>
                    </a:rPr>
                    <a:t> </a:t>
                  </a:r>
                  <a:endParaRPr lang="en-US" sz="1600" dirty="0">
                    <a:solidFill>
                      <a:schemeClr val="bg1"/>
                    </a:solidFill>
                    <a:latin typeface="Arial" panose="020B0604020202020204" pitchFamily="34" charset="0"/>
                  </a:endParaRPr>
                </a:p>
              </p:txBody>
            </p:sp>
          </p:grpSp>
          <p:grpSp>
            <p:nvGrpSpPr>
              <p:cNvPr id="10" name="Group 173"/>
              <p:cNvGrpSpPr/>
              <p:nvPr/>
            </p:nvGrpSpPr>
            <p:grpSpPr>
              <a:xfrm>
                <a:off x="851451" y="4598677"/>
                <a:ext cx="3404789" cy="598422"/>
                <a:chOff x="851451" y="3173647"/>
                <a:chExt cx="3404789" cy="598422"/>
              </a:xfrm>
              <a:grpFill/>
            </p:grpSpPr>
            <p:sp>
              <p:nvSpPr>
                <p:cNvPr id="175" name="Cube 174"/>
                <p:cNvSpPr/>
                <p:nvPr/>
              </p:nvSpPr>
              <p:spPr bwMode="auto">
                <a:xfrm>
                  <a:off x="851451" y="3173647"/>
                  <a:ext cx="1507751" cy="598422"/>
                </a:xfrm>
                <a:prstGeom prst="cube">
                  <a:avLst>
                    <a:gd name="adj" fmla="val 10898"/>
                  </a:avLst>
                </a:prstGeom>
                <a:solidFill>
                  <a:schemeClr val="accent1"/>
                </a:solidFill>
                <a:ln w="3175">
                  <a:solidFill>
                    <a:schemeClr val="accent1">
                      <a:lumMod val="75000"/>
                    </a:schemeClr>
                  </a:solidFill>
                </a:ln>
                <a:effectLst>
                  <a:outerShdw blurRad="50800" dist="38100" dir="2700000" algn="tl" rotWithShape="0">
                    <a:prstClr val="black">
                      <a:alpha val="10000"/>
                    </a:prstClr>
                  </a:outerShdw>
                </a:effectLst>
              </p:spPr>
              <p:style>
                <a:lnRef idx="2">
                  <a:schemeClr val="accent1">
                    <a:shade val="50000"/>
                  </a:schemeClr>
                </a:lnRef>
                <a:fillRef idx="1002">
                  <a:schemeClr val="lt1"/>
                </a:fillRef>
                <a:effectRef idx="0">
                  <a:schemeClr val="accent1"/>
                </a:effectRef>
                <a:fontRef idx="minor">
                  <a:schemeClr val="lt1"/>
                </a:fontRef>
              </p:style>
              <p:txBody>
                <a:bodyPr lIns="45720" rIns="45720" rtlCol="0" anchor="ctr"/>
                <a:lstStyle/>
                <a:p>
                  <a:pPr algn="ctr">
                    <a:lnSpc>
                      <a:spcPct val="90000"/>
                    </a:lnSpc>
                    <a:spcBef>
                      <a:spcPct val="20000"/>
                    </a:spcBef>
                    <a:defRPr/>
                  </a:pPr>
                  <a:r>
                    <a:rPr lang="en-US" sz="2400" dirty="0" smtClean="0">
                      <a:solidFill>
                        <a:schemeClr val="bg1"/>
                      </a:solidFill>
                      <a:latin typeface="Roboto Condensed" panose="02000000000000000000" pitchFamily="2" charset="0"/>
                      <a:cs typeface="Arial"/>
                    </a:rPr>
                    <a:t>Textual</a:t>
                  </a:r>
                  <a:endParaRPr lang="en-US" sz="1600" dirty="0">
                    <a:solidFill>
                      <a:schemeClr val="bg1"/>
                    </a:solidFill>
                    <a:latin typeface="Arial" panose="020B0604020202020204" pitchFamily="34" charset="0"/>
                  </a:endParaRPr>
                </a:p>
              </p:txBody>
            </p:sp>
            <p:sp>
              <p:nvSpPr>
                <p:cNvPr id="176" name="Cube 175"/>
                <p:cNvSpPr/>
                <p:nvPr/>
              </p:nvSpPr>
              <p:spPr bwMode="auto">
                <a:xfrm>
                  <a:off x="2748489" y="3173647"/>
                  <a:ext cx="1507751" cy="598422"/>
                </a:xfrm>
                <a:prstGeom prst="cube">
                  <a:avLst>
                    <a:gd name="adj" fmla="val 10898"/>
                  </a:avLst>
                </a:prstGeom>
                <a:solidFill>
                  <a:schemeClr val="accent1"/>
                </a:solidFill>
                <a:ln w="3175">
                  <a:solidFill>
                    <a:schemeClr val="accent1">
                      <a:lumMod val="75000"/>
                    </a:schemeClr>
                  </a:solidFill>
                </a:ln>
                <a:effectLst>
                  <a:outerShdw blurRad="50800" dist="38100" dir="2700000" algn="tl" rotWithShape="0">
                    <a:prstClr val="black">
                      <a:alpha val="10000"/>
                    </a:prstClr>
                  </a:outerShdw>
                </a:effectLst>
              </p:spPr>
              <p:style>
                <a:lnRef idx="2">
                  <a:schemeClr val="accent1">
                    <a:shade val="50000"/>
                  </a:schemeClr>
                </a:lnRef>
                <a:fillRef idx="1002">
                  <a:schemeClr val="lt1"/>
                </a:fillRef>
                <a:effectRef idx="0">
                  <a:schemeClr val="accent1"/>
                </a:effectRef>
                <a:fontRef idx="minor">
                  <a:schemeClr val="lt1"/>
                </a:fontRef>
              </p:style>
              <p:txBody>
                <a:bodyPr lIns="45720" rIns="45720" rtlCol="0" anchor="ctr"/>
                <a:lstStyle/>
                <a:p>
                  <a:pPr algn="ctr">
                    <a:lnSpc>
                      <a:spcPct val="90000"/>
                    </a:lnSpc>
                    <a:spcBef>
                      <a:spcPct val="20000"/>
                    </a:spcBef>
                    <a:defRPr/>
                  </a:pPr>
                  <a:r>
                    <a:rPr lang="en-US" sz="2400" dirty="0" smtClean="0">
                      <a:solidFill>
                        <a:schemeClr val="bg1"/>
                      </a:solidFill>
                      <a:latin typeface="Roboto Condensed" panose="02000000000000000000" pitchFamily="2" charset="0"/>
                      <a:cs typeface="Arial"/>
                    </a:rPr>
                    <a:t>Manipulative</a:t>
                  </a:r>
                  <a:r>
                    <a:rPr lang="en-US" sz="1600" dirty="0" smtClean="0">
                      <a:solidFill>
                        <a:schemeClr val="bg1"/>
                      </a:solidFill>
                      <a:latin typeface="Arial" panose="020B0604020202020204" pitchFamily="34" charset="0"/>
                    </a:rPr>
                    <a:t> </a:t>
                  </a:r>
                  <a:endParaRPr lang="en-US" sz="1600" dirty="0">
                    <a:solidFill>
                      <a:schemeClr val="bg1"/>
                    </a:solidFill>
                    <a:latin typeface="Arial" panose="020B0604020202020204" pitchFamily="34" charset="0"/>
                  </a:endParaRPr>
                </a:p>
              </p:txBody>
            </p:sp>
          </p:grpSp>
          <p:grpSp>
            <p:nvGrpSpPr>
              <p:cNvPr id="11" name="Group 176"/>
              <p:cNvGrpSpPr/>
              <p:nvPr/>
            </p:nvGrpSpPr>
            <p:grpSpPr>
              <a:xfrm>
                <a:off x="851451" y="5311193"/>
                <a:ext cx="3404789" cy="598422"/>
                <a:chOff x="851451" y="3173647"/>
                <a:chExt cx="3404789" cy="598422"/>
              </a:xfrm>
              <a:grpFill/>
            </p:grpSpPr>
            <p:sp>
              <p:nvSpPr>
                <p:cNvPr id="178" name="Cube 177"/>
                <p:cNvSpPr/>
                <p:nvPr/>
              </p:nvSpPr>
              <p:spPr bwMode="auto">
                <a:xfrm>
                  <a:off x="851451" y="3173647"/>
                  <a:ext cx="1507751" cy="598422"/>
                </a:xfrm>
                <a:prstGeom prst="cube">
                  <a:avLst>
                    <a:gd name="adj" fmla="val 10898"/>
                  </a:avLst>
                </a:prstGeom>
                <a:solidFill>
                  <a:schemeClr val="accent1"/>
                </a:solidFill>
                <a:ln w="3175">
                  <a:solidFill>
                    <a:schemeClr val="accent1">
                      <a:lumMod val="75000"/>
                    </a:schemeClr>
                  </a:solidFill>
                </a:ln>
                <a:effectLst>
                  <a:outerShdw blurRad="50800" dist="38100" dir="2700000" algn="tl" rotWithShape="0">
                    <a:prstClr val="black">
                      <a:alpha val="10000"/>
                    </a:prstClr>
                  </a:outerShdw>
                </a:effectLst>
              </p:spPr>
              <p:style>
                <a:lnRef idx="2">
                  <a:schemeClr val="accent1">
                    <a:shade val="50000"/>
                  </a:schemeClr>
                </a:lnRef>
                <a:fillRef idx="1002">
                  <a:schemeClr val="lt1"/>
                </a:fillRef>
                <a:effectRef idx="0">
                  <a:schemeClr val="accent1"/>
                </a:effectRef>
                <a:fontRef idx="minor">
                  <a:schemeClr val="lt1"/>
                </a:fontRef>
              </p:style>
              <p:txBody>
                <a:bodyPr lIns="45720" rIns="45720" rtlCol="0" anchor="ctr"/>
                <a:lstStyle/>
                <a:p>
                  <a:pPr algn="ctr">
                    <a:lnSpc>
                      <a:spcPct val="90000"/>
                    </a:lnSpc>
                    <a:spcBef>
                      <a:spcPct val="20000"/>
                    </a:spcBef>
                    <a:defRPr/>
                  </a:pPr>
                  <a:r>
                    <a:rPr lang="en-US" sz="1600" dirty="0" smtClean="0">
                      <a:solidFill>
                        <a:schemeClr val="bg1"/>
                      </a:solidFill>
                      <a:latin typeface="Arial" panose="020B0604020202020204" pitchFamily="34" charset="0"/>
                    </a:rPr>
                    <a:t> Situational</a:t>
                  </a:r>
                  <a:endParaRPr lang="en-US" sz="1600" dirty="0">
                    <a:solidFill>
                      <a:schemeClr val="bg1"/>
                    </a:solidFill>
                    <a:latin typeface="Arial" panose="020B0604020202020204" pitchFamily="34" charset="0"/>
                  </a:endParaRPr>
                </a:p>
              </p:txBody>
            </p:sp>
            <p:sp>
              <p:nvSpPr>
                <p:cNvPr id="179" name="Cube 178"/>
                <p:cNvSpPr/>
                <p:nvPr/>
              </p:nvSpPr>
              <p:spPr bwMode="auto">
                <a:xfrm>
                  <a:off x="2748489" y="3173647"/>
                  <a:ext cx="1507751" cy="598422"/>
                </a:xfrm>
                <a:prstGeom prst="cube">
                  <a:avLst>
                    <a:gd name="adj" fmla="val 10898"/>
                  </a:avLst>
                </a:prstGeom>
                <a:solidFill>
                  <a:schemeClr val="accent1"/>
                </a:solidFill>
                <a:ln w="3175">
                  <a:solidFill>
                    <a:schemeClr val="accent1">
                      <a:lumMod val="75000"/>
                    </a:schemeClr>
                  </a:solidFill>
                </a:ln>
                <a:effectLst>
                  <a:outerShdw blurRad="50800" dist="38100" dir="2700000" algn="tl" rotWithShape="0">
                    <a:prstClr val="black">
                      <a:alpha val="10000"/>
                    </a:prstClr>
                  </a:outerShdw>
                </a:effectLst>
              </p:spPr>
              <p:style>
                <a:lnRef idx="2">
                  <a:schemeClr val="accent1">
                    <a:shade val="50000"/>
                  </a:schemeClr>
                </a:lnRef>
                <a:fillRef idx="1002">
                  <a:schemeClr val="lt1"/>
                </a:fillRef>
                <a:effectRef idx="0">
                  <a:schemeClr val="accent1"/>
                </a:effectRef>
                <a:fontRef idx="minor">
                  <a:schemeClr val="lt1"/>
                </a:fontRef>
              </p:style>
              <p:txBody>
                <a:bodyPr lIns="45720" rIns="45720" rtlCol="0" anchor="ctr"/>
                <a:lstStyle/>
                <a:p>
                  <a:pPr algn="ctr">
                    <a:lnSpc>
                      <a:spcPct val="90000"/>
                    </a:lnSpc>
                    <a:spcBef>
                      <a:spcPct val="20000"/>
                    </a:spcBef>
                    <a:defRPr/>
                  </a:pPr>
                  <a:r>
                    <a:rPr lang="en-US" sz="1600" dirty="0" smtClean="0">
                      <a:solidFill>
                        <a:schemeClr val="bg1"/>
                      </a:solidFill>
                      <a:latin typeface="Arial" panose="020B0604020202020204" pitchFamily="34" charset="0"/>
                    </a:rPr>
                    <a:t> Judgmental</a:t>
                  </a:r>
                  <a:endParaRPr lang="en-US" sz="1600" dirty="0">
                    <a:solidFill>
                      <a:schemeClr val="bg1"/>
                    </a:solidFill>
                    <a:latin typeface="Arial" panose="020B0604020202020204" pitchFamily="34" charset="0"/>
                  </a:endParaRPr>
                </a:p>
              </p:txBody>
            </p:sp>
          </p:grpSp>
        </p:grpSp>
        <p:grpSp>
          <p:nvGrpSpPr>
            <p:cNvPr id="13" name="Group 204"/>
            <p:cNvGrpSpPr/>
            <p:nvPr/>
          </p:nvGrpSpPr>
          <p:grpSpPr>
            <a:xfrm>
              <a:off x="4328292" y="2455028"/>
              <a:ext cx="5285840" cy="3391726"/>
              <a:chOff x="4645527" y="3173647"/>
              <a:chExt cx="5285840" cy="2746546"/>
            </a:xfrm>
            <a:solidFill>
              <a:schemeClr val="accent5"/>
            </a:solidFill>
          </p:grpSpPr>
          <p:grpSp>
            <p:nvGrpSpPr>
              <p:cNvPr id="14" name="Group 179"/>
              <p:cNvGrpSpPr/>
              <p:nvPr/>
            </p:nvGrpSpPr>
            <p:grpSpPr>
              <a:xfrm>
                <a:off x="4645527" y="3173647"/>
                <a:ext cx="5220527" cy="598422"/>
                <a:chOff x="851451" y="3173647"/>
                <a:chExt cx="5220527" cy="598422"/>
              </a:xfrm>
              <a:grpFill/>
            </p:grpSpPr>
            <p:sp>
              <p:nvSpPr>
                <p:cNvPr id="181" name="Cube 180"/>
                <p:cNvSpPr/>
                <p:nvPr/>
              </p:nvSpPr>
              <p:spPr bwMode="auto">
                <a:xfrm>
                  <a:off x="851451" y="3173647"/>
                  <a:ext cx="1507751" cy="598422"/>
                </a:xfrm>
                <a:prstGeom prst="cube">
                  <a:avLst>
                    <a:gd name="adj" fmla="val 10898"/>
                  </a:avLst>
                </a:prstGeom>
                <a:solidFill>
                  <a:schemeClr val="accent1"/>
                </a:solidFill>
                <a:ln w="3175">
                  <a:solidFill>
                    <a:schemeClr val="accent5">
                      <a:lumMod val="75000"/>
                    </a:schemeClr>
                  </a:solidFill>
                </a:ln>
                <a:effectLst>
                  <a:outerShdw blurRad="50800" dist="38100" dir="2700000" algn="tl" rotWithShape="0">
                    <a:prstClr val="black">
                      <a:alpha val="10000"/>
                    </a:prstClr>
                  </a:outerShdw>
                </a:effectLst>
              </p:spPr>
              <p:style>
                <a:lnRef idx="2">
                  <a:schemeClr val="accent1">
                    <a:shade val="50000"/>
                  </a:schemeClr>
                </a:lnRef>
                <a:fillRef idx="1002">
                  <a:schemeClr val="lt1"/>
                </a:fillRef>
                <a:effectRef idx="0">
                  <a:schemeClr val="accent1"/>
                </a:effectRef>
                <a:fontRef idx="minor">
                  <a:schemeClr val="lt1"/>
                </a:fontRef>
              </p:style>
              <p:txBody>
                <a:bodyPr lIns="45720" rIns="45720" rtlCol="0" anchor="ctr"/>
                <a:lstStyle/>
                <a:p>
                  <a:pPr algn="ctr">
                    <a:lnSpc>
                      <a:spcPct val="90000"/>
                    </a:lnSpc>
                    <a:spcBef>
                      <a:spcPct val="20000"/>
                    </a:spcBef>
                    <a:defRPr/>
                  </a:pPr>
                  <a:r>
                    <a:rPr lang="en-US" sz="2400" dirty="0" smtClean="0">
                      <a:solidFill>
                        <a:schemeClr val="bg1"/>
                      </a:solidFill>
                      <a:latin typeface="Roboto Condensed" panose="02000000000000000000" pitchFamily="2" charset="0"/>
                      <a:cs typeface="Arial"/>
                    </a:rPr>
                    <a:t>Gender-related </a:t>
                  </a:r>
                  <a:r>
                    <a:rPr lang="en-US" sz="2000" dirty="0" smtClean="0">
                      <a:solidFill>
                        <a:schemeClr val="bg1"/>
                      </a:solidFill>
                      <a:latin typeface="Roboto Condensed" panose="02000000000000000000" pitchFamily="2" charset="0"/>
                      <a:cs typeface="Arial"/>
                    </a:rPr>
                    <a:t>silence</a:t>
                  </a:r>
                  <a:r>
                    <a:rPr lang="en-US" sz="1600" dirty="0" smtClean="0">
                      <a:solidFill>
                        <a:schemeClr val="bg1"/>
                      </a:solidFill>
                      <a:latin typeface="Arial" panose="020B0604020202020204" pitchFamily="34" charset="0"/>
                    </a:rPr>
                    <a:t> </a:t>
                  </a:r>
                  <a:endParaRPr lang="en-US" sz="1600" dirty="0">
                    <a:solidFill>
                      <a:schemeClr val="bg1"/>
                    </a:solidFill>
                    <a:latin typeface="Arial" panose="020B0604020202020204" pitchFamily="34" charset="0"/>
                  </a:endParaRPr>
                </a:p>
              </p:txBody>
            </p:sp>
            <p:sp>
              <p:nvSpPr>
                <p:cNvPr id="182" name="Cube 181"/>
                <p:cNvSpPr/>
                <p:nvPr/>
              </p:nvSpPr>
              <p:spPr bwMode="auto">
                <a:xfrm>
                  <a:off x="4564227" y="3173647"/>
                  <a:ext cx="1507751" cy="598422"/>
                </a:xfrm>
                <a:prstGeom prst="cube">
                  <a:avLst>
                    <a:gd name="adj" fmla="val 10898"/>
                  </a:avLst>
                </a:prstGeom>
                <a:grpFill/>
                <a:ln w="3175">
                  <a:solidFill>
                    <a:schemeClr val="accent5">
                      <a:lumMod val="75000"/>
                    </a:schemeClr>
                  </a:solidFill>
                </a:ln>
                <a:effectLst>
                  <a:outerShdw blurRad="50800" dist="38100" dir="2700000" algn="tl" rotWithShape="0">
                    <a:prstClr val="black">
                      <a:alpha val="10000"/>
                    </a:prstClr>
                  </a:outerShdw>
                </a:effectLst>
              </p:spPr>
              <p:style>
                <a:lnRef idx="2">
                  <a:schemeClr val="accent1">
                    <a:shade val="50000"/>
                  </a:schemeClr>
                </a:lnRef>
                <a:fillRef idx="1002">
                  <a:schemeClr val="lt1"/>
                </a:fillRef>
                <a:effectRef idx="0">
                  <a:schemeClr val="accent1"/>
                </a:effectRef>
                <a:fontRef idx="minor">
                  <a:schemeClr val="lt1"/>
                </a:fontRef>
              </p:style>
              <p:txBody>
                <a:bodyPr lIns="45720" rIns="45720" rtlCol="0" anchor="ctr"/>
                <a:lstStyle/>
                <a:p>
                  <a:pPr algn="ctr">
                    <a:lnSpc>
                      <a:spcPct val="90000"/>
                    </a:lnSpc>
                    <a:spcBef>
                      <a:spcPct val="20000"/>
                    </a:spcBef>
                    <a:defRPr/>
                  </a:pPr>
                  <a:r>
                    <a:rPr lang="en-US" sz="2400" dirty="0" smtClean="0">
                      <a:solidFill>
                        <a:schemeClr val="bg1"/>
                      </a:solidFill>
                      <a:latin typeface="Roboto Condensed" panose="02000000000000000000" pitchFamily="2" charset="0"/>
                      <a:cs typeface="Arial"/>
                    </a:rPr>
                    <a:t>Mise-en-scene</a:t>
                  </a:r>
                  <a:endParaRPr lang="en-US" sz="2400" dirty="0">
                    <a:solidFill>
                      <a:schemeClr val="bg1"/>
                    </a:solidFill>
                    <a:latin typeface="Roboto Condensed" panose="02000000000000000000" pitchFamily="2" charset="0"/>
                    <a:cs typeface="Arial"/>
                  </a:endParaRPr>
                </a:p>
              </p:txBody>
            </p:sp>
          </p:grpSp>
          <p:grpSp>
            <p:nvGrpSpPr>
              <p:cNvPr id="15" name="Group 182"/>
              <p:cNvGrpSpPr/>
              <p:nvPr/>
            </p:nvGrpSpPr>
            <p:grpSpPr>
              <a:xfrm>
                <a:off x="4645527" y="3886162"/>
                <a:ext cx="5246652" cy="651312"/>
                <a:chOff x="851451" y="3173647"/>
                <a:chExt cx="5246652" cy="651312"/>
              </a:xfrm>
              <a:grpFill/>
            </p:grpSpPr>
            <p:sp>
              <p:nvSpPr>
                <p:cNvPr id="184" name="Cube 183"/>
                <p:cNvSpPr/>
                <p:nvPr/>
              </p:nvSpPr>
              <p:spPr bwMode="auto">
                <a:xfrm>
                  <a:off x="851451" y="3173647"/>
                  <a:ext cx="1507751" cy="598422"/>
                </a:xfrm>
                <a:prstGeom prst="cube">
                  <a:avLst>
                    <a:gd name="adj" fmla="val 10898"/>
                  </a:avLst>
                </a:prstGeom>
                <a:solidFill>
                  <a:schemeClr val="accent1"/>
                </a:solidFill>
                <a:ln w="3175">
                  <a:solidFill>
                    <a:schemeClr val="accent5">
                      <a:lumMod val="75000"/>
                    </a:schemeClr>
                  </a:solidFill>
                </a:ln>
                <a:effectLst>
                  <a:outerShdw blurRad="50800" dist="38100" dir="2700000" algn="tl" rotWithShape="0">
                    <a:prstClr val="black">
                      <a:alpha val="10000"/>
                    </a:prstClr>
                  </a:outerShdw>
                </a:effectLst>
              </p:spPr>
              <p:style>
                <a:lnRef idx="2">
                  <a:schemeClr val="accent1">
                    <a:shade val="50000"/>
                  </a:schemeClr>
                </a:lnRef>
                <a:fillRef idx="1002">
                  <a:schemeClr val="lt1"/>
                </a:fillRef>
                <a:effectRef idx="0">
                  <a:schemeClr val="accent1"/>
                </a:effectRef>
                <a:fontRef idx="minor">
                  <a:schemeClr val="lt1"/>
                </a:fontRef>
              </p:style>
              <p:txBody>
                <a:bodyPr lIns="45720" rIns="45720" rtlCol="0" anchor="ctr"/>
                <a:lstStyle/>
                <a:p>
                  <a:pPr algn="ctr">
                    <a:lnSpc>
                      <a:spcPct val="90000"/>
                    </a:lnSpc>
                    <a:spcBef>
                      <a:spcPct val="20000"/>
                    </a:spcBef>
                    <a:defRPr/>
                  </a:pPr>
                  <a:r>
                    <a:rPr lang="en-US" sz="2400" dirty="0" smtClean="0">
                      <a:solidFill>
                        <a:schemeClr val="bg1"/>
                      </a:solidFill>
                      <a:latin typeface="Roboto Condensed" panose="02000000000000000000" pitchFamily="2" charset="0"/>
                      <a:cs typeface="Arial"/>
                    </a:rPr>
                    <a:t>Psychological</a:t>
                  </a:r>
                  <a:r>
                    <a:rPr lang="en-US" sz="1600" dirty="0" smtClean="0">
                      <a:solidFill>
                        <a:schemeClr val="bg1"/>
                      </a:solidFill>
                      <a:latin typeface="Arial" panose="020B0604020202020204" pitchFamily="34" charset="0"/>
                    </a:rPr>
                    <a:t> </a:t>
                  </a:r>
                  <a:endParaRPr lang="en-US" sz="1600" dirty="0">
                    <a:solidFill>
                      <a:schemeClr val="bg1"/>
                    </a:solidFill>
                    <a:latin typeface="Arial" panose="020B0604020202020204" pitchFamily="34" charset="0"/>
                  </a:endParaRPr>
                </a:p>
              </p:txBody>
            </p:sp>
            <p:sp>
              <p:nvSpPr>
                <p:cNvPr id="185" name="Cube 184"/>
                <p:cNvSpPr/>
                <p:nvPr/>
              </p:nvSpPr>
              <p:spPr bwMode="auto">
                <a:xfrm>
                  <a:off x="4590352" y="3226537"/>
                  <a:ext cx="1507751" cy="598422"/>
                </a:xfrm>
                <a:prstGeom prst="cube">
                  <a:avLst>
                    <a:gd name="adj" fmla="val 10898"/>
                  </a:avLst>
                </a:prstGeom>
                <a:grpFill/>
                <a:ln w="3175">
                  <a:solidFill>
                    <a:schemeClr val="accent5">
                      <a:lumMod val="75000"/>
                    </a:schemeClr>
                  </a:solidFill>
                </a:ln>
                <a:effectLst>
                  <a:outerShdw blurRad="50800" dist="38100" dir="2700000" algn="tl" rotWithShape="0">
                    <a:prstClr val="black">
                      <a:alpha val="10000"/>
                    </a:prstClr>
                  </a:outerShdw>
                </a:effectLst>
              </p:spPr>
              <p:style>
                <a:lnRef idx="2">
                  <a:schemeClr val="accent1">
                    <a:shade val="50000"/>
                  </a:schemeClr>
                </a:lnRef>
                <a:fillRef idx="1002">
                  <a:schemeClr val="lt1"/>
                </a:fillRef>
                <a:effectRef idx="0">
                  <a:schemeClr val="accent1"/>
                </a:effectRef>
                <a:fontRef idx="minor">
                  <a:schemeClr val="lt1"/>
                </a:fontRef>
              </p:style>
              <p:txBody>
                <a:bodyPr lIns="45720" rIns="45720" rtlCol="0" anchor="ctr"/>
                <a:lstStyle/>
                <a:p>
                  <a:pPr algn="ctr">
                    <a:lnSpc>
                      <a:spcPct val="90000"/>
                    </a:lnSpc>
                    <a:spcBef>
                      <a:spcPct val="20000"/>
                    </a:spcBef>
                    <a:defRPr/>
                  </a:pPr>
                  <a:r>
                    <a:rPr lang="en-US" sz="2400" dirty="0" smtClean="0">
                      <a:solidFill>
                        <a:schemeClr val="bg1"/>
                      </a:solidFill>
                      <a:latin typeface="Roboto Condensed" panose="02000000000000000000" pitchFamily="2" charset="0"/>
                      <a:cs typeface="Arial"/>
                    </a:rPr>
                    <a:t>Camera work</a:t>
                  </a:r>
                  <a:r>
                    <a:rPr lang="en-US" sz="1600" dirty="0" smtClean="0">
                      <a:solidFill>
                        <a:schemeClr val="bg1"/>
                      </a:solidFill>
                      <a:latin typeface="Arial" panose="020B0604020202020204" pitchFamily="34" charset="0"/>
                    </a:rPr>
                    <a:t> </a:t>
                  </a:r>
                  <a:endParaRPr lang="en-US" sz="1600" dirty="0">
                    <a:solidFill>
                      <a:schemeClr val="bg1"/>
                    </a:solidFill>
                    <a:latin typeface="Arial" panose="020B0604020202020204" pitchFamily="34" charset="0"/>
                  </a:endParaRPr>
                </a:p>
              </p:txBody>
            </p:sp>
          </p:grpSp>
          <p:grpSp>
            <p:nvGrpSpPr>
              <p:cNvPr id="16" name="Group 185"/>
              <p:cNvGrpSpPr/>
              <p:nvPr/>
            </p:nvGrpSpPr>
            <p:grpSpPr>
              <a:xfrm>
                <a:off x="4645527" y="4598677"/>
                <a:ext cx="5246652" cy="630156"/>
                <a:chOff x="851451" y="3173647"/>
                <a:chExt cx="5246652" cy="630156"/>
              </a:xfrm>
              <a:grpFill/>
            </p:grpSpPr>
            <p:sp>
              <p:nvSpPr>
                <p:cNvPr id="187" name="Cube 186"/>
                <p:cNvSpPr/>
                <p:nvPr/>
              </p:nvSpPr>
              <p:spPr bwMode="auto">
                <a:xfrm>
                  <a:off x="851451" y="3173647"/>
                  <a:ext cx="1507751" cy="598422"/>
                </a:xfrm>
                <a:prstGeom prst="cube">
                  <a:avLst>
                    <a:gd name="adj" fmla="val 10898"/>
                  </a:avLst>
                </a:prstGeom>
                <a:solidFill>
                  <a:schemeClr val="accent1"/>
                </a:solidFill>
                <a:ln w="3175">
                  <a:solidFill>
                    <a:schemeClr val="accent1"/>
                  </a:solidFill>
                </a:ln>
                <a:effectLst>
                  <a:outerShdw blurRad="50800" dist="38100" dir="2700000" algn="tl" rotWithShape="0">
                    <a:prstClr val="black">
                      <a:alpha val="10000"/>
                    </a:prstClr>
                  </a:outerShdw>
                </a:effectLst>
              </p:spPr>
              <p:style>
                <a:lnRef idx="2">
                  <a:schemeClr val="accent1">
                    <a:shade val="50000"/>
                  </a:schemeClr>
                </a:lnRef>
                <a:fillRef idx="1002">
                  <a:schemeClr val="lt1"/>
                </a:fillRef>
                <a:effectRef idx="0">
                  <a:schemeClr val="accent1"/>
                </a:effectRef>
                <a:fontRef idx="minor">
                  <a:schemeClr val="lt1"/>
                </a:fontRef>
              </p:style>
              <p:txBody>
                <a:bodyPr lIns="45720" rIns="45720" rtlCol="0" anchor="ctr"/>
                <a:lstStyle/>
                <a:p>
                  <a:pPr algn="ctr">
                    <a:lnSpc>
                      <a:spcPct val="90000"/>
                    </a:lnSpc>
                    <a:spcBef>
                      <a:spcPct val="20000"/>
                    </a:spcBef>
                    <a:defRPr/>
                  </a:pPr>
                  <a:r>
                    <a:rPr lang="en-US" sz="2400" dirty="0" smtClean="0">
                      <a:solidFill>
                        <a:schemeClr val="bg1"/>
                      </a:solidFill>
                      <a:latin typeface="Roboto Condensed" panose="02000000000000000000" pitchFamily="2" charset="0"/>
                      <a:cs typeface="Arial"/>
                    </a:rPr>
                    <a:t>activating</a:t>
                  </a:r>
                  <a:r>
                    <a:rPr lang="en-US" sz="1600" dirty="0" smtClean="0">
                      <a:solidFill>
                        <a:schemeClr val="bg1"/>
                      </a:solidFill>
                      <a:latin typeface="Arial" panose="020B0604020202020204" pitchFamily="34" charset="0"/>
                    </a:rPr>
                    <a:t> </a:t>
                  </a:r>
                  <a:endParaRPr lang="en-US" sz="1600" dirty="0">
                    <a:solidFill>
                      <a:schemeClr val="bg1"/>
                    </a:solidFill>
                    <a:latin typeface="Arial" panose="020B0604020202020204" pitchFamily="34" charset="0"/>
                  </a:endParaRPr>
                </a:p>
              </p:txBody>
            </p:sp>
            <p:sp>
              <p:nvSpPr>
                <p:cNvPr id="188" name="Cube 187"/>
                <p:cNvSpPr/>
                <p:nvPr/>
              </p:nvSpPr>
              <p:spPr bwMode="auto">
                <a:xfrm>
                  <a:off x="4590352" y="3205381"/>
                  <a:ext cx="1507751" cy="598422"/>
                </a:xfrm>
                <a:prstGeom prst="cube">
                  <a:avLst>
                    <a:gd name="adj" fmla="val 10898"/>
                  </a:avLst>
                </a:prstGeom>
                <a:grpFill/>
                <a:ln w="3175">
                  <a:solidFill>
                    <a:schemeClr val="accent5">
                      <a:lumMod val="75000"/>
                    </a:schemeClr>
                  </a:solidFill>
                </a:ln>
                <a:effectLst>
                  <a:outerShdw blurRad="50800" dist="38100" dir="2700000" algn="tl" rotWithShape="0">
                    <a:prstClr val="black">
                      <a:alpha val="10000"/>
                    </a:prstClr>
                  </a:outerShdw>
                </a:effectLst>
              </p:spPr>
              <p:style>
                <a:lnRef idx="2">
                  <a:schemeClr val="accent1">
                    <a:shade val="50000"/>
                  </a:schemeClr>
                </a:lnRef>
                <a:fillRef idx="1002">
                  <a:schemeClr val="lt1"/>
                </a:fillRef>
                <a:effectRef idx="0">
                  <a:schemeClr val="accent1"/>
                </a:effectRef>
                <a:fontRef idx="minor">
                  <a:schemeClr val="lt1"/>
                </a:fontRef>
              </p:style>
              <p:txBody>
                <a:bodyPr lIns="45720" rIns="45720" rtlCol="0" anchor="ctr"/>
                <a:lstStyle/>
                <a:p>
                  <a:pPr algn="ctr">
                    <a:lnSpc>
                      <a:spcPct val="90000"/>
                    </a:lnSpc>
                    <a:spcBef>
                      <a:spcPct val="20000"/>
                    </a:spcBef>
                    <a:defRPr/>
                  </a:pPr>
                  <a:r>
                    <a:rPr lang="en-US" sz="2400" dirty="0" smtClean="0">
                      <a:solidFill>
                        <a:schemeClr val="bg1"/>
                      </a:solidFill>
                      <a:latin typeface="Roboto Condensed" panose="02000000000000000000" pitchFamily="2" charset="0"/>
                      <a:cs typeface="Arial"/>
                    </a:rPr>
                    <a:t>Editing</a:t>
                  </a:r>
                  <a:endParaRPr lang="en-US" sz="2400" dirty="0">
                    <a:solidFill>
                      <a:schemeClr val="bg1"/>
                    </a:solidFill>
                    <a:latin typeface="Roboto Condensed" panose="02000000000000000000" pitchFamily="2" charset="0"/>
                    <a:cs typeface="Arial"/>
                  </a:endParaRPr>
                </a:p>
              </p:txBody>
            </p:sp>
          </p:grpSp>
          <p:grpSp>
            <p:nvGrpSpPr>
              <p:cNvPr id="17" name="Group 188"/>
              <p:cNvGrpSpPr/>
              <p:nvPr/>
            </p:nvGrpSpPr>
            <p:grpSpPr>
              <a:xfrm>
                <a:off x="4645527" y="5311193"/>
                <a:ext cx="5285840" cy="609000"/>
                <a:chOff x="851451" y="3173647"/>
                <a:chExt cx="5285840" cy="609000"/>
              </a:xfrm>
              <a:grpFill/>
            </p:grpSpPr>
            <p:sp>
              <p:nvSpPr>
                <p:cNvPr id="190" name="Cube 189"/>
                <p:cNvSpPr/>
                <p:nvPr/>
              </p:nvSpPr>
              <p:spPr bwMode="auto">
                <a:xfrm>
                  <a:off x="851451" y="3173647"/>
                  <a:ext cx="1507751" cy="598422"/>
                </a:xfrm>
                <a:prstGeom prst="cube">
                  <a:avLst>
                    <a:gd name="adj" fmla="val 10898"/>
                  </a:avLst>
                </a:prstGeom>
                <a:solidFill>
                  <a:schemeClr val="accent1"/>
                </a:solidFill>
                <a:ln w="3175">
                  <a:solidFill>
                    <a:schemeClr val="accent5">
                      <a:lumMod val="75000"/>
                    </a:schemeClr>
                  </a:solidFill>
                </a:ln>
                <a:effectLst>
                  <a:outerShdw blurRad="50800" dist="38100" dir="2700000" algn="tl" rotWithShape="0">
                    <a:prstClr val="black">
                      <a:alpha val="10000"/>
                    </a:prstClr>
                  </a:outerShdw>
                </a:effectLst>
              </p:spPr>
              <p:style>
                <a:lnRef idx="2">
                  <a:schemeClr val="accent1">
                    <a:shade val="50000"/>
                  </a:schemeClr>
                </a:lnRef>
                <a:fillRef idx="1002">
                  <a:schemeClr val="lt1"/>
                </a:fillRef>
                <a:effectRef idx="0">
                  <a:schemeClr val="accent1"/>
                </a:effectRef>
                <a:fontRef idx="minor">
                  <a:schemeClr val="lt1"/>
                </a:fontRef>
              </p:style>
              <p:txBody>
                <a:bodyPr lIns="45720" rIns="45720" rtlCol="0" anchor="ctr"/>
                <a:lstStyle/>
                <a:p>
                  <a:pPr algn="ctr">
                    <a:lnSpc>
                      <a:spcPct val="90000"/>
                    </a:lnSpc>
                    <a:spcBef>
                      <a:spcPct val="20000"/>
                    </a:spcBef>
                    <a:defRPr/>
                  </a:pPr>
                  <a:r>
                    <a:rPr lang="en-US" sz="2400" dirty="0" smtClean="0">
                      <a:solidFill>
                        <a:schemeClr val="bg1"/>
                      </a:solidFill>
                      <a:latin typeface="Roboto Condensed" panose="02000000000000000000" pitchFamily="2" charset="0"/>
                      <a:cs typeface="Arial"/>
                    </a:rPr>
                    <a:t>Silencing</a:t>
                  </a:r>
                  <a:endParaRPr lang="en-US" sz="1600" dirty="0">
                    <a:solidFill>
                      <a:schemeClr val="bg1"/>
                    </a:solidFill>
                    <a:latin typeface="Arial" panose="020B0604020202020204" pitchFamily="34" charset="0"/>
                  </a:endParaRPr>
                </a:p>
              </p:txBody>
            </p:sp>
            <p:sp>
              <p:nvSpPr>
                <p:cNvPr id="191" name="Cube 190"/>
                <p:cNvSpPr/>
                <p:nvPr/>
              </p:nvSpPr>
              <p:spPr bwMode="auto">
                <a:xfrm>
                  <a:off x="4629540" y="3184225"/>
                  <a:ext cx="1507751" cy="598422"/>
                </a:xfrm>
                <a:prstGeom prst="cube">
                  <a:avLst>
                    <a:gd name="adj" fmla="val 10898"/>
                  </a:avLst>
                </a:prstGeom>
                <a:grpFill/>
                <a:ln w="3175">
                  <a:solidFill>
                    <a:schemeClr val="accent5">
                      <a:lumMod val="75000"/>
                    </a:schemeClr>
                  </a:solidFill>
                </a:ln>
                <a:effectLst>
                  <a:outerShdw blurRad="50800" dist="38100" dir="2700000" algn="tl" rotWithShape="0">
                    <a:prstClr val="black">
                      <a:alpha val="10000"/>
                    </a:prstClr>
                  </a:outerShdw>
                </a:effectLst>
              </p:spPr>
              <p:style>
                <a:lnRef idx="2">
                  <a:schemeClr val="accent1">
                    <a:shade val="50000"/>
                  </a:schemeClr>
                </a:lnRef>
                <a:fillRef idx="1002">
                  <a:schemeClr val="lt1"/>
                </a:fillRef>
                <a:effectRef idx="0">
                  <a:schemeClr val="accent1"/>
                </a:effectRef>
                <a:fontRef idx="minor">
                  <a:schemeClr val="lt1"/>
                </a:fontRef>
              </p:style>
              <p:txBody>
                <a:bodyPr lIns="45720" rIns="45720" rtlCol="0" anchor="ctr"/>
                <a:lstStyle/>
                <a:p>
                  <a:pPr algn="ctr">
                    <a:lnSpc>
                      <a:spcPct val="90000"/>
                    </a:lnSpc>
                    <a:spcBef>
                      <a:spcPct val="20000"/>
                    </a:spcBef>
                    <a:defRPr/>
                  </a:pPr>
                  <a:r>
                    <a:rPr lang="en-US" sz="2400" dirty="0" smtClean="0">
                      <a:solidFill>
                        <a:schemeClr val="bg1"/>
                      </a:solidFill>
                      <a:latin typeface="Roboto Condensed" panose="02000000000000000000" pitchFamily="2" charset="0"/>
                      <a:cs typeface="Arial"/>
                    </a:rPr>
                    <a:t>Sound</a:t>
                  </a:r>
                  <a:r>
                    <a:rPr lang="en-US" sz="1600" dirty="0" smtClean="0">
                      <a:solidFill>
                        <a:schemeClr val="bg1"/>
                      </a:solidFill>
                      <a:latin typeface="Arial" panose="020B0604020202020204" pitchFamily="34" charset="0"/>
                    </a:rPr>
                    <a:t> </a:t>
                  </a:r>
                  <a:endParaRPr lang="en-US" sz="1600" dirty="0">
                    <a:solidFill>
                      <a:schemeClr val="bg1"/>
                    </a:solidFill>
                    <a:latin typeface="Arial" panose="020B0604020202020204" pitchFamily="34" charset="0"/>
                  </a:endParaRPr>
                </a:p>
              </p:txBody>
            </p:sp>
          </p:grpSp>
        </p:grpSp>
        <p:grpSp>
          <p:nvGrpSpPr>
            <p:cNvPr id="18" name="Group 203"/>
            <p:cNvGrpSpPr/>
            <p:nvPr/>
          </p:nvGrpSpPr>
          <p:grpSpPr>
            <a:xfrm>
              <a:off x="5957940" y="2455028"/>
              <a:ext cx="5664663" cy="3378664"/>
              <a:chOff x="6370622" y="3173647"/>
              <a:chExt cx="5664663" cy="2735968"/>
            </a:xfrm>
            <a:solidFill>
              <a:schemeClr val="accent3"/>
            </a:solidFill>
          </p:grpSpPr>
          <p:grpSp>
            <p:nvGrpSpPr>
              <p:cNvPr id="19" name="Group 191"/>
              <p:cNvGrpSpPr/>
              <p:nvPr/>
            </p:nvGrpSpPr>
            <p:grpSpPr>
              <a:xfrm>
                <a:off x="6422873" y="3173647"/>
                <a:ext cx="5612412" cy="619578"/>
                <a:chOff x="-1356172" y="3173647"/>
                <a:chExt cx="5612412" cy="619578"/>
              </a:xfrm>
              <a:grpFill/>
            </p:grpSpPr>
            <p:sp>
              <p:nvSpPr>
                <p:cNvPr id="193" name="Cube 192"/>
                <p:cNvSpPr/>
                <p:nvPr/>
              </p:nvSpPr>
              <p:spPr bwMode="auto">
                <a:xfrm>
                  <a:off x="-1356172" y="3194803"/>
                  <a:ext cx="1507751" cy="598422"/>
                </a:xfrm>
                <a:prstGeom prst="cube">
                  <a:avLst>
                    <a:gd name="adj" fmla="val 10898"/>
                  </a:avLst>
                </a:prstGeom>
                <a:solidFill>
                  <a:schemeClr val="accent1"/>
                </a:solidFill>
                <a:ln w="3175">
                  <a:solidFill>
                    <a:schemeClr val="accent3">
                      <a:lumMod val="75000"/>
                    </a:schemeClr>
                  </a:solidFill>
                </a:ln>
                <a:effectLst>
                  <a:outerShdw blurRad="50800" dist="38100" dir="2700000" algn="tl" rotWithShape="0">
                    <a:prstClr val="black">
                      <a:alpha val="10000"/>
                    </a:prstClr>
                  </a:outerShdw>
                </a:effectLst>
              </p:spPr>
              <p:style>
                <a:lnRef idx="2">
                  <a:schemeClr val="accent1">
                    <a:shade val="50000"/>
                  </a:schemeClr>
                </a:lnRef>
                <a:fillRef idx="1002">
                  <a:schemeClr val="lt1"/>
                </a:fillRef>
                <a:effectRef idx="0">
                  <a:schemeClr val="accent1"/>
                </a:effectRef>
                <a:fontRef idx="minor">
                  <a:schemeClr val="lt1"/>
                </a:fontRef>
              </p:style>
              <p:txBody>
                <a:bodyPr lIns="45720" rIns="45720" rtlCol="0" anchor="ctr"/>
                <a:lstStyle/>
                <a:p>
                  <a:pPr algn="ctr">
                    <a:lnSpc>
                      <a:spcPct val="90000"/>
                    </a:lnSpc>
                    <a:spcBef>
                      <a:spcPct val="20000"/>
                    </a:spcBef>
                    <a:defRPr/>
                  </a:pPr>
                  <a:r>
                    <a:rPr lang="en-US" sz="2000" dirty="0" smtClean="0">
                      <a:solidFill>
                        <a:schemeClr val="bg1"/>
                      </a:solidFill>
                      <a:latin typeface="Roboto Condensed" panose="02000000000000000000" pitchFamily="2" charset="0"/>
                      <a:cs typeface="Arial"/>
                    </a:rPr>
                    <a:t>Presuppositional</a:t>
                  </a:r>
                  <a:r>
                    <a:rPr lang="en-US" sz="2400" dirty="0" smtClean="0">
                      <a:solidFill>
                        <a:schemeClr val="bg1"/>
                      </a:solidFill>
                      <a:latin typeface="Roboto Condensed" panose="02000000000000000000" pitchFamily="2" charset="0"/>
                      <a:cs typeface="Arial"/>
                    </a:rPr>
                    <a:t> </a:t>
                  </a:r>
                  <a:endParaRPr lang="en-US" sz="2400" dirty="0">
                    <a:solidFill>
                      <a:schemeClr val="bg1"/>
                    </a:solidFill>
                    <a:latin typeface="Roboto Condensed" panose="02000000000000000000" pitchFamily="2" charset="0"/>
                    <a:cs typeface="Arial"/>
                  </a:endParaRPr>
                </a:p>
              </p:txBody>
            </p:sp>
            <p:sp>
              <p:nvSpPr>
                <p:cNvPr id="194" name="Cube 193"/>
                <p:cNvSpPr/>
                <p:nvPr/>
              </p:nvSpPr>
              <p:spPr bwMode="auto">
                <a:xfrm>
                  <a:off x="2748489" y="3173647"/>
                  <a:ext cx="1507751" cy="598422"/>
                </a:xfrm>
                <a:prstGeom prst="cube">
                  <a:avLst>
                    <a:gd name="adj" fmla="val 10898"/>
                  </a:avLst>
                </a:prstGeom>
                <a:grpFill/>
                <a:ln w="3175">
                  <a:solidFill>
                    <a:schemeClr val="accent3">
                      <a:lumMod val="75000"/>
                    </a:schemeClr>
                  </a:solidFill>
                </a:ln>
                <a:effectLst>
                  <a:outerShdw blurRad="50800" dist="38100" dir="2700000" algn="tl" rotWithShape="0">
                    <a:prstClr val="black">
                      <a:alpha val="10000"/>
                    </a:prstClr>
                  </a:outerShdw>
                </a:effectLst>
              </p:spPr>
              <p:style>
                <a:lnRef idx="2">
                  <a:schemeClr val="accent1">
                    <a:shade val="50000"/>
                  </a:schemeClr>
                </a:lnRef>
                <a:fillRef idx="1002">
                  <a:schemeClr val="lt1"/>
                </a:fillRef>
                <a:effectRef idx="0">
                  <a:schemeClr val="accent1"/>
                </a:effectRef>
                <a:fontRef idx="minor">
                  <a:schemeClr val="lt1"/>
                </a:fontRef>
              </p:style>
              <p:txBody>
                <a:bodyPr lIns="45720" rIns="45720" rtlCol="0" anchor="ctr"/>
                <a:lstStyle/>
                <a:p>
                  <a:pPr algn="ctr">
                    <a:lnSpc>
                      <a:spcPct val="90000"/>
                    </a:lnSpc>
                    <a:spcBef>
                      <a:spcPct val="20000"/>
                    </a:spcBef>
                    <a:defRPr/>
                  </a:pPr>
                  <a:r>
                    <a:rPr lang="en-US" sz="2400" dirty="0" smtClean="0">
                      <a:solidFill>
                        <a:schemeClr val="bg1"/>
                      </a:solidFill>
                      <a:latin typeface="Roboto Condensed" panose="02000000000000000000" pitchFamily="2" charset="0"/>
                      <a:cs typeface="Arial"/>
                    </a:rPr>
                    <a:t>Syntagmatic relationships</a:t>
                  </a:r>
                  <a:r>
                    <a:rPr lang="en-US" sz="1600" dirty="0" smtClean="0">
                      <a:solidFill>
                        <a:schemeClr val="bg1"/>
                      </a:solidFill>
                      <a:latin typeface="Arial" panose="020B0604020202020204" pitchFamily="34" charset="0"/>
                    </a:rPr>
                    <a:t> </a:t>
                  </a:r>
                  <a:endParaRPr lang="en-US" sz="1600" dirty="0">
                    <a:solidFill>
                      <a:schemeClr val="bg1"/>
                    </a:solidFill>
                    <a:latin typeface="Arial" panose="020B0604020202020204" pitchFamily="34" charset="0"/>
                  </a:endParaRPr>
                </a:p>
              </p:txBody>
            </p:sp>
          </p:grpSp>
          <p:grpSp>
            <p:nvGrpSpPr>
              <p:cNvPr id="20" name="Group 194"/>
              <p:cNvGrpSpPr/>
              <p:nvPr/>
            </p:nvGrpSpPr>
            <p:grpSpPr>
              <a:xfrm>
                <a:off x="6370622" y="3875584"/>
                <a:ext cx="5664663" cy="609000"/>
                <a:chOff x="-1408423" y="3163069"/>
                <a:chExt cx="5664663" cy="609000"/>
              </a:xfrm>
              <a:grpFill/>
            </p:grpSpPr>
            <p:sp>
              <p:nvSpPr>
                <p:cNvPr id="196" name="Cube 195"/>
                <p:cNvSpPr/>
                <p:nvPr/>
              </p:nvSpPr>
              <p:spPr bwMode="auto">
                <a:xfrm>
                  <a:off x="-1408423" y="3163069"/>
                  <a:ext cx="1507751" cy="598422"/>
                </a:xfrm>
                <a:prstGeom prst="cube">
                  <a:avLst>
                    <a:gd name="adj" fmla="val 10898"/>
                  </a:avLst>
                </a:prstGeom>
                <a:solidFill>
                  <a:schemeClr val="accent1"/>
                </a:solidFill>
                <a:ln w="3175">
                  <a:solidFill>
                    <a:schemeClr val="accent3">
                      <a:lumMod val="75000"/>
                    </a:schemeClr>
                  </a:solidFill>
                </a:ln>
                <a:effectLst>
                  <a:outerShdw blurRad="50800" dist="38100" dir="2700000" algn="tl" rotWithShape="0">
                    <a:prstClr val="black">
                      <a:alpha val="10000"/>
                    </a:prstClr>
                  </a:outerShdw>
                </a:effectLst>
              </p:spPr>
              <p:style>
                <a:lnRef idx="2">
                  <a:schemeClr val="accent1">
                    <a:shade val="50000"/>
                  </a:schemeClr>
                </a:lnRef>
                <a:fillRef idx="1002">
                  <a:schemeClr val="lt1"/>
                </a:fillRef>
                <a:effectRef idx="0">
                  <a:schemeClr val="accent1"/>
                </a:effectRef>
                <a:fontRef idx="minor">
                  <a:schemeClr val="lt1"/>
                </a:fontRef>
              </p:style>
              <p:txBody>
                <a:bodyPr lIns="45720" rIns="45720" rtlCol="0" anchor="ctr"/>
                <a:lstStyle/>
                <a:p>
                  <a:pPr algn="ctr">
                    <a:lnSpc>
                      <a:spcPct val="90000"/>
                    </a:lnSpc>
                    <a:spcBef>
                      <a:spcPct val="20000"/>
                    </a:spcBef>
                    <a:defRPr/>
                  </a:pPr>
                  <a:r>
                    <a:rPr lang="en-US" sz="2400" dirty="0" smtClean="0">
                      <a:solidFill>
                        <a:schemeClr val="bg1"/>
                      </a:solidFill>
                      <a:latin typeface="Roboto Condensed" panose="02000000000000000000" pitchFamily="2" charset="0"/>
                      <a:cs typeface="Arial"/>
                    </a:rPr>
                    <a:t>affecting</a:t>
                  </a:r>
                  <a:r>
                    <a:rPr lang="en-US" sz="1600" dirty="0" smtClean="0">
                      <a:solidFill>
                        <a:schemeClr val="bg1"/>
                      </a:solidFill>
                      <a:latin typeface="Arial" panose="020B0604020202020204" pitchFamily="34" charset="0"/>
                    </a:rPr>
                    <a:t> </a:t>
                  </a:r>
                  <a:endParaRPr lang="en-US" sz="1600" dirty="0">
                    <a:solidFill>
                      <a:schemeClr val="bg1"/>
                    </a:solidFill>
                    <a:latin typeface="Arial" panose="020B0604020202020204" pitchFamily="34" charset="0"/>
                  </a:endParaRPr>
                </a:p>
              </p:txBody>
            </p:sp>
            <p:sp>
              <p:nvSpPr>
                <p:cNvPr id="197" name="Cube 196"/>
                <p:cNvSpPr/>
                <p:nvPr/>
              </p:nvSpPr>
              <p:spPr bwMode="auto">
                <a:xfrm>
                  <a:off x="2748489" y="3173647"/>
                  <a:ext cx="1507751" cy="598422"/>
                </a:xfrm>
                <a:prstGeom prst="cube">
                  <a:avLst>
                    <a:gd name="adj" fmla="val 10898"/>
                  </a:avLst>
                </a:prstGeom>
                <a:grpFill/>
                <a:ln w="3175">
                  <a:solidFill>
                    <a:schemeClr val="accent3">
                      <a:lumMod val="75000"/>
                    </a:schemeClr>
                  </a:solidFill>
                </a:ln>
                <a:effectLst>
                  <a:outerShdw blurRad="50800" dist="38100" dir="2700000" algn="tl" rotWithShape="0">
                    <a:prstClr val="black">
                      <a:alpha val="10000"/>
                    </a:prstClr>
                  </a:outerShdw>
                </a:effectLst>
              </p:spPr>
              <p:style>
                <a:lnRef idx="2">
                  <a:schemeClr val="accent1">
                    <a:shade val="50000"/>
                  </a:schemeClr>
                </a:lnRef>
                <a:fillRef idx="1002">
                  <a:schemeClr val="lt1"/>
                </a:fillRef>
                <a:effectRef idx="0">
                  <a:schemeClr val="accent1"/>
                </a:effectRef>
                <a:fontRef idx="minor">
                  <a:schemeClr val="lt1"/>
                </a:fontRef>
              </p:style>
              <p:txBody>
                <a:bodyPr lIns="45720" rIns="45720" rtlCol="0" anchor="ctr"/>
                <a:lstStyle/>
                <a:p>
                  <a:pPr algn="ctr">
                    <a:lnSpc>
                      <a:spcPct val="90000"/>
                    </a:lnSpc>
                    <a:spcBef>
                      <a:spcPct val="20000"/>
                    </a:spcBef>
                    <a:defRPr/>
                  </a:pPr>
                  <a:r>
                    <a:rPr lang="en-US" sz="1600" dirty="0" smtClean="0">
                      <a:solidFill>
                        <a:schemeClr val="bg1"/>
                      </a:solidFill>
                      <a:latin typeface="Arial" panose="020B0604020202020204" pitchFamily="34" charset="0"/>
                    </a:rPr>
                    <a:t> Paradigmatic relationships</a:t>
                  </a:r>
                  <a:endParaRPr lang="en-US" sz="1600" dirty="0">
                    <a:solidFill>
                      <a:schemeClr val="bg1"/>
                    </a:solidFill>
                    <a:latin typeface="Arial" panose="020B0604020202020204" pitchFamily="34" charset="0"/>
                  </a:endParaRPr>
                </a:p>
              </p:txBody>
            </p:sp>
          </p:grpSp>
          <p:grpSp>
            <p:nvGrpSpPr>
              <p:cNvPr id="21" name="Group 197"/>
              <p:cNvGrpSpPr/>
              <p:nvPr/>
            </p:nvGrpSpPr>
            <p:grpSpPr>
              <a:xfrm>
                <a:off x="6383684" y="4598677"/>
                <a:ext cx="5651601" cy="619578"/>
                <a:chOff x="-1395361" y="3173647"/>
                <a:chExt cx="5651601" cy="619578"/>
              </a:xfrm>
              <a:grpFill/>
            </p:grpSpPr>
            <p:sp>
              <p:nvSpPr>
                <p:cNvPr id="199" name="Cube 198"/>
                <p:cNvSpPr/>
                <p:nvPr/>
              </p:nvSpPr>
              <p:spPr bwMode="auto">
                <a:xfrm>
                  <a:off x="-1395361" y="3194803"/>
                  <a:ext cx="1507751" cy="598422"/>
                </a:xfrm>
                <a:prstGeom prst="cube">
                  <a:avLst>
                    <a:gd name="adj" fmla="val 10898"/>
                  </a:avLst>
                </a:prstGeom>
                <a:solidFill>
                  <a:schemeClr val="accent1"/>
                </a:solidFill>
                <a:ln w="3175">
                  <a:solidFill>
                    <a:schemeClr val="accent3">
                      <a:lumMod val="75000"/>
                    </a:schemeClr>
                  </a:solidFill>
                </a:ln>
                <a:effectLst>
                  <a:outerShdw blurRad="50800" dist="38100" dir="2700000" algn="tl" rotWithShape="0">
                    <a:prstClr val="black">
                      <a:alpha val="10000"/>
                    </a:prstClr>
                  </a:outerShdw>
                </a:effectLst>
              </p:spPr>
              <p:style>
                <a:lnRef idx="2">
                  <a:schemeClr val="accent1">
                    <a:shade val="50000"/>
                  </a:schemeClr>
                </a:lnRef>
                <a:fillRef idx="1002">
                  <a:schemeClr val="lt1"/>
                </a:fillRef>
                <a:effectRef idx="0">
                  <a:schemeClr val="accent1"/>
                </a:effectRef>
                <a:fontRef idx="minor">
                  <a:schemeClr val="lt1"/>
                </a:fontRef>
              </p:style>
              <p:txBody>
                <a:bodyPr lIns="45720" rIns="45720" rtlCol="0" anchor="ctr"/>
                <a:lstStyle/>
                <a:p>
                  <a:pPr algn="ctr">
                    <a:lnSpc>
                      <a:spcPct val="90000"/>
                    </a:lnSpc>
                    <a:spcBef>
                      <a:spcPct val="20000"/>
                    </a:spcBef>
                    <a:defRPr/>
                  </a:pPr>
                  <a:r>
                    <a:rPr lang="en-US" sz="1600" dirty="0" smtClean="0">
                      <a:solidFill>
                        <a:schemeClr val="bg1"/>
                      </a:solidFill>
                      <a:latin typeface="Arial" panose="020B0604020202020204" pitchFamily="34" charset="0"/>
                    </a:rPr>
                    <a:t>Revelational </a:t>
                  </a:r>
                  <a:endParaRPr lang="en-US" sz="1600" dirty="0">
                    <a:solidFill>
                      <a:schemeClr val="bg1"/>
                    </a:solidFill>
                    <a:latin typeface="Arial" panose="020B0604020202020204" pitchFamily="34" charset="0"/>
                  </a:endParaRPr>
                </a:p>
              </p:txBody>
            </p:sp>
            <p:sp>
              <p:nvSpPr>
                <p:cNvPr id="200" name="Cube 199"/>
                <p:cNvSpPr/>
                <p:nvPr/>
              </p:nvSpPr>
              <p:spPr bwMode="auto">
                <a:xfrm>
                  <a:off x="2748489" y="3173647"/>
                  <a:ext cx="1507751" cy="598422"/>
                </a:xfrm>
                <a:prstGeom prst="cube">
                  <a:avLst>
                    <a:gd name="adj" fmla="val 10898"/>
                  </a:avLst>
                </a:prstGeom>
                <a:grpFill/>
                <a:ln w="3175">
                  <a:solidFill>
                    <a:schemeClr val="accent3">
                      <a:lumMod val="75000"/>
                    </a:schemeClr>
                  </a:solidFill>
                </a:ln>
                <a:effectLst>
                  <a:outerShdw blurRad="50800" dist="38100" dir="2700000" algn="tl" rotWithShape="0">
                    <a:prstClr val="black">
                      <a:alpha val="10000"/>
                    </a:prstClr>
                  </a:outerShdw>
                </a:effectLst>
              </p:spPr>
              <p:style>
                <a:lnRef idx="2">
                  <a:schemeClr val="accent1">
                    <a:shade val="50000"/>
                  </a:schemeClr>
                </a:lnRef>
                <a:fillRef idx="1002">
                  <a:schemeClr val="lt1"/>
                </a:fillRef>
                <a:effectRef idx="0">
                  <a:schemeClr val="accent1"/>
                </a:effectRef>
                <a:fontRef idx="minor">
                  <a:schemeClr val="lt1"/>
                </a:fontRef>
              </p:style>
              <p:txBody>
                <a:bodyPr lIns="45720" rIns="45720" rtlCol="0" anchor="ctr"/>
                <a:lstStyle/>
                <a:p>
                  <a:pPr algn="ctr">
                    <a:lnSpc>
                      <a:spcPct val="90000"/>
                    </a:lnSpc>
                    <a:spcBef>
                      <a:spcPct val="20000"/>
                    </a:spcBef>
                    <a:defRPr/>
                  </a:pPr>
                  <a:r>
                    <a:rPr lang="en-US" sz="2000" dirty="0" smtClean="0">
                      <a:solidFill>
                        <a:schemeClr val="bg1"/>
                      </a:solidFill>
                      <a:latin typeface="Roboto Condensed" panose="02000000000000000000" pitchFamily="2" charset="0"/>
                      <a:cs typeface="Arial"/>
                    </a:rPr>
                    <a:t>Representational</a:t>
                  </a:r>
                  <a:r>
                    <a:rPr lang="en-US" sz="2400" dirty="0" smtClean="0">
                      <a:solidFill>
                        <a:schemeClr val="bg1"/>
                      </a:solidFill>
                      <a:latin typeface="Roboto Condensed" panose="02000000000000000000" pitchFamily="2" charset="0"/>
                      <a:cs typeface="Arial"/>
                    </a:rPr>
                    <a:t>  structures</a:t>
                  </a:r>
                  <a:r>
                    <a:rPr lang="en-US" sz="1600" dirty="0" smtClean="0">
                      <a:solidFill>
                        <a:schemeClr val="bg1"/>
                      </a:solidFill>
                      <a:latin typeface="Arial" panose="020B0604020202020204" pitchFamily="34" charset="0"/>
                    </a:rPr>
                    <a:t> </a:t>
                  </a:r>
                  <a:endParaRPr lang="en-US" sz="1600" dirty="0">
                    <a:solidFill>
                      <a:schemeClr val="bg1"/>
                    </a:solidFill>
                    <a:latin typeface="Arial" panose="020B0604020202020204" pitchFamily="34" charset="0"/>
                  </a:endParaRPr>
                </a:p>
              </p:txBody>
            </p:sp>
          </p:grpSp>
          <p:grpSp>
            <p:nvGrpSpPr>
              <p:cNvPr id="22" name="Group 200"/>
              <p:cNvGrpSpPr/>
              <p:nvPr/>
            </p:nvGrpSpPr>
            <p:grpSpPr>
              <a:xfrm>
                <a:off x="6396747" y="5311193"/>
                <a:ext cx="5638538" cy="598422"/>
                <a:chOff x="-1382298" y="3173647"/>
                <a:chExt cx="5638538" cy="598422"/>
              </a:xfrm>
              <a:grpFill/>
            </p:grpSpPr>
            <p:sp>
              <p:nvSpPr>
                <p:cNvPr id="202" name="Cube 201"/>
                <p:cNvSpPr/>
                <p:nvPr/>
              </p:nvSpPr>
              <p:spPr bwMode="auto">
                <a:xfrm>
                  <a:off x="-1382298" y="3173647"/>
                  <a:ext cx="1507751" cy="598422"/>
                </a:xfrm>
                <a:prstGeom prst="cube">
                  <a:avLst>
                    <a:gd name="adj" fmla="val 10898"/>
                  </a:avLst>
                </a:prstGeom>
                <a:solidFill>
                  <a:schemeClr val="accent1"/>
                </a:solidFill>
                <a:ln w="3175">
                  <a:solidFill>
                    <a:schemeClr val="accent3">
                      <a:lumMod val="75000"/>
                    </a:schemeClr>
                  </a:solidFill>
                </a:ln>
                <a:effectLst>
                  <a:outerShdw blurRad="50800" dist="38100" dir="2700000" algn="tl" rotWithShape="0">
                    <a:prstClr val="black">
                      <a:alpha val="10000"/>
                    </a:prstClr>
                  </a:outerShdw>
                </a:effectLst>
              </p:spPr>
              <p:style>
                <a:lnRef idx="2">
                  <a:schemeClr val="accent1">
                    <a:shade val="50000"/>
                  </a:schemeClr>
                </a:lnRef>
                <a:fillRef idx="1002">
                  <a:schemeClr val="lt1"/>
                </a:fillRef>
                <a:effectRef idx="0">
                  <a:schemeClr val="accent1"/>
                </a:effectRef>
                <a:fontRef idx="minor">
                  <a:schemeClr val="lt1"/>
                </a:fontRef>
              </p:style>
              <p:txBody>
                <a:bodyPr lIns="45720" rIns="45720" rtlCol="0" anchor="ctr"/>
                <a:lstStyle/>
                <a:p>
                  <a:pPr algn="ctr">
                    <a:lnSpc>
                      <a:spcPct val="90000"/>
                    </a:lnSpc>
                    <a:spcBef>
                      <a:spcPct val="20000"/>
                    </a:spcBef>
                    <a:defRPr/>
                  </a:pPr>
                  <a:r>
                    <a:rPr lang="en-US" sz="2400" dirty="0" smtClean="0">
                      <a:solidFill>
                        <a:schemeClr val="bg1"/>
                      </a:solidFill>
                      <a:latin typeface="Roboto Condensed" panose="02000000000000000000" pitchFamily="2" charset="0"/>
                      <a:cs typeface="Arial"/>
                    </a:rPr>
                    <a:t>Linking</a:t>
                  </a:r>
                  <a:r>
                    <a:rPr lang="en-US" sz="1600" dirty="0" smtClean="0">
                      <a:solidFill>
                        <a:schemeClr val="bg1"/>
                      </a:solidFill>
                      <a:latin typeface="Arial" panose="020B0604020202020204" pitchFamily="34" charset="0"/>
                    </a:rPr>
                    <a:t> </a:t>
                  </a:r>
                  <a:endParaRPr lang="en-US" sz="1600" dirty="0">
                    <a:solidFill>
                      <a:schemeClr val="bg1"/>
                    </a:solidFill>
                    <a:latin typeface="Arial" panose="020B0604020202020204" pitchFamily="34" charset="0"/>
                  </a:endParaRPr>
                </a:p>
              </p:txBody>
            </p:sp>
            <p:sp>
              <p:nvSpPr>
                <p:cNvPr id="203" name="Cube 202"/>
                <p:cNvSpPr/>
                <p:nvPr/>
              </p:nvSpPr>
              <p:spPr bwMode="auto">
                <a:xfrm>
                  <a:off x="2748489" y="3173647"/>
                  <a:ext cx="1507751" cy="598422"/>
                </a:xfrm>
                <a:prstGeom prst="cube">
                  <a:avLst>
                    <a:gd name="adj" fmla="val 10898"/>
                  </a:avLst>
                </a:prstGeom>
                <a:grpFill/>
                <a:ln w="3175">
                  <a:solidFill>
                    <a:schemeClr val="accent3">
                      <a:lumMod val="75000"/>
                    </a:schemeClr>
                  </a:solidFill>
                </a:ln>
                <a:effectLst>
                  <a:outerShdw blurRad="50800" dist="38100" dir="2700000" algn="tl" rotWithShape="0">
                    <a:prstClr val="black">
                      <a:alpha val="10000"/>
                    </a:prstClr>
                  </a:outerShdw>
                </a:effectLst>
              </p:spPr>
              <p:style>
                <a:lnRef idx="2">
                  <a:schemeClr val="accent1">
                    <a:shade val="50000"/>
                  </a:schemeClr>
                </a:lnRef>
                <a:fillRef idx="1002">
                  <a:schemeClr val="lt1"/>
                </a:fillRef>
                <a:effectRef idx="0">
                  <a:schemeClr val="accent1"/>
                </a:effectRef>
                <a:fontRef idx="minor">
                  <a:schemeClr val="lt1"/>
                </a:fontRef>
              </p:style>
              <p:txBody>
                <a:bodyPr lIns="45720" rIns="45720" rtlCol="0" anchor="ctr"/>
                <a:lstStyle/>
                <a:p>
                  <a:pPr algn="ctr">
                    <a:lnSpc>
                      <a:spcPct val="90000"/>
                    </a:lnSpc>
                    <a:spcBef>
                      <a:spcPct val="20000"/>
                    </a:spcBef>
                    <a:defRPr/>
                  </a:pPr>
                  <a:r>
                    <a:rPr lang="en-US" sz="2400" dirty="0" smtClean="0">
                      <a:solidFill>
                        <a:schemeClr val="bg1"/>
                      </a:solidFill>
                      <a:latin typeface="Roboto Condensed" panose="02000000000000000000" pitchFamily="2" charset="0"/>
                      <a:cs typeface="Arial"/>
                    </a:rPr>
                    <a:t>Interaction of signs</a:t>
                  </a:r>
                  <a:endParaRPr lang="en-US" sz="2400" dirty="0">
                    <a:solidFill>
                      <a:schemeClr val="bg1"/>
                    </a:solidFill>
                    <a:latin typeface="Roboto Condensed" panose="02000000000000000000" pitchFamily="2" charset="0"/>
                    <a:cs typeface="Arial"/>
                  </a:endParaRPr>
                </a:p>
              </p:txBody>
            </p:sp>
          </p:grpSp>
        </p:grpSp>
        <p:cxnSp>
          <p:nvCxnSpPr>
            <p:cNvPr id="50" name="Straight Connector 49"/>
            <p:cNvCxnSpPr/>
            <p:nvPr/>
          </p:nvCxnSpPr>
          <p:spPr>
            <a:xfrm rot="16200000" flipH="1">
              <a:off x="5921843" y="2184159"/>
              <a:ext cx="136563" cy="14673"/>
            </a:xfrm>
            <a:prstGeom prst="line">
              <a:avLst/>
            </a:prstGeom>
            <a:ln w="1905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2" name="Cube 71"/>
            <p:cNvSpPr/>
            <p:nvPr/>
          </p:nvSpPr>
          <p:spPr bwMode="auto">
            <a:xfrm>
              <a:off x="8131360" y="6126480"/>
              <a:ext cx="1507751" cy="731520"/>
            </a:xfrm>
            <a:prstGeom prst="cube">
              <a:avLst>
                <a:gd name="adj" fmla="val 10898"/>
              </a:avLst>
            </a:prstGeom>
            <a:solidFill>
              <a:schemeClr val="accent5"/>
            </a:solidFill>
            <a:ln w="3175">
              <a:solidFill>
                <a:schemeClr val="accent1">
                  <a:lumMod val="75000"/>
                </a:schemeClr>
              </a:solidFill>
            </a:ln>
            <a:effectLst>
              <a:outerShdw blurRad="50800" dist="38100" dir="2700000" algn="tl" rotWithShape="0">
                <a:prstClr val="black">
                  <a:alpha val="10000"/>
                </a:prstClr>
              </a:outerShdw>
            </a:effectLst>
          </p:spPr>
          <p:style>
            <a:lnRef idx="2">
              <a:schemeClr val="accent1">
                <a:shade val="50000"/>
              </a:schemeClr>
            </a:lnRef>
            <a:fillRef idx="1002">
              <a:schemeClr val="lt1"/>
            </a:fillRef>
            <a:effectRef idx="0">
              <a:schemeClr val="accent1"/>
            </a:effectRef>
            <a:fontRef idx="minor">
              <a:schemeClr val="lt1"/>
            </a:fontRef>
          </p:style>
          <p:txBody>
            <a:bodyPr lIns="45720" rIns="45720" rtlCol="0" anchor="ctr"/>
            <a:lstStyle/>
            <a:p>
              <a:pPr algn="ctr">
                <a:lnSpc>
                  <a:spcPct val="90000"/>
                </a:lnSpc>
                <a:spcBef>
                  <a:spcPct val="20000"/>
                </a:spcBef>
                <a:defRPr/>
              </a:pPr>
              <a:r>
                <a:rPr lang="en-US" sz="2400" dirty="0" smtClean="0">
                  <a:solidFill>
                    <a:schemeClr val="bg1"/>
                  </a:solidFill>
                  <a:latin typeface="Roboto Condensed" panose="02000000000000000000" pitchFamily="2" charset="0"/>
                  <a:cs typeface="Arial"/>
                </a:rPr>
                <a:t>Narrative</a:t>
              </a:r>
              <a:r>
                <a:rPr lang="en-US" sz="1600" dirty="0" smtClean="0">
                  <a:solidFill>
                    <a:schemeClr val="bg1"/>
                  </a:solidFill>
                  <a:latin typeface="Arial" panose="020B0604020202020204" pitchFamily="34" charset="0"/>
                </a:rPr>
                <a:t> </a:t>
              </a:r>
              <a:endParaRPr lang="en-US" sz="1600" dirty="0">
                <a:solidFill>
                  <a:schemeClr val="bg1"/>
                </a:solidFill>
                <a:latin typeface="Arial" panose="020B0604020202020204" pitchFamily="34" charset="0"/>
              </a:endParaRPr>
            </a:p>
          </p:txBody>
        </p:sp>
        <p:grpSp>
          <p:nvGrpSpPr>
            <p:cNvPr id="129" name="Groupe 128"/>
            <p:cNvGrpSpPr/>
            <p:nvPr/>
          </p:nvGrpSpPr>
          <p:grpSpPr>
            <a:xfrm>
              <a:off x="7772406" y="1631852"/>
              <a:ext cx="363397" cy="4719017"/>
              <a:chOff x="7772406" y="1692145"/>
              <a:chExt cx="363397" cy="4658724"/>
            </a:xfrm>
          </p:grpSpPr>
          <p:cxnSp>
            <p:nvCxnSpPr>
              <p:cNvPr id="52" name="Straight Connector 51"/>
              <p:cNvCxnSpPr/>
              <p:nvPr/>
            </p:nvCxnSpPr>
            <p:spPr>
              <a:xfrm rot="16200000" flipH="1">
                <a:off x="5492936" y="3971615"/>
                <a:ext cx="4637312" cy="78372"/>
              </a:xfrm>
              <a:prstGeom prst="line">
                <a:avLst/>
              </a:prstGeom>
              <a:ln w="19050">
                <a:solidFill>
                  <a:schemeClr val="accent6">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15" name="Connecteur droit 114"/>
              <p:cNvCxnSpPr/>
              <p:nvPr/>
            </p:nvCxnSpPr>
            <p:spPr>
              <a:xfrm>
                <a:off x="7793501" y="2827605"/>
                <a:ext cx="267286" cy="1588"/>
              </a:xfrm>
              <a:prstGeom prst="line">
                <a:avLst/>
              </a:prstGeom>
              <a:ln>
                <a:solidFill>
                  <a:schemeClr val="accent6">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25" name="Connecteur droit 124"/>
              <p:cNvCxnSpPr/>
              <p:nvPr/>
            </p:nvCxnSpPr>
            <p:spPr>
              <a:xfrm>
                <a:off x="7819289" y="3810017"/>
                <a:ext cx="267286" cy="1588"/>
              </a:xfrm>
              <a:prstGeom prst="line">
                <a:avLst/>
              </a:prstGeom>
              <a:ln>
                <a:solidFill>
                  <a:schemeClr val="accent6">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26" name="Connecteur droit 125"/>
              <p:cNvCxnSpPr/>
              <p:nvPr/>
            </p:nvCxnSpPr>
            <p:spPr>
              <a:xfrm>
                <a:off x="7831009" y="4679885"/>
                <a:ext cx="267286" cy="1588"/>
              </a:xfrm>
              <a:prstGeom prst="line">
                <a:avLst/>
              </a:prstGeom>
              <a:ln>
                <a:solidFill>
                  <a:schemeClr val="accent6">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27" name="Connecteur droit 126"/>
              <p:cNvCxnSpPr/>
              <p:nvPr/>
            </p:nvCxnSpPr>
            <p:spPr>
              <a:xfrm>
                <a:off x="7842729" y="5521617"/>
                <a:ext cx="267286" cy="1588"/>
              </a:xfrm>
              <a:prstGeom prst="line">
                <a:avLst/>
              </a:prstGeom>
              <a:ln>
                <a:solidFill>
                  <a:schemeClr val="accent6">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28" name="Connecteur droit 127"/>
              <p:cNvCxnSpPr/>
              <p:nvPr/>
            </p:nvCxnSpPr>
            <p:spPr>
              <a:xfrm>
                <a:off x="7868517" y="6349281"/>
                <a:ext cx="267286" cy="1588"/>
              </a:xfrm>
              <a:prstGeom prst="line">
                <a:avLst/>
              </a:prstGeom>
              <a:ln>
                <a:solidFill>
                  <a:schemeClr val="accent6">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139" name="Groupe 138"/>
            <p:cNvGrpSpPr/>
            <p:nvPr/>
          </p:nvGrpSpPr>
          <p:grpSpPr>
            <a:xfrm>
              <a:off x="9785447" y="1637735"/>
              <a:ext cx="333903" cy="4142408"/>
              <a:chOff x="9785447" y="1651383"/>
              <a:chExt cx="333903" cy="4142408"/>
            </a:xfrm>
          </p:grpSpPr>
          <p:grpSp>
            <p:nvGrpSpPr>
              <p:cNvPr id="138" name="Groupe 137"/>
              <p:cNvGrpSpPr/>
              <p:nvPr/>
            </p:nvGrpSpPr>
            <p:grpSpPr>
              <a:xfrm>
                <a:off x="9785447" y="1651383"/>
                <a:ext cx="322183" cy="4142408"/>
                <a:chOff x="9785447" y="1651383"/>
                <a:chExt cx="322183" cy="4142408"/>
              </a:xfrm>
            </p:grpSpPr>
            <p:cxnSp>
              <p:nvCxnSpPr>
                <p:cNvPr id="131" name="Straight Connector 51"/>
                <p:cNvCxnSpPr/>
                <p:nvPr/>
              </p:nvCxnSpPr>
              <p:spPr>
                <a:xfrm rot="16200000" flipH="1">
                  <a:off x="7752245" y="3684585"/>
                  <a:ext cx="4142408" cy="76003"/>
                </a:xfrm>
                <a:prstGeom prst="line">
                  <a:avLst/>
                </a:prstGeom>
                <a:ln w="19050">
                  <a:solidFill>
                    <a:schemeClr val="accent2">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2" name="Connecteur droit 131"/>
                <p:cNvCxnSpPr/>
                <p:nvPr/>
              </p:nvCxnSpPr>
              <p:spPr>
                <a:xfrm>
                  <a:off x="9802836" y="2906272"/>
                  <a:ext cx="267286" cy="1609"/>
                </a:xfrm>
                <a:prstGeom prst="line">
                  <a:avLst/>
                </a:prstGeom>
                <a:ln>
                  <a:solidFill>
                    <a:schemeClr val="accent2">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3" name="Connecteur droit 132"/>
                <p:cNvCxnSpPr/>
                <p:nvPr/>
              </p:nvCxnSpPr>
              <p:spPr>
                <a:xfrm>
                  <a:off x="9828624" y="3901398"/>
                  <a:ext cx="267286" cy="1609"/>
                </a:xfrm>
                <a:prstGeom prst="line">
                  <a:avLst/>
                </a:prstGeom>
                <a:ln>
                  <a:solidFill>
                    <a:schemeClr val="accent2">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4" name="Connecteur droit 133"/>
                <p:cNvCxnSpPr/>
                <p:nvPr/>
              </p:nvCxnSpPr>
              <p:spPr>
                <a:xfrm>
                  <a:off x="9840344" y="4782524"/>
                  <a:ext cx="267286" cy="1609"/>
                </a:xfrm>
                <a:prstGeom prst="line">
                  <a:avLst/>
                </a:prstGeom>
                <a:ln>
                  <a:solidFill>
                    <a:schemeClr val="accent2">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cxnSp>
            <p:nvCxnSpPr>
              <p:cNvPr id="135" name="Connecteur droit 134"/>
              <p:cNvCxnSpPr/>
              <p:nvPr/>
            </p:nvCxnSpPr>
            <p:spPr>
              <a:xfrm>
                <a:off x="9852064" y="5787378"/>
                <a:ext cx="267286" cy="1609"/>
              </a:xfrm>
              <a:prstGeom prst="line">
                <a:avLst/>
              </a:prstGeom>
              <a:ln>
                <a:solidFill>
                  <a:srgbClr val="548222"/>
                </a:solidFill>
                <a:prstDash val="sysDash"/>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23362893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en-US" sz="3200" dirty="0" smtClean="0">
                <a:latin typeface="Arial" pitchFamily="34" charset="0"/>
                <a:cs typeface="Arial" pitchFamily="34" charset="0"/>
              </a:rPr>
              <a:t>Theoretical innovation: Voicing applied on films</a:t>
            </a:r>
            <a:endParaRPr lang="fr-FR" sz="3200" dirty="0"/>
          </a:p>
        </p:txBody>
      </p:sp>
      <p:sp>
        <p:nvSpPr>
          <p:cNvPr id="3" name="Espace réservé du contenu 2"/>
          <p:cNvSpPr>
            <a:spLocks noGrp="1"/>
          </p:cNvSpPr>
          <p:nvPr>
            <p:ph idx="1"/>
          </p:nvPr>
        </p:nvSpPr>
        <p:spPr/>
        <p:txBody>
          <a:bodyPr>
            <a:normAutofit fontScale="85000" lnSpcReduction="20000"/>
          </a:bodyPr>
          <a:lstStyle/>
          <a:p>
            <a:r>
              <a:rPr lang="fr-FR" dirty="0" smtClean="0"/>
              <a:t>The </a:t>
            </a:r>
            <a:r>
              <a:rPr lang="fr-FR" dirty="0" err="1" smtClean="0"/>
              <a:t>current</a:t>
            </a:r>
            <a:r>
              <a:rPr lang="fr-FR" dirty="0" smtClean="0"/>
              <a:t> </a:t>
            </a:r>
            <a:r>
              <a:rPr lang="fr-FR" dirty="0" err="1" smtClean="0"/>
              <a:t>research</a:t>
            </a:r>
            <a:r>
              <a:rPr lang="fr-FR" dirty="0" smtClean="0"/>
              <a:t> claims </a:t>
            </a:r>
            <a:r>
              <a:rPr lang="fr-FR" dirty="0" err="1" smtClean="0"/>
              <a:t>that</a:t>
            </a:r>
            <a:r>
              <a:rPr lang="fr-FR" dirty="0" smtClean="0"/>
              <a:t> </a:t>
            </a:r>
            <a:r>
              <a:rPr lang="fr-FR" dirty="0" err="1" smtClean="0"/>
              <a:t>meanings</a:t>
            </a:r>
            <a:r>
              <a:rPr lang="fr-FR" dirty="0" smtClean="0"/>
              <a:t> of silence are </a:t>
            </a:r>
            <a:r>
              <a:rPr lang="fr-FR" dirty="0" err="1" smtClean="0"/>
              <a:t>constructed</a:t>
            </a:r>
            <a:r>
              <a:rPr lang="fr-FR" dirty="0" smtClean="0"/>
              <a:t> in films to </a:t>
            </a:r>
            <a:r>
              <a:rPr lang="fr-FR" dirty="0" err="1" smtClean="0"/>
              <a:t>lead</a:t>
            </a:r>
            <a:r>
              <a:rPr lang="fr-FR" dirty="0" smtClean="0"/>
              <a:t> to a </a:t>
            </a:r>
            <a:r>
              <a:rPr lang="fr-FR" dirty="0" err="1" smtClean="0"/>
              <a:t>preferred</a:t>
            </a:r>
            <a:r>
              <a:rPr lang="fr-FR" dirty="0" smtClean="0"/>
              <a:t> </a:t>
            </a:r>
            <a:r>
              <a:rPr lang="fr-FR" dirty="0" err="1" smtClean="0"/>
              <a:t>reading</a:t>
            </a:r>
            <a:r>
              <a:rPr lang="fr-FR" dirty="0" smtClean="0"/>
              <a:t> and </a:t>
            </a:r>
            <a:r>
              <a:rPr lang="fr-FR" dirty="0" err="1" smtClean="0"/>
              <a:t>preferred</a:t>
            </a:r>
            <a:r>
              <a:rPr lang="fr-FR" dirty="0" smtClean="0"/>
              <a:t> </a:t>
            </a:r>
            <a:r>
              <a:rPr lang="fr-FR" dirty="0" err="1" smtClean="0"/>
              <a:t>decoding</a:t>
            </a:r>
            <a:r>
              <a:rPr lang="fr-FR" dirty="0" smtClean="0"/>
              <a:t> by </a:t>
            </a:r>
            <a:r>
              <a:rPr lang="fr-FR" dirty="0" err="1" smtClean="0"/>
              <a:t>viewers</a:t>
            </a:r>
            <a:r>
              <a:rPr lang="fr-FR" dirty="0" smtClean="0"/>
              <a:t>. The </a:t>
            </a:r>
            <a:r>
              <a:rPr lang="fr-FR" dirty="0" err="1" smtClean="0"/>
              <a:t>premise</a:t>
            </a:r>
            <a:r>
              <a:rPr lang="fr-FR" dirty="0" smtClean="0"/>
              <a:t> </a:t>
            </a:r>
            <a:r>
              <a:rPr lang="fr-FR" dirty="0" err="1" smtClean="0"/>
              <a:t>upon</a:t>
            </a:r>
            <a:r>
              <a:rPr lang="fr-FR" dirty="0" smtClean="0"/>
              <a:t> </a:t>
            </a:r>
            <a:r>
              <a:rPr lang="fr-FR" dirty="0" err="1" smtClean="0"/>
              <a:t>which</a:t>
            </a:r>
            <a:r>
              <a:rPr lang="fr-FR" dirty="0" smtClean="0"/>
              <a:t> </a:t>
            </a:r>
            <a:r>
              <a:rPr lang="fr-FR" dirty="0" err="1" smtClean="0"/>
              <a:t>this</a:t>
            </a:r>
            <a:r>
              <a:rPr lang="fr-FR" dirty="0" smtClean="0"/>
              <a:t> </a:t>
            </a:r>
            <a:r>
              <a:rPr lang="fr-FR" dirty="0" err="1" smtClean="0"/>
              <a:t>research</a:t>
            </a:r>
            <a:r>
              <a:rPr lang="fr-FR" dirty="0" smtClean="0"/>
              <a:t> </a:t>
            </a:r>
            <a:r>
              <a:rPr lang="fr-FR" dirty="0" err="1" smtClean="0"/>
              <a:t>is</a:t>
            </a:r>
            <a:r>
              <a:rPr lang="fr-FR" dirty="0" smtClean="0"/>
              <a:t> </a:t>
            </a:r>
            <a:r>
              <a:rPr lang="fr-FR" dirty="0" err="1" smtClean="0"/>
              <a:t>built</a:t>
            </a:r>
            <a:r>
              <a:rPr lang="fr-FR" dirty="0" smtClean="0"/>
              <a:t> </a:t>
            </a:r>
            <a:r>
              <a:rPr lang="fr-FR" dirty="0" err="1" smtClean="0"/>
              <a:t>is</a:t>
            </a:r>
            <a:r>
              <a:rPr lang="fr-FR" dirty="0" smtClean="0"/>
              <a:t> </a:t>
            </a:r>
            <a:r>
              <a:rPr lang="fr-FR" dirty="0" err="1" smtClean="0"/>
              <a:t>that</a:t>
            </a:r>
            <a:r>
              <a:rPr lang="fr-FR" dirty="0" smtClean="0"/>
              <a:t> </a:t>
            </a:r>
            <a:r>
              <a:rPr lang="fr-FR" dirty="0" err="1" smtClean="0"/>
              <a:t>female</a:t>
            </a:r>
            <a:r>
              <a:rPr lang="fr-FR" dirty="0" smtClean="0"/>
              <a:t> </a:t>
            </a:r>
            <a:r>
              <a:rPr lang="fr-FR" dirty="0" err="1" smtClean="0"/>
              <a:t>filmmakers</a:t>
            </a:r>
            <a:r>
              <a:rPr lang="fr-FR" dirty="0" smtClean="0"/>
              <a:t> </a:t>
            </a:r>
            <a:r>
              <a:rPr lang="fr-FR" dirty="0" err="1" smtClean="0"/>
              <a:t>manipulate</a:t>
            </a:r>
            <a:r>
              <a:rPr lang="fr-FR" dirty="0" smtClean="0"/>
              <a:t> silence and the </a:t>
            </a:r>
            <a:r>
              <a:rPr lang="fr-FR" dirty="0" err="1" smtClean="0"/>
              <a:t>silencing</a:t>
            </a:r>
            <a:r>
              <a:rPr lang="fr-FR" dirty="0" smtClean="0"/>
              <a:t> of </a:t>
            </a:r>
            <a:r>
              <a:rPr lang="fr-FR" dirty="0" err="1" smtClean="0"/>
              <a:t>their</a:t>
            </a:r>
            <a:r>
              <a:rPr lang="fr-FR" dirty="0" smtClean="0"/>
              <a:t> </a:t>
            </a:r>
            <a:r>
              <a:rPr lang="fr-FR" dirty="0" err="1" smtClean="0"/>
              <a:t>characters</a:t>
            </a:r>
            <a:r>
              <a:rPr lang="fr-FR" dirty="0" smtClean="0"/>
              <a:t> for </a:t>
            </a:r>
            <a:r>
              <a:rPr lang="fr-FR" dirty="0" err="1" smtClean="0"/>
              <a:t>their</a:t>
            </a:r>
            <a:r>
              <a:rPr lang="fr-FR" dirty="0" smtClean="0"/>
              <a:t> </a:t>
            </a:r>
            <a:r>
              <a:rPr lang="fr-FR" dirty="0" err="1" smtClean="0"/>
              <a:t>own</a:t>
            </a:r>
            <a:r>
              <a:rPr lang="fr-FR" dirty="0" smtClean="0"/>
              <a:t> </a:t>
            </a:r>
            <a:r>
              <a:rPr lang="fr-FR" dirty="0" err="1" smtClean="0"/>
              <a:t>ends</a:t>
            </a:r>
            <a:r>
              <a:rPr lang="fr-FR" dirty="0" smtClean="0"/>
              <a:t>. </a:t>
            </a:r>
            <a:r>
              <a:rPr lang="fr-FR" dirty="0" err="1" smtClean="0"/>
              <a:t>They</a:t>
            </a:r>
            <a:r>
              <a:rPr lang="fr-FR" dirty="0" smtClean="0"/>
              <a:t> </a:t>
            </a:r>
            <a:r>
              <a:rPr lang="fr-FR" dirty="0" err="1" smtClean="0"/>
              <a:t>might</a:t>
            </a:r>
            <a:r>
              <a:rPr lang="fr-FR" dirty="0" smtClean="0"/>
              <a:t> </a:t>
            </a:r>
            <a:r>
              <a:rPr lang="fr-FR" dirty="0" err="1" smtClean="0"/>
              <a:t>see</a:t>
            </a:r>
            <a:r>
              <a:rPr lang="fr-FR" dirty="0" smtClean="0"/>
              <a:t> the silence as an </a:t>
            </a:r>
            <a:r>
              <a:rPr lang="fr-FR" dirty="0" err="1" smtClean="0"/>
              <a:t>act</a:t>
            </a:r>
            <a:r>
              <a:rPr lang="fr-FR" dirty="0" smtClean="0"/>
              <a:t> of </a:t>
            </a:r>
            <a:r>
              <a:rPr lang="fr-FR" dirty="0" err="1" smtClean="0"/>
              <a:t>resistance</a:t>
            </a:r>
            <a:r>
              <a:rPr lang="fr-FR" dirty="0" smtClean="0"/>
              <a:t> to social injustices or an </a:t>
            </a:r>
            <a:r>
              <a:rPr lang="fr-FR" dirty="0" err="1" smtClean="0"/>
              <a:t>act</a:t>
            </a:r>
            <a:r>
              <a:rPr lang="fr-FR" dirty="0" smtClean="0"/>
              <a:t> of </a:t>
            </a:r>
            <a:r>
              <a:rPr lang="fr-FR" dirty="0" err="1" smtClean="0"/>
              <a:t>empowerment</a:t>
            </a:r>
            <a:r>
              <a:rPr lang="fr-FR" dirty="0" smtClean="0"/>
              <a:t> or </a:t>
            </a:r>
            <a:r>
              <a:rPr lang="fr-FR" dirty="0" err="1" smtClean="0"/>
              <a:t>even</a:t>
            </a:r>
            <a:r>
              <a:rPr lang="fr-FR" dirty="0" smtClean="0"/>
              <a:t> a </a:t>
            </a:r>
            <a:r>
              <a:rPr lang="fr-FR" dirty="0" err="1" smtClean="0"/>
              <a:t>counter</a:t>
            </a:r>
            <a:r>
              <a:rPr lang="fr-FR" dirty="0" smtClean="0"/>
              <a:t> to </a:t>
            </a:r>
            <a:r>
              <a:rPr lang="fr-FR" dirty="0" err="1" smtClean="0"/>
              <a:t>mainstream</a:t>
            </a:r>
            <a:r>
              <a:rPr lang="fr-FR" dirty="0" smtClean="0"/>
              <a:t> </a:t>
            </a:r>
            <a:r>
              <a:rPr lang="fr-FR" dirty="0" err="1" smtClean="0"/>
              <a:t>cinema</a:t>
            </a:r>
            <a:r>
              <a:rPr lang="fr-FR" dirty="0" smtClean="0"/>
              <a:t> </a:t>
            </a:r>
            <a:r>
              <a:rPr lang="fr-FR" dirty="0" err="1" smtClean="0"/>
              <a:t>that</a:t>
            </a:r>
            <a:r>
              <a:rPr lang="fr-FR" dirty="0" smtClean="0"/>
              <a:t> </a:t>
            </a:r>
            <a:r>
              <a:rPr lang="fr-FR" dirty="0" err="1" smtClean="0"/>
              <a:t>often</a:t>
            </a:r>
            <a:r>
              <a:rPr lang="fr-FR" dirty="0" smtClean="0"/>
              <a:t> </a:t>
            </a:r>
            <a:r>
              <a:rPr lang="fr-FR" dirty="0" err="1" smtClean="0"/>
              <a:t>depicts</a:t>
            </a:r>
            <a:r>
              <a:rPr lang="fr-FR" dirty="0" smtClean="0"/>
              <a:t> the silence of </a:t>
            </a:r>
            <a:r>
              <a:rPr lang="fr-FR" dirty="0" err="1" smtClean="0"/>
              <a:t>women</a:t>
            </a:r>
            <a:r>
              <a:rPr lang="fr-FR" dirty="0" smtClean="0"/>
              <a:t> in a </a:t>
            </a:r>
            <a:r>
              <a:rPr lang="fr-FR" dirty="0" err="1" smtClean="0"/>
              <a:t>stereotypical</a:t>
            </a:r>
            <a:r>
              <a:rPr lang="fr-FR" dirty="0" smtClean="0"/>
              <a:t> </a:t>
            </a:r>
            <a:r>
              <a:rPr lang="fr-FR" dirty="0" err="1" smtClean="0"/>
              <a:t>way</a:t>
            </a:r>
            <a:r>
              <a:rPr lang="fr-FR" dirty="0" smtClean="0"/>
              <a:t>. To </a:t>
            </a:r>
            <a:r>
              <a:rPr lang="fr-FR" dirty="0" err="1" smtClean="0"/>
              <a:t>read</a:t>
            </a:r>
            <a:r>
              <a:rPr lang="fr-FR" dirty="0" smtClean="0"/>
              <a:t> the instances of silences and </a:t>
            </a:r>
            <a:r>
              <a:rPr lang="fr-FR" dirty="0" err="1" smtClean="0"/>
              <a:t>silencing</a:t>
            </a:r>
            <a:r>
              <a:rPr lang="fr-FR" dirty="0" smtClean="0"/>
              <a:t> as </a:t>
            </a:r>
            <a:r>
              <a:rPr lang="fr-FR" dirty="0" err="1" smtClean="0"/>
              <a:t>they</a:t>
            </a:r>
            <a:r>
              <a:rPr lang="fr-FR" dirty="0" smtClean="0"/>
              <a:t> are </a:t>
            </a:r>
            <a:r>
              <a:rPr lang="fr-FR" dirty="0" err="1" smtClean="0"/>
              <a:t>conceived</a:t>
            </a:r>
            <a:r>
              <a:rPr lang="fr-FR" dirty="0" smtClean="0"/>
              <a:t> and </a:t>
            </a:r>
            <a:r>
              <a:rPr lang="fr-FR" dirty="0" err="1" smtClean="0"/>
              <a:t>perceived</a:t>
            </a:r>
            <a:r>
              <a:rPr lang="fr-FR" dirty="0" smtClean="0"/>
              <a:t> by </a:t>
            </a:r>
            <a:r>
              <a:rPr lang="fr-FR" dirty="0" err="1" smtClean="0"/>
              <a:t>female</a:t>
            </a:r>
            <a:r>
              <a:rPr lang="fr-FR" dirty="0" smtClean="0"/>
              <a:t> </a:t>
            </a:r>
            <a:r>
              <a:rPr lang="fr-FR" dirty="0" err="1" smtClean="0"/>
              <a:t>filmmakers</a:t>
            </a:r>
            <a:r>
              <a:rPr lang="fr-FR" dirty="0" smtClean="0"/>
              <a:t>, the </a:t>
            </a:r>
            <a:r>
              <a:rPr lang="fr-FR" dirty="0" err="1" smtClean="0"/>
              <a:t>researcher</a:t>
            </a:r>
            <a:r>
              <a:rPr lang="fr-FR" dirty="0" smtClean="0"/>
              <a:t> </a:t>
            </a:r>
            <a:r>
              <a:rPr lang="fr-FR" dirty="0" err="1" smtClean="0"/>
              <a:t>suggests</a:t>
            </a:r>
            <a:r>
              <a:rPr lang="fr-FR" dirty="0" smtClean="0"/>
              <a:t> the concept of ‘</a:t>
            </a:r>
            <a:r>
              <a:rPr lang="fr-FR" dirty="0" err="1" smtClean="0"/>
              <a:t>voicing</a:t>
            </a:r>
            <a:r>
              <a:rPr lang="fr-FR" dirty="0" smtClean="0"/>
              <a:t>’. </a:t>
            </a:r>
            <a:r>
              <a:rPr lang="fr-FR" dirty="0" err="1" smtClean="0"/>
              <a:t>Here</a:t>
            </a:r>
            <a:r>
              <a:rPr lang="fr-FR" dirty="0" smtClean="0"/>
              <a:t> </a:t>
            </a:r>
            <a:r>
              <a:rPr lang="fr-FR" dirty="0" err="1" smtClean="0"/>
              <a:t>is</a:t>
            </a:r>
            <a:r>
              <a:rPr lang="fr-FR" dirty="0" smtClean="0"/>
              <a:t> a </a:t>
            </a:r>
            <a:r>
              <a:rPr lang="fr-FR" dirty="0" err="1" smtClean="0"/>
              <a:t>summary</a:t>
            </a:r>
            <a:r>
              <a:rPr lang="fr-FR" dirty="0" smtClean="0"/>
              <a:t> of </a:t>
            </a:r>
            <a:r>
              <a:rPr lang="fr-FR" dirty="0" err="1" smtClean="0"/>
              <a:t>its</a:t>
            </a:r>
            <a:r>
              <a:rPr lang="fr-FR" dirty="0" smtClean="0"/>
              <a:t> </a:t>
            </a:r>
            <a:r>
              <a:rPr lang="fr-FR" dirty="0" err="1" smtClean="0"/>
              <a:t>toolkit</a:t>
            </a:r>
            <a:r>
              <a:rPr lang="fr-FR" dirty="0" smtClean="0"/>
              <a:t>.</a:t>
            </a:r>
          </a:p>
          <a:p>
            <a:endParaRPr lang="fr-FR" dirty="0"/>
          </a:p>
        </p:txBody>
      </p:sp>
      <p:sp>
        <p:nvSpPr>
          <p:cNvPr id="4" name="Espace réservé du numéro de diapositive 3"/>
          <p:cNvSpPr>
            <a:spLocks noGrp="1"/>
          </p:cNvSpPr>
          <p:nvPr>
            <p:ph type="sldNum" sz="quarter" idx="12"/>
          </p:nvPr>
        </p:nvSpPr>
        <p:spPr/>
        <p:txBody>
          <a:bodyPr/>
          <a:lstStyle/>
          <a:p>
            <a:fld id="{30390A37-E3C3-492C-A955-60E1DA9A985E}" type="slidenum">
              <a:rPr lang="fr-FR" smtClean="0"/>
              <a:pPr/>
              <a:t>35</a:t>
            </a:fld>
            <a:endParaRPr lang="fr-F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424376"/>
            <a:ext cx="9512490" cy="698500"/>
          </a:xfrm>
        </p:spPr>
        <p:txBody>
          <a:bodyPr>
            <a:noAutofit/>
          </a:bodyPr>
          <a:lstStyle/>
          <a:p>
            <a:pPr algn="ctr"/>
            <a:r>
              <a:rPr lang="fr-FR" dirty="0" err="1" smtClean="0">
                <a:latin typeface="Arial" pitchFamily="34" charset="0"/>
                <a:cs typeface="Arial" pitchFamily="34" charset="0"/>
              </a:rPr>
              <a:t>Fairclough’s</a:t>
            </a:r>
            <a:r>
              <a:rPr lang="fr-FR" dirty="0" smtClean="0">
                <a:latin typeface="Arial" pitchFamily="34" charset="0"/>
                <a:cs typeface="Arial" pitchFamily="34" charset="0"/>
              </a:rPr>
              <a:t> model: Description</a:t>
            </a:r>
            <a:endParaRPr lang="fr-FR" dirty="0">
              <a:latin typeface="Arial" pitchFamily="34" charset="0"/>
              <a:cs typeface="Arial" pitchFamily="34" charset="0"/>
            </a:endParaRPr>
          </a:p>
        </p:txBody>
      </p:sp>
      <p:grpSp>
        <p:nvGrpSpPr>
          <p:cNvPr id="300" name="Groupe 299"/>
          <p:cNvGrpSpPr/>
          <p:nvPr/>
        </p:nvGrpSpPr>
        <p:grpSpPr>
          <a:xfrm flipH="1">
            <a:off x="4164942" y="2933776"/>
            <a:ext cx="5075210" cy="3140871"/>
            <a:chOff x="1359301" y="2224087"/>
            <a:chExt cx="6246412" cy="3140871"/>
          </a:xfrm>
        </p:grpSpPr>
        <p:sp>
          <p:nvSpPr>
            <p:cNvPr id="152" name="Freeform 9"/>
            <p:cNvSpPr>
              <a:spLocks/>
            </p:cNvSpPr>
            <p:nvPr/>
          </p:nvSpPr>
          <p:spPr bwMode="auto">
            <a:xfrm>
              <a:off x="1620898" y="2224087"/>
              <a:ext cx="4136772" cy="3135239"/>
            </a:xfrm>
            <a:custGeom>
              <a:avLst/>
              <a:gdLst>
                <a:gd name="T0" fmla="*/ 2064 w 2064"/>
                <a:gd name="T1" fmla="*/ 754 h 1884"/>
                <a:gd name="T2" fmla="*/ 0 w 2064"/>
                <a:gd name="T3" fmla="*/ 0 h 1884"/>
                <a:gd name="T4" fmla="*/ 0 w 2064"/>
                <a:gd name="T5" fmla="*/ 1884 h 1884"/>
                <a:gd name="T6" fmla="*/ 2064 w 2064"/>
                <a:gd name="T7" fmla="*/ 1130 h 1884"/>
                <a:gd name="T8" fmla="*/ 2064 w 2064"/>
                <a:gd name="T9" fmla="*/ 754 h 1884"/>
              </a:gdLst>
              <a:ahLst/>
              <a:cxnLst>
                <a:cxn ang="0">
                  <a:pos x="T0" y="T1"/>
                </a:cxn>
                <a:cxn ang="0">
                  <a:pos x="T2" y="T3"/>
                </a:cxn>
                <a:cxn ang="0">
                  <a:pos x="T4" y="T5"/>
                </a:cxn>
                <a:cxn ang="0">
                  <a:pos x="T6" y="T7"/>
                </a:cxn>
                <a:cxn ang="0">
                  <a:pos x="T8" y="T9"/>
                </a:cxn>
              </a:cxnLst>
              <a:rect l="0" t="0" r="r" b="b"/>
              <a:pathLst>
                <a:path w="2064" h="1884">
                  <a:moveTo>
                    <a:pt x="2064" y="754"/>
                  </a:moveTo>
                  <a:cubicBezTo>
                    <a:pt x="1223" y="774"/>
                    <a:pt x="534" y="403"/>
                    <a:pt x="0" y="0"/>
                  </a:cubicBezTo>
                  <a:cubicBezTo>
                    <a:pt x="0" y="1884"/>
                    <a:pt x="0" y="1884"/>
                    <a:pt x="0" y="1884"/>
                  </a:cubicBezTo>
                  <a:cubicBezTo>
                    <a:pt x="534" y="1481"/>
                    <a:pt x="1223" y="1110"/>
                    <a:pt x="2064" y="1130"/>
                  </a:cubicBezTo>
                  <a:lnTo>
                    <a:pt x="2064" y="754"/>
                  </a:lnTo>
                  <a:close/>
                </a:path>
              </a:pathLst>
            </a:custGeom>
            <a:gradFill flip="none" rotWithShape="1">
              <a:gsLst>
                <a:gs pos="100000">
                  <a:sysClr val="window" lastClr="FFFFFF">
                    <a:lumMod val="75000"/>
                    <a:alpha val="45000"/>
                  </a:sysClr>
                </a:gs>
                <a:gs pos="0">
                  <a:sysClr val="window" lastClr="FFFFFF">
                    <a:lumMod val="85000"/>
                    <a:alpha val="5000"/>
                  </a:sysClr>
                </a:gs>
              </a:gsLst>
              <a:lin ang="0" scaled="1"/>
              <a:tileRect/>
            </a:gra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161" name="Freeform 25"/>
            <p:cNvSpPr>
              <a:spLocks noEditPoints="1"/>
            </p:cNvSpPr>
            <p:nvPr/>
          </p:nvSpPr>
          <p:spPr bwMode="auto">
            <a:xfrm>
              <a:off x="5582841" y="3052764"/>
              <a:ext cx="1426369" cy="1426369"/>
            </a:xfrm>
            <a:custGeom>
              <a:avLst/>
              <a:gdLst>
                <a:gd name="T0" fmla="*/ 495 w 504"/>
                <a:gd name="T1" fmla="*/ 173 h 504"/>
                <a:gd name="T2" fmla="*/ 459 w 504"/>
                <a:gd name="T3" fmla="*/ 103 h 504"/>
                <a:gd name="T4" fmla="*/ 368 w 504"/>
                <a:gd name="T5" fmla="*/ 25 h 504"/>
                <a:gd name="T6" fmla="*/ 293 w 504"/>
                <a:gd name="T7" fmla="*/ 0 h 504"/>
                <a:gd name="T8" fmla="*/ 173 w 504"/>
                <a:gd name="T9" fmla="*/ 9 h 504"/>
                <a:gd name="T10" fmla="*/ 103 w 504"/>
                <a:gd name="T11" fmla="*/ 45 h 504"/>
                <a:gd name="T12" fmla="*/ 25 w 504"/>
                <a:gd name="T13" fmla="*/ 136 h 504"/>
                <a:gd name="T14" fmla="*/ 0 w 504"/>
                <a:gd name="T15" fmla="*/ 211 h 504"/>
                <a:gd name="T16" fmla="*/ 9 w 504"/>
                <a:gd name="T17" fmla="*/ 331 h 504"/>
                <a:gd name="T18" fmla="*/ 45 w 504"/>
                <a:gd name="T19" fmla="*/ 401 h 504"/>
                <a:gd name="T20" fmla="*/ 136 w 504"/>
                <a:gd name="T21" fmla="*/ 479 h 504"/>
                <a:gd name="T22" fmla="*/ 211 w 504"/>
                <a:gd name="T23" fmla="*/ 504 h 504"/>
                <a:gd name="T24" fmla="*/ 331 w 504"/>
                <a:gd name="T25" fmla="*/ 495 h 504"/>
                <a:gd name="T26" fmla="*/ 401 w 504"/>
                <a:gd name="T27" fmla="*/ 459 h 504"/>
                <a:gd name="T28" fmla="*/ 480 w 504"/>
                <a:gd name="T29" fmla="*/ 368 h 504"/>
                <a:gd name="T30" fmla="*/ 504 w 504"/>
                <a:gd name="T31" fmla="*/ 293 h 504"/>
                <a:gd name="T32" fmla="*/ 495 w 504"/>
                <a:gd name="T33" fmla="*/ 173 h 504"/>
                <a:gd name="T34" fmla="*/ 361 w 504"/>
                <a:gd name="T35" fmla="*/ 345 h 504"/>
                <a:gd name="T36" fmla="*/ 110 w 504"/>
                <a:gd name="T37" fmla="*/ 263 h 504"/>
                <a:gd name="T38" fmla="*/ 241 w 504"/>
                <a:gd name="T39" fmla="*/ 110 h 504"/>
                <a:gd name="T40" fmla="*/ 395 w 504"/>
                <a:gd name="T41" fmla="*/ 241 h 504"/>
                <a:gd name="T42" fmla="*/ 361 w 504"/>
                <a:gd name="T43" fmla="*/ 345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04" h="504">
                  <a:moveTo>
                    <a:pt x="495" y="173"/>
                  </a:moveTo>
                  <a:cubicBezTo>
                    <a:pt x="487" y="148"/>
                    <a:pt x="475" y="125"/>
                    <a:pt x="459" y="103"/>
                  </a:cubicBezTo>
                  <a:cubicBezTo>
                    <a:pt x="405" y="135"/>
                    <a:pt x="345" y="83"/>
                    <a:pt x="368" y="25"/>
                  </a:cubicBezTo>
                  <a:cubicBezTo>
                    <a:pt x="344" y="12"/>
                    <a:pt x="319" y="4"/>
                    <a:pt x="293" y="0"/>
                  </a:cubicBezTo>
                  <a:cubicBezTo>
                    <a:pt x="278" y="61"/>
                    <a:pt x="198" y="67"/>
                    <a:pt x="173" y="9"/>
                  </a:cubicBezTo>
                  <a:cubicBezTo>
                    <a:pt x="149" y="17"/>
                    <a:pt x="125" y="29"/>
                    <a:pt x="103" y="45"/>
                  </a:cubicBezTo>
                  <a:cubicBezTo>
                    <a:pt x="135" y="99"/>
                    <a:pt x="83" y="160"/>
                    <a:pt x="25" y="136"/>
                  </a:cubicBezTo>
                  <a:cubicBezTo>
                    <a:pt x="13" y="160"/>
                    <a:pt x="4" y="185"/>
                    <a:pt x="0" y="211"/>
                  </a:cubicBezTo>
                  <a:cubicBezTo>
                    <a:pt x="61" y="227"/>
                    <a:pt x="67" y="306"/>
                    <a:pt x="9" y="331"/>
                  </a:cubicBezTo>
                  <a:cubicBezTo>
                    <a:pt x="17" y="356"/>
                    <a:pt x="29" y="379"/>
                    <a:pt x="45" y="401"/>
                  </a:cubicBezTo>
                  <a:cubicBezTo>
                    <a:pt x="99" y="369"/>
                    <a:pt x="160" y="421"/>
                    <a:pt x="136" y="479"/>
                  </a:cubicBezTo>
                  <a:cubicBezTo>
                    <a:pt x="160" y="492"/>
                    <a:pt x="185" y="500"/>
                    <a:pt x="211" y="504"/>
                  </a:cubicBezTo>
                  <a:cubicBezTo>
                    <a:pt x="227" y="443"/>
                    <a:pt x="306" y="437"/>
                    <a:pt x="331" y="495"/>
                  </a:cubicBezTo>
                  <a:cubicBezTo>
                    <a:pt x="356" y="487"/>
                    <a:pt x="380" y="475"/>
                    <a:pt x="401" y="459"/>
                  </a:cubicBezTo>
                  <a:cubicBezTo>
                    <a:pt x="369" y="405"/>
                    <a:pt x="421" y="344"/>
                    <a:pt x="480" y="368"/>
                  </a:cubicBezTo>
                  <a:cubicBezTo>
                    <a:pt x="492" y="344"/>
                    <a:pt x="500" y="319"/>
                    <a:pt x="504" y="293"/>
                  </a:cubicBezTo>
                  <a:cubicBezTo>
                    <a:pt x="443" y="278"/>
                    <a:pt x="437" y="198"/>
                    <a:pt x="495" y="173"/>
                  </a:cubicBezTo>
                  <a:close/>
                  <a:moveTo>
                    <a:pt x="361" y="345"/>
                  </a:moveTo>
                  <a:cubicBezTo>
                    <a:pt x="277" y="442"/>
                    <a:pt x="119" y="388"/>
                    <a:pt x="110" y="263"/>
                  </a:cubicBezTo>
                  <a:cubicBezTo>
                    <a:pt x="104" y="184"/>
                    <a:pt x="163" y="116"/>
                    <a:pt x="241" y="110"/>
                  </a:cubicBezTo>
                  <a:cubicBezTo>
                    <a:pt x="320" y="104"/>
                    <a:pt x="389" y="163"/>
                    <a:pt x="395" y="241"/>
                  </a:cubicBezTo>
                  <a:cubicBezTo>
                    <a:pt x="397" y="278"/>
                    <a:pt x="386" y="315"/>
                    <a:pt x="361" y="345"/>
                  </a:cubicBezTo>
                  <a:close/>
                </a:path>
              </a:pathLst>
            </a:custGeom>
            <a:solidFill>
              <a:srgbClr val="31A8DF"/>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162" name="Freeform 25"/>
            <p:cNvSpPr>
              <a:spLocks noEditPoints="1"/>
            </p:cNvSpPr>
            <p:nvPr/>
          </p:nvSpPr>
          <p:spPr bwMode="auto">
            <a:xfrm>
              <a:off x="4554141" y="3938589"/>
              <a:ext cx="1426369" cy="1426369"/>
            </a:xfrm>
            <a:custGeom>
              <a:avLst/>
              <a:gdLst>
                <a:gd name="T0" fmla="*/ 495 w 504"/>
                <a:gd name="T1" fmla="*/ 173 h 504"/>
                <a:gd name="T2" fmla="*/ 459 w 504"/>
                <a:gd name="T3" fmla="*/ 103 h 504"/>
                <a:gd name="T4" fmla="*/ 368 w 504"/>
                <a:gd name="T5" fmla="*/ 25 h 504"/>
                <a:gd name="T6" fmla="*/ 293 w 504"/>
                <a:gd name="T7" fmla="*/ 0 h 504"/>
                <a:gd name="T8" fmla="*/ 173 w 504"/>
                <a:gd name="T9" fmla="*/ 9 h 504"/>
                <a:gd name="T10" fmla="*/ 103 w 504"/>
                <a:gd name="T11" fmla="*/ 45 h 504"/>
                <a:gd name="T12" fmla="*/ 25 w 504"/>
                <a:gd name="T13" fmla="*/ 136 h 504"/>
                <a:gd name="T14" fmla="*/ 0 w 504"/>
                <a:gd name="T15" fmla="*/ 211 h 504"/>
                <a:gd name="T16" fmla="*/ 9 w 504"/>
                <a:gd name="T17" fmla="*/ 331 h 504"/>
                <a:gd name="T18" fmla="*/ 45 w 504"/>
                <a:gd name="T19" fmla="*/ 401 h 504"/>
                <a:gd name="T20" fmla="*/ 136 w 504"/>
                <a:gd name="T21" fmla="*/ 479 h 504"/>
                <a:gd name="T22" fmla="*/ 211 w 504"/>
                <a:gd name="T23" fmla="*/ 504 h 504"/>
                <a:gd name="T24" fmla="*/ 331 w 504"/>
                <a:gd name="T25" fmla="*/ 495 h 504"/>
                <a:gd name="T26" fmla="*/ 401 w 504"/>
                <a:gd name="T27" fmla="*/ 459 h 504"/>
                <a:gd name="T28" fmla="*/ 480 w 504"/>
                <a:gd name="T29" fmla="*/ 368 h 504"/>
                <a:gd name="T30" fmla="*/ 504 w 504"/>
                <a:gd name="T31" fmla="*/ 293 h 504"/>
                <a:gd name="T32" fmla="*/ 495 w 504"/>
                <a:gd name="T33" fmla="*/ 173 h 504"/>
                <a:gd name="T34" fmla="*/ 361 w 504"/>
                <a:gd name="T35" fmla="*/ 345 h 504"/>
                <a:gd name="T36" fmla="*/ 110 w 504"/>
                <a:gd name="T37" fmla="*/ 263 h 504"/>
                <a:gd name="T38" fmla="*/ 241 w 504"/>
                <a:gd name="T39" fmla="*/ 110 h 504"/>
                <a:gd name="T40" fmla="*/ 395 w 504"/>
                <a:gd name="T41" fmla="*/ 241 h 504"/>
                <a:gd name="T42" fmla="*/ 361 w 504"/>
                <a:gd name="T43" fmla="*/ 345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04" h="504">
                  <a:moveTo>
                    <a:pt x="495" y="173"/>
                  </a:moveTo>
                  <a:cubicBezTo>
                    <a:pt x="487" y="148"/>
                    <a:pt x="475" y="125"/>
                    <a:pt x="459" y="103"/>
                  </a:cubicBezTo>
                  <a:cubicBezTo>
                    <a:pt x="405" y="135"/>
                    <a:pt x="345" y="83"/>
                    <a:pt x="368" y="25"/>
                  </a:cubicBezTo>
                  <a:cubicBezTo>
                    <a:pt x="344" y="12"/>
                    <a:pt x="319" y="4"/>
                    <a:pt x="293" y="0"/>
                  </a:cubicBezTo>
                  <a:cubicBezTo>
                    <a:pt x="278" y="61"/>
                    <a:pt x="198" y="67"/>
                    <a:pt x="173" y="9"/>
                  </a:cubicBezTo>
                  <a:cubicBezTo>
                    <a:pt x="149" y="17"/>
                    <a:pt x="125" y="29"/>
                    <a:pt x="103" y="45"/>
                  </a:cubicBezTo>
                  <a:cubicBezTo>
                    <a:pt x="135" y="99"/>
                    <a:pt x="83" y="160"/>
                    <a:pt x="25" y="136"/>
                  </a:cubicBezTo>
                  <a:cubicBezTo>
                    <a:pt x="13" y="160"/>
                    <a:pt x="4" y="185"/>
                    <a:pt x="0" y="211"/>
                  </a:cubicBezTo>
                  <a:cubicBezTo>
                    <a:pt x="61" y="227"/>
                    <a:pt x="67" y="306"/>
                    <a:pt x="9" y="331"/>
                  </a:cubicBezTo>
                  <a:cubicBezTo>
                    <a:pt x="17" y="356"/>
                    <a:pt x="29" y="379"/>
                    <a:pt x="45" y="401"/>
                  </a:cubicBezTo>
                  <a:cubicBezTo>
                    <a:pt x="99" y="369"/>
                    <a:pt x="160" y="421"/>
                    <a:pt x="136" y="479"/>
                  </a:cubicBezTo>
                  <a:cubicBezTo>
                    <a:pt x="160" y="492"/>
                    <a:pt x="185" y="500"/>
                    <a:pt x="211" y="504"/>
                  </a:cubicBezTo>
                  <a:cubicBezTo>
                    <a:pt x="227" y="443"/>
                    <a:pt x="306" y="437"/>
                    <a:pt x="331" y="495"/>
                  </a:cubicBezTo>
                  <a:cubicBezTo>
                    <a:pt x="356" y="487"/>
                    <a:pt x="380" y="475"/>
                    <a:pt x="401" y="459"/>
                  </a:cubicBezTo>
                  <a:cubicBezTo>
                    <a:pt x="369" y="405"/>
                    <a:pt x="421" y="344"/>
                    <a:pt x="480" y="368"/>
                  </a:cubicBezTo>
                  <a:cubicBezTo>
                    <a:pt x="492" y="344"/>
                    <a:pt x="500" y="319"/>
                    <a:pt x="504" y="293"/>
                  </a:cubicBezTo>
                  <a:cubicBezTo>
                    <a:pt x="443" y="278"/>
                    <a:pt x="437" y="198"/>
                    <a:pt x="495" y="173"/>
                  </a:cubicBezTo>
                  <a:close/>
                  <a:moveTo>
                    <a:pt x="361" y="345"/>
                  </a:moveTo>
                  <a:cubicBezTo>
                    <a:pt x="277" y="442"/>
                    <a:pt x="119" y="388"/>
                    <a:pt x="110" y="263"/>
                  </a:cubicBezTo>
                  <a:cubicBezTo>
                    <a:pt x="104" y="184"/>
                    <a:pt x="163" y="116"/>
                    <a:pt x="241" y="110"/>
                  </a:cubicBezTo>
                  <a:cubicBezTo>
                    <a:pt x="320" y="104"/>
                    <a:pt x="389" y="163"/>
                    <a:pt x="395" y="241"/>
                  </a:cubicBezTo>
                  <a:cubicBezTo>
                    <a:pt x="397" y="278"/>
                    <a:pt x="386" y="315"/>
                    <a:pt x="361" y="345"/>
                  </a:cubicBezTo>
                  <a:close/>
                </a:path>
              </a:pathLst>
            </a:custGeom>
            <a:solidFill>
              <a:srgbClr val="EC5724"/>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163" name="Freeform 25"/>
            <p:cNvSpPr>
              <a:spLocks noEditPoints="1"/>
            </p:cNvSpPr>
            <p:nvPr/>
          </p:nvSpPr>
          <p:spPr bwMode="auto">
            <a:xfrm rot="506862">
              <a:off x="4439841" y="2252664"/>
              <a:ext cx="1426369" cy="1426369"/>
            </a:xfrm>
            <a:custGeom>
              <a:avLst/>
              <a:gdLst>
                <a:gd name="T0" fmla="*/ 495 w 504"/>
                <a:gd name="T1" fmla="*/ 173 h 504"/>
                <a:gd name="T2" fmla="*/ 459 w 504"/>
                <a:gd name="T3" fmla="*/ 103 h 504"/>
                <a:gd name="T4" fmla="*/ 368 w 504"/>
                <a:gd name="T5" fmla="*/ 25 h 504"/>
                <a:gd name="T6" fmla="*/ 293 w 504"/>
                <a:gd name="T7" fmla="*/ 0 h 504"/>
                <a:gd name="T8" fmla="*/ 173 w 504"/>
                <a:gd name="T9" fmla="*/ 9 h 504"/>
                <a:gd name="T10" fmla="*/ 103 w 504"/>
                <a:gd name="T11" fmla="*/ 45 h 504"/>
                <a:gd name="T12" fmla="*/ 25 w 504"/>
                <a:gd name="T13" fmla="*/ 136 h 504"/>
                <a:gd name="T14" fmla="*/ 0 w 504"/>
                <a:gd name="T15" fmla="*/ 211 h 504"/>
                <a:gd name="T16" fmla="*/ 9 w 504"/>
                <a:gd name="T17" fmla="*/ 331 h 504"/>
                <a:gd name="T18" fmla="*/ 45 w 504"/>
                <a:gd name="T19" fmla="*/ 401 h 504"/>
                <a:gd name="T20" fmla="*/ 136 w 504"/>
                <a:gd name="T21" fmla="*/ 479 h 504"/>
                <a:gd name="T22" fmla="*/ 211 w 504"/>
                <a:gd name="T23" fmla="*/ 504 h 504"/>
                <a:gd name="T24" fmla="*/ 331 w 504"/>
                <a:gd name="T25" fmla="*/ 495 h 504"/>
                <a:gd name="T26" fmla="*/ 401 w 504"/>
                <a:gd name="T27" fmla="*/ 459 h 504"/>
                <a:gd name="T28" fmla="*/ 480 w 504"/>
                <a:gd name="T29" fmla="*/ 368 h 504"/>
                <a:gd name="T30" fmla="*/ 504 w 504"/>
                <a:gd name="T31" fmla="*/ 293 h 504"/>
                <a:gd name="T32" fmla="*/ 495 w 504"/>
                <a:gd name="T33" fmla="*/ 173 h 504"/>
                <a:gd name="T34" fmla="*/ 361 w 504"/>
                <a:gd name="T35" fmla="*/ 345 h 504"/>
                <a:gd name="T36" fmla="*/ 110 w 504"/>
                <a:gd name="T37" fmla="*/ 263 h 504"/>
                <a:gd name="T38" fmla="*/ 241 w 504"/>
                <a:gd name="T39" fmla="*/ 110 h 504"/>
                <a:gd name="T40" fmla="*/ 395 w 504"/>
                <a:gd name="T41" fmla="*/ 241 h 504"/>
                <a:gd name="T42" fmla="*/ 361 w 504"/>
                <a:gd name="T43" fmla="*/ 345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04" h="504">
                  <a:moveTo>
                    <a:pt x="495" y="173"/>
                  </a:moveTo>
                  <a:cubicBezTo>
                    <a:pt x="487" y="148"/>
                    <a:pt x="475" y="125"/>
                    <a:pt x="459" y="103"/>
                  </a:cubicBezTo>
                  <a:cubicBezTo>
                    <a:pt x="405" y="135"/>
                    <a:pt x="345" y="83"/>
                    <a:pt x="368" y="25"/>
                  </a:cubicBezTo>
                  <a:cubicBezTo>
                    <a:pt x="344" y="12"/>
                    <a:pt x="319" y="4"/>
                    <a:pt x="293" y="0"/>
                  </a:cubicBezTo>
                  <a:cubicBezTo>
                    <a:pt x="278" y="61"/>
                    <a:pt x="198" y="67"/>
                    <a:pt x="173" y="9"/>
                  </a:cubicBezTo>
                  <a:cubicBezTo>
                    <a:pt x="149" y="17"/>
                    <a:pt x="125" y="29"/>
                    <a:pt x="103" y="45"/>
                  </a:cubicBezTo>
                  <a:cubicBezTo>
                    <a:pt x="135" y="99"/>
                    <a:pt x="83" y="160"/>
                    <a:pt x="25" y="136"/>
                  </a:cubicBezTo>
                  <a:cubicBezTo>
                    <a:pt x="13" y="160"/>
                    <a:pt x="4" y="185"/>
                    <a:pt x="0" y="211"/>
                  </a:cubicBezTo>
                  <a:cubicBezTo>
                    <a:pt x="61" y="227"/>
                    <a:pt x="67" y="306"/>
                    <a:pt x="9" y="331"/>
                  </a:cubicBezTo>
                  <a:cubicBezTo>
                    <a:pt x="17" y="356"/>
                    <a:pt x="29" y="379"/>
                    <a:pt x="45" y="401"/>
                  </a:cubicBezTo>
                  <a:cubicBezTo>
                    <a:pt x="99" y="369"/>
                    <a:pt x="160" y="421"/>
                    <a:pt x="136" y="479"/>
                  </a:cubicBezTo>
                  <a:cubicBezTo>
                    <a:pt x="160" y="492"/>
                    <a:pt x="185" y="500"/>
                    <a:pt x="211" y="504"/>
                  </a:cubicBezTo>
                  <a:cubicBezTo>
                    <a:pt x="227" y="443"/>
                    <a:pt x="306" y="437"/>
                    <a:pt x="331" y="495"/>
                  </a:cubicBezTo>
                  <a:cubicBezTo>
                    <a:pt x="356" y="487"/>
                    <a:pt x="380" y="475"/>
                    <a:pt x="401" y="459"/>
                  </a:cubicBezTo>
                  <a:cubicBezTo>
                    <a:pt x="369" y="405"/>
                    <a:pt x="421" y="344"/>
                    <a:pt x="480" y="368"/>
                  </a:cubicBezTo>
                  <a:cubicBezTo>
                    <a:pt x="492" y="344"/>
                    <a:pt x="500" y="319"/>
                    <a:pt x="504" y="293"/>
                  </a:cubicBezTo>
                  <a:cubicBezTo>
                    <a:pt x="443" y="278"/>
                    <a:pt x="437" y="198"/>
                    <a:pt x="495" y="173"/>
                  </a:cubicBezTo>
                  <a:close/>
                  <a:moveTo>
                    <a:pt x="361" y="345"/>
                  </a:moveTo>
                  <a:cubicBezTo>
                    <a:pt x="277" y="442"/>
                    <a:pt x="119" y="388"/>
                    <a:pt x="110" y="263"/>
                  </a:cubicBezTo>
                  <a:cubicBezTo>
                    <a:pt x="104" y="184"/>
                    <a:pt x="163" y="116"/>
                    <a:pt x="241" y="110"/>
                  </a:cubicBezTo>
                  <a:cubicBezTo>
                    <a:pt x="320" y="104"/>
                    <a:pt x="389" y="163"/>
                    <a:pt x="395" y="241"/>
                  </a:cubicBezTo>
                  <a:cubicBezTo>
                    <a:pt x="397" y="278"/>
                    <a:pt x="386" y="315"/>
                    <a:pt x="361" y="345"/>
                  </a:cubicBezTo>
                  <a:close/>
                </a:path>
              </a:pathLst>
            </a:custGeom>
            <a:solidFill>
              <a:srgbClr val="7FBC41"/>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166" name="Freeform 29"/>
            <p:cNvSpPr>
              <a:spLocks/>
            </p:cNvSpPr>
            <p:nvPr/>
          </p:nvSpPr>
          <p:spPr bwMode="auto">
            <a:xfrm>
              <a:off x="7180660" y="3511154"/>
              <a:ext cx="302419" cy="535781"/>
            </a:xfrm>
            <a:custGeom>
              <a:avLst/>
              <a:gdLst>
                <a:gd name="T0" fmla="*/ 1 w 106"/>
                <a:gd name="T1" fmla="*/ 10 h 188"/>
                <a:gd name="T2" fmla="*/ 4 w 106"/>
                <a:gd name="T3" fmla="*/ 16 h 188"/>
                <a:gd name="T4" fmla="*/ 81 w 106"/>
                <a:gd name="T5" fmla="*/ 94 h 188"/>
                <a:gd name="T6" fmla="*/ 4 w 106"/>
                <a:gd name="T7" fmla="*/ 172 h 188"/>
                <a:gd name="T8" fmla="*/ 4 w 106"/>
                <a:gd name="T9" fmla="*/ 184 h 188"/>
                <a:gd name="T10" fmla="*/ 16 w 106"/>
                <a:gd name="T11" fmla="*/ 184 h 188"/>
                <a:gd name="T12" fmla="*/ 106 w 106"/>
                <a:gd name="T13" fmla="*/ 94 h 188"/>
                <a:gd name="T14" fmla="*/ 16 w 106"/>
                <a:gd name="T15" fmla="*/ 4 h 188"/>
                <a:gd name="T16" fmla="*/ 4 w 106"/>
                <a:gd name="T17" fmla="*/ 4 h 188"/>
                <a:gd name="T18" fmla="*/ 1 w 106"/>
                <a:gd name="T19" fmla="*/ 10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8">
                  <a:moveTo>
                    <a:pt x="1" y="10"/>
                  </a:moveTo>
                  <a:cubicBezTo>
                    <a:pt x="1" y="12"/>
                    <a:pt x="2" y="15"/>
                    <a:pt x="4" y="16"/>
                  </a:cubicBezTo>
                  <a:cubicBezTo>
                    <a:pt x="81" y="94"/>
                    <a:pt x="81" y="94"/>
                    <a:pt x="81" y="94"/>
                  </a:cubicBezTo>
                  <a:cubicBezTo>
                    <a:pt x="4" y="172"/>
                    <a:pt x="4" y="172"/>
                    <a:pt x="4" y="172"/>
                  </a:cubicBezTo>
                  <a:cubicBezTo>
                    <a:pt x="0" y="175"/>
                    <a:pt x="0" y="181"/>
                    <a:pt x="4" y="184"/>
                  </a:cubicBezTo>
                  <a:cubicBezTo>
                    <a:pt x="7" y="188"/>
                    <a:pt x="13" y="188"/>
                    <a:pt x="16" y="184"/>
                  </a:cubicBezTo>
                  <a:cubicBezTo>
                    <a:pt x="106" y="94"/>
                    <a:pt x="106" y="94"/>
                    <a:pt x="106" y="94"/>
                  </a:cubicBezTo>
                  <a:cubicBezTo>
                    <a:pt x="16" y="4"/>
                    <a:pt x="16" y="4"/>
                    <a:pt x="16" y="4"/>
                  </a:cubicBezTo>
                  <a:cubicBezTo>
                    <a:pt x="13" y="0"/>
                    <a:pt x="7" y="0"/>
                    <a:pt x="4" y="4"/>
                  </a:cubicBezTo>
                  <a:cubicBezTo>
                    <a:pt x="2" y="5"/>
                    <a:pt x="1" y="8"/>
                    <a:pt x="1" y="10"/>
                  </a:cubicBezTo>
                  <a:close/>
                </a:path>
              </a:pathLst>
            </a:custGeom>
            <a:solidFill>
              <a:srgbClr val="31A8DF"/>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167" name="Freeform 30"/>
            <p:cNvSpPr>
              <a:spLocks/>
            </p:cNvSpPr>
            <p:nvPr/>
          </p:nvSpPr>
          <p:spPr bwMode="auto">
            <a:xfrm>
              <a:off x="7060407" y="3511154"/>
              <a:ext cx="302419" cy="535781"/>
            </a:xfrm>
            <a:custGeom>
              <a:avLst/>
              <a:gdLst>
                <a:gd name="T0" fmla="*/ 1 w 106"/>
                <a:gd name="T1" fmla="*/ 10 h 188"/>
                <a:gd name="T2" fmla="*/ 3 w 106"/>
                <a:gd name="T3" fmla="*/ 16 h 188"/>
                <a:gd name="T4" fmla="*/ 81 w 106"/>
                <a:gd name="T5" fmla="*/ 94 h 188"/>
                <a:gd name="T6" fmla="*/ 3 w 106"/>
                <a:gd name="T7" fmla="*/ 172 h 188"/>
                <a:gd name="T8" fmla="*/ 3 w 106"/>
                <a:gd name="T9" fmla="*/ 184 h 188"/>
                <a:gd name="T10" fmla="*/ 16 w 106"/>
                <a:gd name="T11" fmla="*/ 184 h 188"/>
                <a:gd name="T12" fmla="*/ 106 w 106"/>
                <a:gd name="T13" fmla="*/ 94 h 188"/>
                <a:gd name="T14" fmla="*/ 16 w 106"/>
                <a:gd name="T15" fmla="*/ 4 h 188"/>
                <a:gd name="T16" fmla="*/ 3 w 106"/>
                <a:gd name="T17" fmla="*/ 4 h 188"/>
                <a:gd name="T18" fmla="*/ 1 w 106"/>
                <a:gd name="T19" fmla="*/ 10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8">
                  <a:moveTo>
                    <a:pt x="1" y="10"/>
                  </a:moveTo>
                  <a:cubicBezTo>
                    <a:pt x="1" y="12"/>
                    <a:pt x="1" y="15"/>
                    <a:pt x="3" y="16"/>
                  </a:cubicBezTo>
                  <a:cubicBezTo>
                    <a:pt x="81" y="94"/>
                    <a:pt x="81" y="94"/>
                    <a:pt x="81" y="94"/>
                  </a:cubicBezTo>
                  <a:cubicBezTo>
                    <a:pt x="3" y="172"/>
                    <a:pt x="3" y="172"/>
                    <a:pt x="3" y="172"/>
                  </a:cubicBezTo>
                  <a:cubicBezTo>
                    <a:pt x="0" y="175"/>
                    <a:pt x="0" y="181"/>
                    <a:pt x="3" y="184"/>
                  </a:cubicBezTo>
                  <a:cubicBezTo>
                    <a:pt x="7" y="188"/>
                    <a:pt x="12" y="188"/>
                    <a:pt x="16" y="184"/>
                  </a:cubicBezTo>
                  <a:cubicBezTo>
                    <a:pt x="106" y="94"/>
                    <a:pt x="106" y="94"/>
                    <a:pt x="106" y="94"/>
                  </a:cubicBezTo>
                  <a:cubicBezTo>
                    <a:pt x="16" y="4"/>
                    <a:pt x="16" y="4"/>
                    <a:pt x="16" y="4"/>
                  </a:cubicBezTo>
                  <a:cubicBezTo>
                    <a:pt x="12" y="0"/>
                    <a:pt x="7" y="0"/>
                    <a:pt x="3" y="4"/>
                  </a:cubicBezTo>
                  <a:cubicBezTo>
                    <a:pt x="1" y="5"/>
                    <a:pt x="1" y="8"/>
                    <a:pt x="1" y="10"/>
                  </a:cubicBezTo>
                  <a:close/>
                </a:path>
              </a:pathLst>
            </a:custGeom>
            <a:solidFill>
              <a:srgbClr val="7FBC41"/>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168" name="Freeform 31"/>
            <p:cNvSpPr>
              <a:spLocks/>
            </p:cNvSpPr>
            <p:nvPr/>
          </p:nvSpPr>
          <p:spPr bwMode="auto">
            <a:xfrm>
              <a:off x="7299722" y="3511154"/>
              <a:ext cx="305991" cy="535781"/>
            </a:xfrm>
            <a:custGeom>
              <a:avLst/>
              <a:gdLst>
                <a:gd name="T0" fmla="*/ 1 w 107"/>
                <a:gd name="T1" fmla="*/ 10 h 188"/>
                <a:gd name="T2" fmla="*/ 4 w 107"/>
                <a:gd name="T3" fmla="*/ 16 h 188"/>
                <a:gd name="T4" fmla="*/ 82 w 107"/>
                <a:gd name="T5" fmla="*/ 94 h 188"/>
                <a:gd name="T6" fmla="*/ 4 w 107"/>
                <a:gd name="T7" fmla="*/ 172 h 188"/>
                <a:gd name="T8" fmla="*/ 4 w 107"/>
                <a:gd name="T9" fmla="*/ 184 h 188"/>
                <a:gd name="T10" fmla="*/ 17 w 107"/>
                <a:gd name="T11" fmla="*/ 184 h 188"/>
                <a:gd name="T12" fmla="*/ 107 w 107"/>
                <a:gd name="T13" fmla="*/ 94 h 188"/>
                <a:gd name="T14" fmla="*/ 17 w 107"/>
                <a:gd name="T15" fmla="*/ 4 h 188"/>
                <a:gd name="T16" fmla="*/ 4 w 107"/>
                <a:gd name="T17" fmla="*/ 4 h 188"/>
                <a:gd name="T18" fmla="*/ 1 w 107"/>
                <a:gd name="T19" fmla="*/ 10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 h="188">
                  <a:moveTo>
                    <a:pt x="1" y="10"/>
                  </a:moveTo>
                  <a:cubicBezTo>
                    <a:pt x="1" y="12"/>
                    <a:pt x="2" y="15"/>
                    <a:pt x="4" y="16"/>
                  </a:cubicBezTo>
                  <a:cubicBezTo>
                    <a:pt x="82" y="94"/>
                    <a:pt x="82" y="94"/>
                    <a:pt x="82" y="94"/>
                  </a:cubicBezTo>
                  <a:cubicBezTo>
                    <a:pt x="4" y="172"/>
                    <a:pt x="4" y="172"/>
                    <a:pt x="4" y="172"/>
                  </a:cubicBezTo>
                  <a:cubicBezTo>
                    <a:pt x="0" y="175"/>
                    <a:pt x="0" y="181"/>
                    <a:pt x="4" y="184"/>
                  </a:cubicBezTo>
                  <a:cubicBezTo>
                    <a:pt x="7" y="188"/>
                    <a:pt x="13" y="188"/>
                    <a:pt x="17" y="184"/>
                  </a:cubicBezTo>
                  <a:cubicBezTo>
                    <a:pt x="107" y="94"/>
                    <a:pt x="107" y="94"/>
                    <a:pt x="107" y="94"/>
                  </a:cubicBezTo>
                  <a:cubicBezTo>
                    <a:pt x="17" y="4"/>
                    <a:pt x="17" y="4"/>
                    <a:pt x="17" y="4"/>
                  </a:cubicBezTo>
                  <a:cubicBezTo>
                    <a:pt x="13" y="0"/>
                    <a:pt x="7" y="0"/>
                    <a:pt x="4" y="4"/>
                  </a:cubicBezTo>
                  <a:cubicBezTo>
                    <a:pt x="2" y="5"/>
                    <a:pt x="1" y="8"/>
                    <a:pt x="1" y="10"/>
                  </a:cubicBezTo>
                  <a:close/>
                </a:path>
              </a:pathLst>
            </a:custGeom>
            <a:solidFill>
              <a:srgbClr val="EC5724"/>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nvGrpSpPr>
            <p:cNvPr id="170" name="Group 20"/>
            <p:cNvGrpSpPr/>
            <p:nvPr/>
          </p:nvGrpSpPr>
          <p:grpSpPr>
            <a:xfrm>
              <a:off x="1422130" y="2343537"/>
              <a:ext cx="248057" cy="311133"/>
              <a:chOff x="9985375" y="3051175"/>
              <a:chExt cx="649288" cy="814388"/>
            </a:xfrm>
            <a:solidFill>
              <a:srgbClr val="7FBC41"/>
            </a:solidFill>
          </p:grpSpPr>
          <p:sp>
            <p:nvSpPr>
              <p:cNvPr id="171" name="Freeform 16"/>
              <p:cNvSpPr>
                <a:spLocks/>
              </p:cNvSpPr>
              <p:nvPr/>
            </p:nvSpPr>
            <p:spPr bwMode="auto">
              <a:xfrm>
                <a:off x="10088563" y="3051175"/>
                <a:ext cx="442913" cy="198438"/>
              </a:xfrm>
              <a:custGeom>
                <a:avLst/>
                <a:gdLst>
                  <a:gd name="T0" fmla="*/ 98 w 116"/>
                  <a:gd name="T1" fmla="*/ 52 h 52"/>
                  <a:gd name="T2" fmla="*/ 110 w 116"/>
                  <a:gd name="T3" fmla="*/ 17 h 52"/>
                  <a:gd name="T4" fmla="*/ 81 w 116"/>
                  <a:gd name="T5" fmla="*/ 22 h 52"/>
                  <a:gd name="T6" fmla="*/ 58 w 116"/>
                  <a:gd name="T7" fmla="*/ 0 h 52"/>
                  <a:gd name="T8" fmla="*/ 35 w 116"/>
                  <a:gd name="T9" fmla="*/ 22 h 52"/>
                  <a:gd name="T10" fmla="*/ 7 w 116"/>
                  <a:gd name="T11" fmla="*/ 17 h 52"/>
                  <a:gd name="T12" fmla="*/ 18 w 116"/>
                  <a:gd name="T13" fmla="*/ 52 h 52"/>
                  <a:gd name="T14" fmla="*/ 98 w 116"/>
                  <a:gd name="T15" fmla="*/ 52 h 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6" h="52">
                    <a:moveTo>
                      <a:pt x="98" y="52"/>
                    </a:moveTo>
                    <a:cubicBezTo>
                      <a:pt x="111" y="40"/>
                      <a:pt x="116" y="24"/>
                      <a:pt x="110" y="17"/>
                    </a:cubicBezTo>
                    <a:cubicBezTo>
                      <a:pt x="104" y="12"/>
                      <a:pt x="93" y="14"/>
                      <a:pt x="81" y="22"/>
                    </a:cubicBezTo>
                    <a:cubicBezTo>
                      <a:pt x="78" y="9"/>
                      <a:pt x="69" y="0"/>
                      <a:pt x="58" y="0"/>
                    </a:cubicBezTo>
                    <a:cubicBezTo>
                      <a:pt x="47" y="0"/>
                      <a:pt x="38" y="9"/>
                      <a:pt x="35" y="22"/>
                    </a:cubicBezTo>
                    <a:cubicBezTo>
                      <a:pt x="24" y="14"/>
                      <a:pt x="12" y="12"/>
                      <a:pt x="7" y="17"/>
                    </a:cubicBezTo>
                    <a:cubicBezTo>
                      <a:pt x="0" y="24"/>
                      <a:pt x="5" y="40"/>
                      <a:pt x="18" y="52"/>
                    </a:cubicBezTo>
                    <a:lnTo>
                      <a:pt x="98" y="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172" name="Freeform 17"/>
              <p:cNvSpPr>
                <a:spLocks noEditPoints="1"/>
              </p:cNvSpPr>
              <p:nvPr/>
            </p:nvSpPr>
            <p:spPr bwMode="auto">
              <a:xfrm>
                <a:off x="9985375" y="3298825"/>
                <a:ext cx="649288" cy="566738"/>
              </a:xfrm>
              <a:custGeom>
                <a:avLst/>
                <a:gdLst>
                  <a:gd name="T0" fmla="*/ 165 w 170"/>
                  <a:gd name="T1" fmla="*/ 95 h 149"/>
                  <a:gd name="T2" fmla="*/ 165 w 170"/>
                  <a:gd name="T3" fmla="*/ 95 h 149"/>
                  <a:gd name="T4" fmla="*/ 170 w 170"/>
                  <a:gd name="T5" fmla="*/ 66 h 149"/>
                  <a:gd name="T6" fmla="*/ 132 w 170"/>
                  <a:gd name="T7" fmla="*/ 0 h 149"/>
                  <a:gd name="T8" fmla="*/ 38 w 170"/>
                  <a:gd name="T9" fmla="*/ 0 h 149"/>
                  <a:gd name="T10" fmla="*/ 0 w 170"/>
                  <a:gd name="T11" fmla="*/ 66 h 149"/>
                  <a:gd name="T12" fmla="*/ 9 w 170"/>
                  <a:gd name="T13" fmla="*/ 101 h 149"/>
                  <a:gd name="T14" fmla="*/ 12 w 170"/>
                  <a:gd name="T15" fmla="*/ 114 h 149"/>
                  <a:gd name="T16" fmla="*/ 10 w 170"/>
                  <a:gd name="T17" fmla="*/ 136 h 149"/>
                  <a:gd name="T18" fmla="*/ 43 w 170"/>
                  <a:gd name="T19" fmla="*/ 142 h 149"/>
                  <a:gd name="T20" fmla="*/ 43 w 170"/>
                  <a:gd name="T21" fmla="*/ 142 h 149"/>
                  <a:gd name="T22" fmla="*/ 61 w 170"/>
                  <a:gd name="T23" fmla="*/ 142 h 149"/>
                  <a:gd name="T24" fmla="*/ 61 w 170"/>
                  <a:gd name="T25" fmla="*/ 142 h 149"/>
                  <a:gd name="T26" fmla="*/ 85 w 170"/>
                  <a:gd name="T27" fmla="*/ 146 h 149"/>
                  <a:gd name="T28" fmla="*/ 110 w 170"/>
                  <a:gd name="T29" fmla="*/ 142 h 149"/>
                  <a:gd name="T30" fmla="*/ 110 w 170"/>
                  <a:gd name="T31" fmla="*/ 142 h 149"/>
                  <a:gd name="T32" fmla="*/ 127 w 170"/>
                  <a:gd name="T33" fmla="*/ 142 h 149"/>
                  <a:gd name="T34" fmla="*/ 160 w 170"/>
                  <a:gd name="T35" fmla="*/ 136 h 149"/>
                  <a:gd name="T36" fmla="*/ 158 w 170"/>
                  <a:gd name="T37" fmla="*/ 115 h 149"/>
                  <a:gd name="T38" fmla="*/ 158 w 170"/>
                  <a:gd name="T39" fmla="*/ 115 h 149"/>
                  <a:gd name="T40" fmla="*/ 162 w 170"/>
                  <a:gd name="T41" fmla="*/ 101 h 149"/>
                  <a:gd name="T42" fmla="*/ 165 w 170"/>
                  <a:gd name="T43" fmla="*/ 95 h 149"/>
                  <a:gd name="T44" fmla="*/ 91 w 170"/>
                  <a:gd name="T45" fmla="*/ 113 h 149"/>
                  <a:gd name="T46" fmla="*/ 79 w 170"/>
                  <a:gd name="T47" fmla="*/ 113 h 149"/>
                  <a:gd name="T48" fmla="*/ 79 w 170"/>
                  <a:gd name="T49" fmla="*/ 102 h 149"/>
                  <a:gd name="T50" fmla="*/ 58 w 170"/>
                  <a:gd name="T51" fmla="*/ 96 h 149"/>
                  <a:gd name="T52" fmla="*/ 62 w 170"/>
                  <a:gd name="T53" fmla="*/ 83 h 149"/>
                  <a:gd name="T54" fmla="*/ 81 w 170"/>
                  <a:gd name="T55" fmla="*/ 88 h 149"/>
                  <a:gd name="T56" fmla="*/ 92 w 170"/>
                  <a:gd name="T57" fmla="*/ 83 h 149"/>
                  <a:gd name="T58" fmla="*/ 80 w 170"/>
                  <a:gd name="T59" fmla="*/ 75 h 149"/>
                  <a:gd name="T60" fmla="*/ 59 w 170"/>
                  <a:gd name="T61" fmla="*/ 55 h 149"/>
                  <a:gd name="T62" fmla="*/ 80 w 170"/>
                  <a:gd name="T63" fmla="*/ 37 h 149"/>
                  <a:gd name="T64" fmla="*/ 80 w 170"/>
                  <a:gd name="T65" fmla="*/ 25 h 149"/>
                  <a:gd name="T66" fmla="*/ 92 w 170"/>
                  <a:gd name="T67" fmla="*/ 25 h 149"/>
                  <a:gd name="T68" fmla="*/ 92 w 170"/>
                  <a:gd name="T69" fmla="*/ 37 h 149"/>
                  <a:gd name="T70" fmla="*/ 109 w 170"/>
                  <a:gd name="T71" fmla="*/ 41 h 149"/>
                  <a:gd name="T72" fmla="*/ 105 w 170"/>
                  <a:gd name="T73" fmla="*/ 54 h 149"/>
                  <a:gd name="T74" fmla="*/ 89 w 170"/>
                  <a:gd name="T75" fmla="*/ 50 h 149"/>
                  <a:gd name="T76" fmla="*/ 80 w 170"/>
                  <a:gd name="T77" fmla="*/ 54 h 149"/>
                  <a:gd name="T78" fmla="*/ 92 w 170"/>
                  <a:gd name="T79" fmla="*/ 62 h 149"/>
                  <a:gd name="T80" fmla="*/ 112 w 170"/>
                  <a:gd name="T81" fmla="*/ 82 h 149"/>
                  <a:gd name="T82" fmla="*/ 91 w 170"/>
                  <a:gd name="T83" fmla="*/ 101 h 149"/>
                  <a:gd name="T84" fmla="*/ 91 w 170"/>
                  <a:gd name="T85" fmla="*/ 113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70" h="149">
                    <a:moveTo>
                      <a:pt x="165" y="95"/>
                    </a:moveTo>
                    <a:cubicBezTo>
                      <a:pt x="165" y="95"/>
                      <a:pt x="165" y="95"/>
                      <a:pt x="165" y="95"/>
                    </a:cubicBezTo>
                    <a:cubicBezTo>
                      <a:pt x="168" y="86"/>
                      <a:pt x="170" y="76"/>
                      <a:pt x="170" y="66"/>
                    </a:cubicBezTo>
                    <a:cubicBezTo>
                      <a:pt x="170" y="39"/>
                      <a:pt x="155" y="14"/>
                      <a:pt x="132" y="0"/>
                    </a:cubicBezTo>
                    <a:cubicBezTo>
                      <a:pt x="38" y="0"/>
                      <a:pt x="38" y="0"/>
                      <a:pt x="38" y="0"/>
                    </a:cubicBezTo>
                    <a:cubicBezTo>
                      <a:pt x="15" y="14"/>
                      <a:pt x="0" y="39"/>
                      <a:pt x="0" y="66"/>
                    </a:cubicBezTo>
                    <a:cubicBezTo>
                      <a:pt x="0" y="79"/>
                      <a:pt x="3" y="91"/>
                      <a:pt x="9" y="101"/>
                    </a:cubicBezTo>
                    <a:cubicBezTo>
                      <a:pt x="11" y="106"/>
                      <a:pt x="13" y="112"/>
                      <a:pt x="12" y="114"/>
                    </a:cubicBezTo>
                    <a:cubicBezTo>
                      <a:pt x="8" y="121"/>
                      <a:pt x="7" y="129"/>
                      <a:pt x="10" y="136"/>
                    </a:cubicBezTo>
                    <a:cubicBezTo>
                      <a:pt x="16" y="146"/>
                      <a:pt x="30" y="148"/>
                      <a:pt x="43" y="142"/>
                    </a:cubicBezTo>
                    <a:cubicBezTo>
                      <a:pt x="43" y="142"/>
                      <a:pt x="43" y="142"/>
                      <a:pt x="43" y="142"/>
                    </a:cubicBezTo>
                    <a:cubicBezTo>
                      <a:pt x="43" y="142"/>
                      <a:pt x="50" y="139"/>
                      <a:pt x="61" y="142"/>
                    </a:cubicBezTo>
                    <a:cubicBezTo>
                      <a:pt x="61" y="142"/>
                      <a:pt x="61" y="142"/>
                      <a:pt x="61" y="142"/>
                    </a:cubicBezTo>
                    <a:cubicBezTo>
                      <a:pt x="69" y="144"/>
                      <a:pt x="77" y="146"/>
                      <a:pt x="85" y="146"/>
                    </a:cubicBezTo>
                    <a:cubicBezTo>
                      <a:pt x="94" y="146"/>
                      <a:pt x="102" y="144"/>
                      <a:pt x="110" y="142"/>
                    </a:cubicBezTo>
                    <a:cubicBezTo>
                      <a:pt x="110" y="142"/>
                      <a:pt x="110" y="142"/>
                      <a:pt x="110" y="142"/>
                    </a:cubicBezTo>
                    <a:cubicBezTo>
                      <a:pt x="119" y="140"/>
                      <a:pt x="125" y="141"/>
                      <a:pt x="127" y="142"/>
                    </a:cubicBezTo>
                    <a:cubicBezTo>
                      <a:pt x="140" y="149"/>
                      <a:pt x="154" y="146"/>
                      <a:pt x="160" y="136"/>
                    </a:cubicBezTo>
                    <a:cubicBezTo>
                      <a:pt x="163" y="130"/>
                      <a:pt x="163" y="122"/>
                      <a:pt x="158" y="115"/>
                    </a:cubicBezTo>
                    <a:cubicBezTo>
                      <a:pt x="158" y="115"/>
                      <a:pt x="158" y="115"/>
                      <a:pt x="158" y="115"/>
                    </a:cubicBezTo>
                    <a:cubicBezTo>
                      <a:pt x="157" y="113"/>
                      <a:pt x="160" y="106"/>
                      <a:pt x="162" y="101"/>
                    </a:cubicBezTo>
                    <a:cubicBezTo>
                      <a:pt x="163" y="99"/>
                      <a:pt x="165" y="95"/>
                      <a:pt x="165" y="95"/>
                    </a:cubicBezTo>
                    <a:close/>
                    <a:moveTo>
                      <a:pt x="91" y="113"/>
                    </a:moveTo>
                    <a:cubicBezTo>
                      <a:pt x="79" y="113"/>
                      <a:pt x="79" y="113"/>
                      <a:pt x="79" y="113"/>
                    </a:cubicBezTo>
                    <a:cubicBezTo>
                      <a:pt x="79" y="102"/>
                      <a:pt x="79" y="102"/>
                      <a:pt x="79" y="102"/>
                    </a:cubicBezTo>
                    <a:cubicBezTo>
                      <a:pt x="71" y="101"/>
                      <a:pt x="63" y="99"/>
                      <a:pt x="58" y="96"/>
                    </a:cubicBezTo>
                    <a:cubicBezTo>
                      <a:pt x="62" y="83"/>
                      <a:pt x="62" y="83"/>
                      <a:pt x="62" y="83"/>
                    </a:cubicBezTo>
                    <a:cubicBezTo>
                      <a:pt x="66" y="85"/>
                      <a:pt x="75" y="88"/>
                      <a:pt x="81" y="88"/>
                    </a:cubicBezTo>
                    <a:cubicBezTo>
                      <a:pt x="87" y="88"/>
                      <a:pt x="92" y="86"/>
                      <a:pt x="92" y="83"/>
                    </a:cubicBezTo>
                    <a:cubicBezTo>
                      <a:pt x="92" y="80"/>
                      <a:pt x="90" y="78"/>
                      <a:pt x="80" y="75"/>
                    </a:cubicBezTo>
                    <a:cubicBezTo>
                      <a:pt x="65" y="70"/>
                      <a:pt x="59" y="65"/>
                      <a:pt x="59" y="55"/>
                    </a:cubicBezTo>
                    <a:cubicBezTo>
                      <a:pt x="59" y="46"/>
                      <a:pt x="67" y="39"/>
                      <a:pt x="80" y="37"/>
                    </a:cubicBezTo>
                    <a:cubicBezTo>
                      <a:pt x="80" y="25"/>
                      <a:pt x="80" y="25"/>
                      <a:pt x="80" y="25"/>
                    </a:cubicBezTo>
                    <a:cubicBezTo>
                      <a:pt x="92" y="25"/>
                      <a:pt x="92" y="25"/>
                      <a:pt x="92" y="25"/>
                    </a:cubicBezTo>
                    <a:cubicBezTo>
                      <a:pt x="92" y="37"/>
                      <a:pt x="92" y="37"/>
                      <a:pt x="92" y="37"/>
                    </a:cubicBezTo>
                    <a:cubicBezTo>
                      <a:pt x="99" y="37"/>
                      <a:pt x="106" y="39"/>
                      <a:pt x="109" y="41"/>
                    </a:cubicBezTo>
                    <a:cubicBezTo>
                      <a:pt x="105" y="54"/>
                      <a:pt x="105" y="54"/>
                      <a:pt x="105" y="54"/>
                    </a:cubicBezTo>
                    <a:cubicBezTo>
                      <a:pt x="102" y="52"/>
                      <a:pt x="96" y="50"/>
                      <a:pt x="89" y="50"/>
                    </a:cubicBezTo>
                    <a:cubicBezTo>
                      <a:pt x="84" y="50"/>
                      <a:pt x="80" y="51"/>
                      <a:pt x="80" y="54"/>
                    </a:cubicBezTo>
                    <a:cubicBezTo>
                      <a:pt x="80" y="57"/>
                      <a:pt x="81" y="59"/>
                      <a:pt x="92" y="62"/>
                    </a:cubicBezTo>
                    <a:cubicBezTo>
                      <a:pt x="107" y="67"/>
                      <a:pt x="112" y="73"/>
                      <a:pt x="112" y="82"/>
                    </a:cubicBezTo>
                    <a:cubicBezTo>
                      <a:pt x="112" y="91"/>
                      <a:pt x="105" y="99"/>
                      <a:pt x="91" y="101"/>
                    </a:cubicBezTo>
                    <a:lnTo>
                      <a:pt x="91" y="11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sp>
          <p:nvSpPr>
            <p:cNvPr id="173" name="Freeform 152"/>
            <p:cNvSpPr>
              <a:spLocks noEditPoints="1"/>
            </p:cNvSpPr>
            <p:nvPr/>
          </p:nvSpPr>
          <p:spPr bwMode="auto">
            <a:xfrm>
              <a:off x="2220548" y="3021888"/>
              <a:ext cx="286038" cy="287932"/>
            </a:xfrm>
            <a:custGeom>
              <a:avLst/>
              <a:gdLst>
                <a:gd name="T0" fmla="*/ 56 w 64"/>
                <a:gd name="T1" fmla="*/ 20 h 64"/>
                <a:gd name="T2" fmla="*/ 44 w 64"/>
                <a:gd name="T3" fmla="*/ 16 h 64"/>
                <a:gd name="T4" fmla="*/ 52 w 64"/>
                <a:gd name="T5" fmla="*/ 12 h 64"/>
                <a:gd name="T6" fmla="*/ 28 w 64"/>
                <a:gd name="T7" fmla="*/ 0 h 64"/>
                <a:gd name="T8" fmla="*/ 37 w 64"/>
                <a:gd name="T9" fmla="*/ 12 h 64"/>
                <a:gd name="T10" fmla="*/ 12 w 64"/>
                <a:gd name="T11" fmla="*/ 16 h 64"/>
                <a:gd name="T12" fmla="*/ 4 w 64"/>
                <a:gd name="T13" fmla="*/ 48 h 64"/>
                <a:gd name="T14" fmla="*/ 0 w 64"/>
                <a:gd name="T15" fmla="*/ 64 h 64"/>
                <a:gd name="T16" fmla="*/ 64 w 64"/>
                <a:gd name="T17" fmla="*/ 48 h 64"/>
                <a:gd name="T18" fmla="*/ 44 w 64"/>
                <a:gd name="T19" fmla="*/ 24 h 64"/>
                <a:gd name="T20" fmla="*/ 48 w 64"/>
                <a:gd name="T21" fmla="*/ 28 h 64"/>
                <a:gd name="T22" fmla="*/ 44 w 64"/>
                <a:gd name="T23" fmla="*/ 24 h 64"/>
                <a:gd name="T24" fmla="*/ 48 w 64"/>
                <a:gd name="T25" fmla="*/ 32 h 64"/>
                <a:gd name="T26" fmla="*/ 44 w 64"/>
                <a:gd name="T27" fmla="*/ 36 h 64"/>
                <a:gd name="T28" fmla="*/ 44 w 64"/>
                <a:gd name="T29" fmla="*/ 40 h 64"/>
                <a:gd name="T30" fmla="*/ 48 w 64"/>
                <a:gd name="T31" fmla="*/ 44 h 64"/>
                <a:gd name="T32" fmla="*/ 44 w 64"/>
                <a:gd name="T33" fmla="*/ 40 h 64"/>
                <a:gd name="T34" fmla="*/ 32 w 64"/>
                <a:gd name="T35" fmla="*/ 4 h 64"/>
                <a:gd name="T36" fmla="*/ 48 w 64"/>
                <a:gd name="T37" fmla="*/ 8 h 64"/>
                <a:gd name="T38" fmla="*/ 36 w 64"/>
                <a:gd name="T39" fmla="*/ 24 h 64"/>
                <a:gd name="T40" fmla="*/ 40 w 64"/>
                <a:gd name="T41" fmla="*/ 28 h 64"/>
                <a:gd name="T42" fmla="*/ 36 w 64"/>
                <a:gd name="T43" fmla="*/ 24 h 64"/>
                <a:gd name="T44" fmla="*/ 40 w 64"/>
                <a:gd name="T45" fmla="*/ 32 h 64"/>
                <a:gd name="T46" fmla="*/ 36 w 64"/>
                <a:gd name="T47" fmla="*/ 36 h 64"/>
                <a:gd name="T48" fmla="*/ 36 w 64"/>
                <a:gd name="T49" fmla="*/ 40 h 64"/>
                <a:gd name="T50" fmla="*/ 40 w 64"/>
                <a:gd name="T51" fmla="*/ 44 h 64"/>
                <a:gd name="T52" fmla="*/ 36 w 64"/>
                <a:gd name="T53" fmla="*/ 40 h 64"/>
                <a:gd name="T54" fmla="*/ 28 w 64"/>
                <a:gd name="T55" fmla="*/ 24 h 64"/>
                <a:gd name="T56" fmla="*/ 12 w 64"/>
                <a:gd name="T57" fmla="*/ 32 h 64"/>
                <a:gd name="T58" fmla="*/ 60 w 64"/>
                <a:gd name="T59" fmla="*/ 56 h 64"/>
                <a:gd name="T60" fmla="*/ 4 w 64"/>
                <a:gd name="T61" fmla="*/ 52 h 64"/>
                <a:gd name="T62" fmla="*/ 60 w 64"/>
                <a:gd name="T63" fmla="*/ 56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4" h="64">
                  <a:moveTo>
                    <a:pt x="60" y="48"/>
                  </a:moveTo>
                  <a:cubicBezTo>
                    <a:pt x="56" y="20"/>
                    <a:pt x="56" y="20"/>
                    <a:pt x="56" y="20"/>
                  </a:cubicBezTo>
                  <a:cubicBezTo>
                    <a:pt x="56" y="18"/>
                    <a:pt x="54" y="16"/>
                    <a:pt x="52" y="16"/>
                  </a:cubicBezTo>
                  <a:cubicBezTo>
                    <a:pt x="44" y="16"/>
                    <a:pt x="44" y="16"/>
                    <a:pt x="44" y="16"/>
                  </a:cubicBezTo>
                  <a:cubicBezTo>
                    <a:pt x="44" y="12"/>
                    <a:pt x="44" y="12"/>
                    <a:pt x="44" y="12"/>
                  </a:cubicBezTo>
                  <a:cubicBezTo>
                    <a:pt x="52" y="12"/>
                    <a:pt x="52" y="12"/>
                    <a:pt x="52" y="12"/>
                  </a:cubicBezTo>
                  <a:cubicBezTo>
                    <a:pt x="52" y="0"/>
                    <a:pt x="52" y="0"/>
                    <a:pt x="52" y="0"/>
                  </a:cubicBezTo>
                  <a:cubicBezTo>
                    <a:pt x="28" y="0"/>
                    <a:pt x="28" y="0"/>
                    <a:pt x="28" y="0"/>
                  </a:cubicBezTo>
                  <a:cubicBezTo>
                    <a:pt x="28" y="12"/>
                    <a:pt x="28" y="12"/>
                    <a:pt x="28" y="12"/>
                  </a:cubicBezTo>
                  <a:cubicBezTo>
                    <a:pt x="37" y="12"/>
                    <a:pt x="37" y="12"/>
                    <a:pt x="37" y="12"/>
                  </a:cubicBezTo>
                  <a:cubicBezTo>
                    <a:pt x="37" y="16"/>
                    <a:pt x="37" y="16"/>
                    <a:pt x="37" y="16"/>
                  </a:cubicBezTo>
                  <a:cubicBezTo>
                    <a:pt x="12" y="16"/>
                    <a:pt x="12" y="16"/>
                    <a:pt x="12" y="16"/>
                  </a:cubicBezTo>
                  <a:cubicBezTo>
                    <a:pt x="10" y="16"/>
                    <a:pt x="8" y="18"/>
                    <a:pt x="8" y="20"/>
                  </a:cubicBezTo>
                  <a:cubicBezTo>
                    <a:pt x="4" y="48"/>
                    <a:pt x="4" y="48"/>
                    <a:pt x="4" y="48"/>
                  </a:cubicBezTo>
                  <a:cubicBezTo>
                    <a:pt x="0" y="48"/>
                    <a:pt x="0" y="48"/>
                    <a:pt x="0" y="48"/>
                  </a:cubicBezTo>
                  <a:cubicBezTo>
                    <a:pt x="0" y="64"/>
                    <a:pt x="0" y="64"/>
                    <a:pt x="0" y="64"/>
                  </a:cubicBezTo>
                  <a:cubicBezTo>
                    <a:pt x="64" y="64"/>
                    <a:pt x="64" y="64"/>
                    <a:pt x="64" y="64"/>
                  </a:cubicBezTo>
                  <a:cubicBezTo>
                    <a:pt x="64" y="48"/>
                    <a:pt x="64" y="48"/>
                    <a:pt x="64" y="48"/>
                  </a:cubicBezTo>
                  <a:lnTo>
                    <a:pt x="60" y="48"/>
                  </a:lnTo>
                  <a:close/>
                  <a:moveTo>
                    <a:pt x="44" y="24"/>
                  </a:moveTo>
                  <a:cubicBezTo>
                    <a:pt x="48" y="24"/>
                    <a:pt x="48" y="24"/>
                    <a:pt x="48" y="24"/>
                  </a:cubicBezTo>
                  <a:cubicBezTo>
                    <a:pt x="48" y="28"/>
                    <a:pt x="48" y="28"/>
                    <a:pt x="48" y="28"/>
                  </a:cubicBezTo>
                  <a:cubicBezTo>
                    <a:pt x="44" y="28"/>
                    <a:pt x="44" y="28"/>
                    <a:pt x="44" y="28"/>
                  </a:cubicBezTo>
                  <a:lnTo>
                    <a:pt x="44" y="24"/>
                  </a:lnTo>
                  <a:close/>
                  <a:moveTo>
                    <a:pt x="44" y="32"/>
                  </a:moveTo>
                  <a:cubicBezTo>
                    <a:pt x="48" y="32"/>
                    <a:pt x="48" y="32"/>
                    <a:pt x="48" y="32"/>
                  </a:cubicBezTo>
                  <a:cubicBezTo>
                    <a:pt x="48" y="36"/>
                    <a:pt x="48" y="36"/>
                    <a:pt x="48" y="36"/>
                  </a:cubicBezTo>
                  <a:cubicBezTo>
                    <a:pt x="44" y="36"/>
                    <a:pt x="44" y="36"/>
                    <a:pt x="44" y="36"/>
                  </a:cubicBezTo>
                  <a:lnTo>
                    <a:pt x="44" y="32"/>
                  </a:lnTo>
                  <a:close/>
                  <a:moveTo>
                    <a:pt x="44" y="40"/>
                  </a:moveTo>
                  <a:cubicBezTo>
                    <a:pt x="48" y="40"/>
                    <a:pt x="48" y="40"/>
                    <a:pt x="48" y="40"/>
                  </a:cubicBezTo>
                  <a:cubicBezTo>
                    <a:pt x="48" y="44"/>
                    <a:pt x="48" y="44"/>
                    <a:pt x="48" y="44"/>
                  </a:cubicBezTo>
                  <a:cubicBezTo>
                    <a:pt x="44" y="44"/>
                    <a:pt x="44" y="44"/>
                    <a:pt x="44" y="44"/>
                  </a:cubicBezTo>
                  <a:lnTo>
                    <a:pt x="44" y="40"/>
                  </a:lnTo>
                  <a:close/>
                  <a:moveTo>
                    <a:pt x="32" y="8"/>
                  </a:moveTo>
                  <a:cubicBezTo>
                    <a:pt x="32" y="4"/>
                    <a:pt x="32" y="4"/>
                    <a:pt x="32" y="4"/>
                  </a:cubicBezTo>
                  <a:cubicBezTo>
                    <a:pt x="48" y="4"/>
                    <a:pt x="48" y="4"/>
                    <a:pt x="48" y="4"/>
                  </a:cubicBezTo>
                  <a:cubicBezTo>
                    <a:pt x="48" y="8"/>
                    <a:pt x="48" y="8"/>
                    <a:pt x="48" y="8"/>
                  </a:cubicBezTo>
                  <a:lnTo>
                    <a:pt x="32" y="8"/>
                  </a:lnTo>
                  <a:close/>
                  <a:moveTo>
                    <a:pt x="36" y="24"/>
                  </a:moveTo>
                  <a:cubicBezTo>
                    <a:pt x="40" y="24"/>
                    <a:pt x="40" y="24"/>
                    <a:pt x="40" y="24"/>
                  </a:cubicBezTo>
                  <a:cubicBezTo>
                    <a:pt x="40" y="28"/>
                    <a:pt x="40" y="28"/>
                    <a:pt x="40" y="28"/>
                  </a:cubicBezTo>
                  <a:cubicBezTo>
                    <a:pt x="36" y="28"/>
                    <a:pt x="36" y="28"/>
                    <a:pt x="36" y="28"/>
                  </a:cubicBezTo>
                  <a:lnTo>
                    <a:pt x="36" y="24"/>
                  </a:lnTo>
                  <a:close/>
                  <a:moveTo>
                    <a:pt x="36" y="32"/>
                  </a:moveTo>
                  <a:cubicBezTo>
                    <a:pt x="40" y="32"/>
                    <a:pt x="40" y="32"/>
                    <a:pt x="40" y="32"/>
                  </a:cubicBezTo>
                  <a:cubicBezTo>
                    <a:pt x="40" y="36"/>
                    <a:pt x="40" y="36"/>
                    <a:pt x="40" y="36"/>
                  </a:cubicBezTo>
                  <a:cubicBezTo>
                    <a:pt x="36" y="36"/>
                    <a:pt x="36" y="36"/>
                    <a:pt x="36" y="36"/>
                  </a:cubicBezTo>
                  <a:lnTo>
                    <a:pt x="36" y="32"/>
                  </a:lnTo>
                  <a:close/>
                  <a:moveTo>
                    <a:pt x="36" y="40"/>
                  </a:moveTo>
                  <a:cubicBezTo>
                    <a:pt x="40" y="40"/>
                    <a:pt x="40" y="40"/>
                    <a:pt x="40" y="40"/>
                  </a:cubicBezTo>
                  <a:cubicBezTo>
                    <a:pt x="40" y="44"/>
                    <a:pt x="40" y="44"/>
                    <a:pt x="40" y="44"/>
                  </a:cubicBezTo>
                  <a:cubicBezTo>
                    <a:pt x="36" y="44"/>
                    <a:pt x="36" y="44"/>
                    <a:pt x="36" y="44"/>
                  </a:cubicBezTo>
                  <a:lnTo>
                    <a:pt x="36" y="40"/>
                  </a:lnTo>
                  <a:close/>
                  <a:moveTo>
                    <a:pt x="12" y="24"/>
                  </a:moveTo>
                  <a:cubicBezTo>
                    <a:pt x="28" y="24"/>
                    <a:pt x="28" y="24"/>
                    <a:pt x="28" y="24"/>
                  </a:cubicBezTo>
                  <a:cubicBezTo>
                    <a:pt x="28" y="32"/>
                    <a:pt x="28" y="32"/>
                    <a:pt x="28" y="32"/>
                  </a:cubicBezTo>
                  <a:cubicBezTo>
                    <a:pt x="12" y="32"/>
                    <a:pt x="12" y="32"/>
                    <a:pt x="12" y="32"/>
                  </a:cubicBezTo>
                  <a:lnTo>
                    <a:pt x="12" y="24"/>
                  </a:lnTo>
                  <a:close/>
                  <a:moveTo>
                    <a:pt x="60" y="56"/>
                  </a:moveTo>
                  <a:cubicBezTo>
                    <a:pt x="4" y="56"/>
                    <a:pt x="4" y="56"/>
                    <a:pt x="4" y="56"/>
                  </a:cubicBezTo>
                  <a:cubicBezTo>
                    <a:pt x="4" y="52"/>
                    <a:pt x="4" y="52"/>
                    <a:pt x="4" y="52"/>
                  </a:cubicBezTo>
                  <a:cubicBezTo>
                    <a:pt x="60" y="52"/>
                    <a:pt x="60" y="52"/>
                    <a:pt x="60" y="52"/>
                  </a:cubicBezTo>
                  <a:lnTo>
                    <a:pt x="60" y="56"/>
                  </a:lnTo>
                  <a:close/>
                </a:path>
              </a:pathLst>
            </a:custGeom>
            <a:solidFill>
              <a:srgbClr val="BB2326"/>
            </a:solidFill>
            <a:ln>
              <a:noFill/>
            </a:ln>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nvGrpSpPr>
            <p:cNvPr id="174" name="Group 24"/>
            <p:cNvGrpSpPr/>
            <p:nvPr/>
          </p:nvGrpSpPr>
          <p:grpSpPr>
            <a:xfrm>
              <a:off x="1359301" y="2795566"/>
              <a:ext cx="355953" cy="321476"/>
              <a:chOff x="5599113" y="1919287"/>
              <a:chExt cx="606425" cy="547688"/>
            </a:xfrm>
            <a:solidFill>
              <a:srgbClr val="EC5724"/>
            </a:solidFill>
          </p:grpSpPr>
          <p:sp>
            <p:nvSpPr>
              <p:cNvPr id="175" name="Freeform 77"/>
              <p:cNvSpPr>
                <a:spLocks/>
              </p:cNvSpPr>
              <p:nvPr/>
            </p:nvSpPr>
            <p:spPr bwMode="auto">
              <a:xfrm>
                <a:off x="5599113" y="1919287"/>
                <a:ext cx="606425" cy="547688"/>
              </a:xfrm>
              <a:custGeom>
                <a:avLst/>
                <a:gdLst>
                  <a:gd name="T0" fmla="*/ 191 w 422"/>
                  <a:gd name="T1" fmla="*/ 380 h 380"/>
                  <a:gd name="T2" fmla="*/ 4 w 422"/>
                  <a:gd name="T3" fmla="*/ 225 h 380"/>
                  <a:gd name="T4" fmla="*/ 2 w 422"/>
                  <a:gd name="T5" fmla="*/ 167 h 380"/>
                  <a:gd name="T6" fmla="*/ 191 w 422"/>
                  <a:gd name="T7" fmla="*/ 0 h 380"/>
                  <a:gd name="T8" fmla="*/ 296 w 422"/>
                  <a:gd name="T9" fmla="*/ 32 h 380"/>
                  <a:gd name="T10" fmla="*/ 381 w 422"/>
                  <a:gd name="T11" fmla="*/ 188 h 380"/>
                  <a:gd name="T12" fmla="*/ 422 w 422"/>
                  <a:gd name="T13" fmla="*/ 188 h 380"/>
                  <a:gd name="T14" fmla="*/ 358 w 422"/>
                  <a:gd name="T15" fmla="*/ 265 h 380"/>
                  <a:gd name="T16" fmla="*/ 295 w 422"/>
                  <a:gd name="T17" fmla="*/ 188 h 380"/>
                  <a:gd name="T18" fmla="*/ 337 w 422"/>
                  <a:gd name="T19" fmla="*/ 188 h 380"/>
                  <a:gd name="T20" fmla="*/ 191 w 422"/>
                  <a:gd name="T21" fmla="*/ 44 h 380"/>
                  <a:gd name="T22" fmla="*/ 47 w 422"/>
                  <a:gd name="T23" fmla="*/ 163 h 380"/>
                  <a:gd name="T24" fmla="*/ 48 w 422"/>
                  <a:gd name="T25" fmla="*/ 217 h 380"/>
                  <a:gd name="T26" fmla="*/ 78 w 422"/>
                  <a:gd name="T27" fmla="*/ 283 h 380"/>
                  <a:gd name="T28" fmla="*/ 218 w 422"/>
                  <a:gd name="T29" fmla="*/ 354 h 380"/>
                  <a:gd name="T30" fmla="*/ 351 w 422"/>
                  <a:gd name="T31" fmla="*/ 292 h 380"/>
                  <a:gd name="T32" fmla="*/ 351 w 422"/>
                  <a:gd name="T33" fmla="*/ 292 h 380"/>
                  <a:gd name="T34" fmla="*/ 191 w 422"/>
                  <a:gd name="T35" fmla="*/ 380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22" h="380">
                    <a:moveTo>
                      <a:pt x="191" y="380"/>
                    </a:moveTo>
                    <a:cubicBezTo>
                      <a:pt x="98" y="380"/>
                      <a:pt x="21" y="313"/>
                      <a:pt x="4" y="225"/>
                    </a:cubicBezTo>
                    <a:cubicBezTo>
                      <a:pt x="1" y="206"/>
                      <a:pt x="0" y="186"/>
                      <a:pt x="2" y="167"/>
                    </a:cubicBezTo>
                    <a:cubicBezTo>
                      <a:pt x="14" y="73"/>
                      <a:pt x="94" y="0"/>
                      <a:pt x="191" y="0"/>
                    </a:cubicBezTo>
                    <a:cubicBezTo>
                      <a:pt x="228" y="0"/>
                      <a:pt x="265" y="11"/>
                      <a:pt x="296" y="32"/>
                    </a:cubicBezTo>
                    <a:cubicBezTo>
                      <a:pt x="347" y="66"/>
                      <a:pt x="380" y="123"/>
                      <a:pt x="381" y="188"/>
                    </a:cubicBezTo>
                    <a:cubicBezTo>
                      <a:pt x="422" y="188"/>
                      <a:pt x="422" y="188"/>
                      <a:pt x="422" y="188"/>
                    </a:cubicBezTo>
                    <a:cubicBezTo>
                      <a:pt x="358" y="265"/>
                      <a:pt x="358" y="265"/>
                      <a:pt x="358" y="265"/>
                    </a:cubicBezTo>
                    <a:cubicBezTo>
                      <a:pt x="295" y="188"/>
                      <a:pt x="295" y="188"/>
                      <a:pt x="295" y="188"/>
                    </a:cubicBezTo>
                    <a:cubicBezTo>
                      <a:pt x="337" y="188"/>
                      <a:pt x="337" y="188"/>
                      <a:pt x="337" y="188"/>
                    </a:cubicBezTo>
                    <a:cubicBezTo>
                      <a:pt x="336" y="108"/>
                      <a:pt x="271" y="44"/>
                      <a:pt x="191" y="44"/>
                    </a:cubicBezTo>
                    <a:cubicBezTo>
                      <a:pt x="119" y="44"/>
                      <a:pt x="60" y="95"/>
                      <a:pt x="47" y="163"/>
                    </a:cubicBezTo>
                    <a:cubicBezTo>
                      <a:pt x="44" y="181"/>
                      <a:pt x="44" y="200"/>
                      <a:pt x="48" y="217"/>
                    </a:cubicBezTo>
                    <a:cubicBezTo>
                      <a:pt x="52" y="242"/>
                      <a:pt x="63" y="264"/>
                      <a:pt x="78" y="283"/>
                    </a:cubicBezTo>
                    <a:cubicBezTo>
                      <a:pt x="110" y="326"/>
                      <a:pt x="161" y="354"/>
                      <a:pt x="218" y="354"/>
                    </a:cubicBezTo>
                    <a:cubicBezTo>
                      <a:pt x="272" y="354"/>
                      <a:pt x="319" y="330"/>
                      <a:pt x="351" y="292"/>
                    </a:cubicBezTo>
                    <a:cubicBezTo>
                      <a:pt x="351" y="292"/>
                      <a:pt x="351" y="292"/>
                      <a:pt x="351" y="292"/>
                    </a:cubicBezTo>
                    <a:cubicBezTo>
                      <a:pt x="317" y="345"/>
                      <a:pt x="258" y="380"/>
                      <a:pt x="191" y="380"/>
                    </a:cubicBezTo>
                    <a:close/>
                  </a:path>
                </a:pathLst>
              </a:custGeom>
              <a:grp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176" name="Freeform 78"/>
              <p:cNvSpPr>
                <a:spLocks noEditPoints="1"/>
              </p:cNvSpPr>
              <p:nvPr/>
            </p:nvSpPr>
            <p:spPr bwMode="auto">
              <a:xfrm>
                <a:off x="5821363" y="2127250"/>
                <a:ext cx="193675" cy="101600"/>
              </a:xfrm>
              <a:custGeom>
                <a:avLst/>
                <a:gdLst>
                  <a:gd name="T0" fmla="*/ 67 w 135"/>
                  <a:gd name="T1" fmla="*/ 47 h 71"/>
                  <a:gd name="T2" fmla="*/ 45 w 135"/>
                  <a:gd name="T3" fmla="*/ 67 h 71"/>
                  <a:gd name="T4" fmla="*/ 5 w 135"/>
                  <a:gd name="T5" fmla="*/ 43 h 71"/>
                  <a:gd name="T6" fmla="*/ 28 w 135"/>
                  <a:gd name="T7" fmla="*/ 2 h 71"/>
                  <a:gd name="T8" fmla="*/ 57 w 135"/>
                  <a:gd name="T9" fmla="*/ 8 h 71"/>
                  <a:gd name="T10" fmla="*/ 91 w 135"/>
                  <a:gd name="T11" fmla="*/ 8 h 71"/>
                  <a:gd name="T12" fmla="*/ 131 w 135"/>
                  <a:gd name="T13" fmla="*/ 8 h 71"/>
                  <a:gd name="T14" fmla="*/ 132 w 135"/>
                  <a:gd name="T15" fmla="*/ 10 h 71"/>
                  <a:gd name="T16" fmla="*/ 97 w 135"/>
                  <a:gd name="T17" fmla="*/ 30 h 71"/>
                  <a:gd name="T18" fmla="*/ 67 w 135"/>
                  <a:gd name="T19" fmla="*/ 47 h 71"/>
                  <a:gd name="T20" fmla="*/ 50 w 135"/>
                  <a:gd name="T21" fmla="*/ 31 h 71"/>
                  <a:gd name="T22" fmla="*/ 50 w 135"/>
                  <a:gd name="T23" fmla="*/ 31 h 71"/>
                  <a:gd name="T24" fmla="*/ 40 w 135"/>
                  <a:gd name="T25" fmla="*/ 48 h 71"/>
                  <a:gd name="T26" fmla="*/ 23 w 135"/>
                  <a:gd name="T27" fmla="*/ 38 h 71"/>
                  <a:gd name="T28" fmla="*/ 33 w 135"/>
                  <a:gd name="T29" fmla="*/ 21 h 71"/>
                  <a:gd name="T30" fmla="*/ 50 w 135"/>
                  <a:gd name="T31" fmla="*/ 3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5" h="71">
                    <a:moveTo>
                      <a:pt x="67" y="47"/>
                    </a:moveTo>
                    <a:cubicBezTo>
                      <a:pt x="64" y="56"/>
                      <a:pt x="56" y="64"/>
                      <a:pt x="45" y="67"/>
                    </a:cubicBezTo>
                    <a:cubicBezTo>
                      <a:pt x="28" y="71"/>
                      <a:pt x="9" y="61"/>
                      <a:pt x="5" y="43"/>
                    </a:cubicBezTo>
                    <a:cubicBezTo>
                      <a:pt x="0" y="25"/>
                      <a:pt x="10" y="7"/>
                      <a:pt x="28" y="2"/>
                    </a:cubicBezTo>
                    <a:cubicBezTo>
                      <a:pt x="39" y="0"/>
                      <a:pt x="49" y="2"/>
                      <a:pt x="57" y="8"/>
                    </a:cubicBezTo>
                    <a:cubicBezTo>
                      <a:pt x="91" y="8"/>
                      <a:pt x="91" y="8"/>
                      <a:pt x="91" y="8"/>
                    </a:cubicBezTo>
                    <a:cubicBezTo>
                      <a:pt x="131" y="8"/>
                      <a:pt x="131" y="8"/>
                      <a:pt x="131" y="8"/>
                    </a:cubicBezTo>
                    <a:cubicBezTo>
                      <a:pt x="135" y="8"/>
                      <a:pt x="135" y="9"/>
                      <a:pt x="132" y="10"/>
                    </a:cubicBezTo>
                    <a:cubicBezTo>
                      <a:pt x="97" y="30"/>
                      <a:pt x="97" y="30"/>
                      <a:pt x="97" y="30"/>
                    </a:cubicBezTo>
                    <a:cubicBezTo>
                      <a:pt x="67" y="47"/>
                      <a:pt x="67" y="47"/>
                      <a:pt x="67" y="47"/>
                    </a:cubicBezTo>
                    <a:close/>
                    <a:moveTo>
                      <a:pt x="50" y="31"/>
                    </a:moveTo>
                    <a:cubicBezTo>
                      <a:pt x="50" y="31"/>
                      <a:pt x="50" y="31"/>
                      <a:pt x="50" y="31"/>
                    </a:cubicBezTo>
                    <a:cubicBezTo>
                      <a:pt x="52" y="38"/>
                      <a:pt x="48" y="46"/>
                      <a:pt x="40" y="48"/>
                    </a:cubicBezTo>
                    <a:cubicBezTo>
                      <a:pt x="33" y="50"/>
                      <a:pt x="25" y="46"/>
                      <a:pt x="23" y="38"/>
                    </a:cubicBezTo>
                    <a:cubicBezTo>
                      <a:pt x="21" y="31"/>
                      <a:pt x="25" y="23"/>
                      <a:pt x="33" y="21"/>
                    </a:cubicBezTo>
                    <a:cubicBezTo>
                      <a:pt x="41" y="19"/>
                      <a:pt x="48" y="23"/>
                      <a:pt x="50" y="31"/>
                    </a:cubicBezTo>
                    <a:close/>
                  </a:path>
                </a:pathLst>
              </a:custGeom>
              <a:grp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177" name="Freeform 79"/>
              <p:cNvSpPr>
                <a:spLocks noEditPoints="1"/>
              </p:cNvSpPr>
              <p:nvPr/>
            </p:nvSpPr>
            <p:spPr bwMode="auto">
              <a:xfrm>
                <a:off x="5680075" y="2000250"/>
                <a:ext cx="384175" cy="357188"/>
              </a:xfrm>
              <a:custGeom>
                <a:avLst/>
                <a:gdLst>
                  <a:gd name="T0" fmla="*/ 141 w 268"/>
                  <a:gd name="T1" fmla="*/ 0 h 248"/>
                  <a:gd name="T2" fmla="*/ 197 w 268"/>
                  <a:gd name="T3" fmla="*/ 15 h 248"/>
                  <a:gd name="T4" fmla="*/ 187 w 268"/>
                  <a:gd name="T5" fmla="*/ 33 h 248"/>
                  <a:gd name="T6" fmla="*/ 141 w 268"/>
                  <a:gd name="T7" fmla="*/ 20 h 248"/>
                  <a:gd name="T8" fmla="*/ 141 w 268"/>
                  <a:gd name="T9" fmla="*/ 0 h 248"/>
                  <a:gd name="T10" fmla="*/ 207 w 268"/>
                  <a:gd name="T11" fmla="*/ 21 h 248"/>
                  <a:gd name="T12" fmla="*/ 248 w 268"/>
                  <a:gd name="T13" fmla="*/ 62 h 248"/>
                  <a:gd name="T14" fmla="*/ 230 w 268"/>
                  <a:gd name="T15" fmla="*/ 72 h 248"/>
                  <a:gd name="T16" fmla="*/ 197 w 268"/>
                  <a:gd name="T17" fmla="*/ 39 h 248"/>
                  <a:gd name="T18" fmla="*/ 207 w 268"/>
                  <a:gd name="T19" fmla="*/ 21 h 248"/>
                  <a:gd name="T20" fmla="*/ 254 w 268"/>
                  <a:gd name="T21" fmla="*/ 72 h 248"/>
                  <a:gd name="T22" fmla="*/ 268 w 268"/>
                  <a:gd name="T23" fmla="*/ 125 h 248"/>
                  <a:gd name="T24" fmla="*/ 248 w 268"/>
                  <a:gd name="T25" fmla="*/ 125 h 248"/>
                  <a:gd name="T26" fmla="*/ 236 w 268"/>
                  <a:gd name="T27" fmla="*/ 82 h 248"/>
                  <a:gd name="T28" fmla="*/ 254 w 268"/>
                  <a:gd name="T29" fmla="*/ 72 h 248"/>
                  <a:gd name="T30" fmla="*/ 64 w 268"/>
                  <a:gd name="T31" fmla="*/ 248 h 248"/>
                  <a:gd name="T32" fmla="*/ 22 w 268"/>
                  <a:gd name="T33" fmla="*/ 207 h 248"/>
                  <a:gd name="T34" fmla="*/ 40 w 268"/>
                  <a:gd name="T35" fmla="*/ 197 h 248"/>
                  <a:gd name="T36" fmla="*/ 74 w 268"/>
                  <a:gd name="T37" fmla="*/ 230 h 248"/>
                  <a:gd name="T38" fmla="*/ 64 w 268"/>
                  <a:gd name="T39" fmla="*/ 248 h 248"/>
                  <a:gd name="T40" fmla="*/ 16 w 268"/>
                  <a:gd name="T41" fmla="*/ 197 h 248"/>
                  <a:gd name="T42" fmla="*/ 0 w 268"/>
                  <a:gd name="T43" fmla="*/ 140 h 248"/>
                  <a:gd name="T44" fmla="*/ 21 w 268"/>
                  <a:gd name="T45" fmla="*/ 140 h 248"/>
                  <a:gd name="T46" fmla="*/ 34 w 268"/>
                  <a:gd name="T47" fmla="*/ 187 h 248"/>
                  <a:gd name="T48" fmla="*/ 16 w 268"/>
                  <a:gd name="T49" fmla="*/ 197 h 248"/>
                  <a:gd name="T50" fmla="*/ 0 w 268"/>
                  <a:gd name="T51" fmla="*/ 129 h 248"/>
                  <a:gd name="T52" fmla="*/ 15 w 268"/>
                  <a:gd name="T53" fmla="*/ 72 h 248"/>
                  <a:gd name="T54" fmla="*/ 33 w 268"/>
                  <a:gd name="T55" fmla="*/ 82 h 248"/>
                  <a:gd name="T56" fmla="*/ 21 w 268"/>
                  <a:gd name="T57" fmla="*/ 129 h 248"/>
                  <a:gd name="T58" fmla="*/ 0 w 268"/>
                  <a:gd name="T59" fmla="*/ 129 h 248"/>
                  <a:gd name="T60" fmla="*/ 21 w 268"/>
                  <a:gd name="T61" fmla="*/ 62 h 248"/>
                  <a:gd name="T62" fmla="*/ 63 w 268"/>
                  <a:gd name="T63" fmla="*/ 20 h 248"/>
                  <a:gd name="T64" fmla="*/ 73 w 268"/>
                  <a:gd name="T65" fmla="*/ 38 h 248"/>
                  <a:gd name="T66" fmla="*/ 39 w 268"/>
                  <a:gd name="T67" fmla="*/ 72 h 248"/>
                  <a:gd name="T68" fmla="*/ 21 w 268"/>
                  <a:gd name="T69" fmla="*/ 62 h 248"/>
                  <a:gd name="T70" fmla="*/ 73 w 268"/>
                  <a:gd name="T71" fmla="*/ 15 h 248"/>
                  <a:gd name="T72" fmla="*/ 129 w 268"/>
                  <a:gd name="T73" fmla="*/ 0 h 248"/>
                  <a:gd name="T74" fmla="*/ 129 w 268"/>
                  <a:gd name="T75" fmla="*/ 20 h 248"/>
                  <a:gd name="T76" fmla="*/ 83 w 268"/>
                  <a:gd name="T77" fmla="*/ 32 h 248"/>
                  <a:gd name="T78" fmla="*/ 73 w 268"/>
                  <a:gd name="T79" fmla="*/ 15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68" h="248">
                    <a:moveTo>
                      <a:pt x="141" y="0"/>
                    </a:moveTo>
                    <a:cubicBezTo>
                      <a:pt x="161" y="1"/>
                      <a:pt x="180" y="6"/>
                      <a:pt x="197" y="15"/>
                    </a:cubicBezTo>
                    <a:cubicBezTo>
                      <a:pt x="187" y="33"/>
                      <a:pt x="187" y="33"/>
                      <a:pt x="187" y="33"/>
                    </a:cubicBezTo>
                    <a:cubicBezTo>
                      <a:pt x="173" y="26"/>
                      <a:pt x="157" y="21"/>
                      <a:pt x="141" y="20"/>
                    </a:cubicBezTo>
                    <a:cubicBezTo>
                      <a:pt x="141" y="0"/>
                      <a:pt x="141" y="0"/>
                      <a:pt x="141" y="0"/>
                    </a:cubicBezTo>
                    <a:close/>
                    <a:moveTo>
                      <a:pt x="207" y="21"/>
                    </a:moveTo>
                    <a:cubicBezTo>
                      <a:pt x="223" y="31"/>
                      <a:pt x="237" y="45"/>
                      <a:pt x="248" y="62"/>
                    </a:cubicBezTo>
                    <a:cubicBezTo>
                      <a:pt x="230" y="72"/>
                      <a:pt x="230" y="72"/>
                      <a:pt x="230" y="72"/>
                    </a:cubicBezTo>
                    <a:cubicBezTo>
                      <a:pt x="221" y="59"/>
                      <a:pt x="210" y="47"/>
                      <a:pt x="197" y="39"/>
                    </a:cubicBezTo>
                    <a:cubicBezTo>
                      <a:pt x="207" y="21"/>
                      <a:pt x="207" y="21"/>
                      <a:pt x="207" y="21"/>
                    </a:cubicBezTo>
                    <a:close/>
                    <a:moveTo>
                      <a:pt x="254" y="72"/>
                    </a:moveTo>
                    <a:cubicBezTo>
                      <a:pt x="262" y="88"/>
                      <a:pt x="267" y="106"/>
                      <a:pt x="268" y="125"/>
                    </a:cubicBezTo>
                    <a:cubicBezTo>
                      <a:pt x="248" y="125"/>
                      <a:pt x="248" y="125"/>
                      <a:pt x="248" y="125"/>
                    </a:cubicBezTo>
                    <a:cubicBezTo>
                      <a:pt x="247" y="110"/>
                      <a:pt x="242" y="95"/>
                      <a:pt x="236" y="82"/>
                    </a:cubicBezTo>
                    <a:cubicBezTo>
                      <a:pt x="254" y="72"/>
                      <a:pt x="254" y="72"/>
                      <a:pt x="254" y="72"/>
                    </a:cubicBezTo>
                    <a:close/>
                    <a:moveTo>
                      <a:pt x="64" y="248"/>
                    </a:moveTo>
                    <a:cubicBezTo>
                      <a:pt x="47" y="238"/>
                      <a:pt x="33" y="224"/>
                      <a:pt x="22" y="207"/>
                    </a:cubicBezTo>
                    <a:cubicBezTo>
                      <a:pt x="40" y="197"/>
                      <a:pt x="40" y="197"/>
                      <a:pt x="40" y="197"/>
                    </a:cubicBezTo>
                    <a:cubicBezTo>
                      <a:pt x="49" y="210"/>
                      <a:pt x="61" y="222"/>
                      <a:pt x="74" y="230"/>
                    </a:cubicBezTo>
                    <a:cubicBezTo>
                      <a:pt x="64" y="248"/>
                      <a:pt x="64" y="248"/>
                      <a:pt x="64" y="248"/>
                    </a:cubicBezTo>
                    <a:close/>
                    <a:moveTo>
                      <a:pt x="16" y="197"/>
                    </a:moveTo>
                    <a:cubicBezTo>
                      <a:pt x="7" y="180"/>
                      <a:pt x="1" y="161"/>
                      <a:pt x="0" y="140"/>
                    </a:cubicBezTo>
                    <a:cubicBezTo>
                      <a:pt x="21" y="140"/>
                      <a:pt x="21" y="140"/>
                      <a:pt x="21" y="140"/>
                    </a:cubicBezTo>
                    <a:cubicBezTo>
                      <a:pt x="22" y="157"/>
                      <a:pt x="27" y="173"/>
                      <a:pt x="34" y="187"/>
                    </a:cubicBezTo>
                    <a:cubicBezTo>
                      <a:pt x="16" y="197"/>
                      <a:pt x="16" y="197"/>
                      <a:pt x="16" y="197"/>
                    </a:cubicBezTo>
                    <a:close/>
                    <a:moveTo>
                      <a:pt x="0" y="129"/>
                    </a:moveTo>
                    <a:cubicBezTo>
                      <a:pt x="1" y="108"/>
                      <a:pt x="6" y="89"/>
                      <a:pt x="15" y="72"/>
                    </a:cubicBezTo>
                    <a:cubicBezTo>
                      <a:pt x="33" y="82"/>
                      <a:pt x="33" y="82"/>
                      <a:pt x="33" y="82"/>
                    </a:cubicBezTo>
                    <a:cubicBezTo>
                      <a:pt x="26" y="96"/>
                      <a:pt x="22" y="112"/>
                      <a:pt x="21" y="129"/>
                    </a:cubicBezTo>
                    <a:cubicBezTo>
                      <a:pt x="0" y="129"/>
                      <a:pt x="0" y="129"/>
                      <a:pt x="0" y="129"/>
                    </a:cubicBezTo>
                    <a:close/>
                    <a:moveTo>
                      <a:pt x="21" y="62"/>
                    </a:moveTo>
                    <a:cubicBezTo>
                      <a:pt x="32" y="45"/>
                      <a:pt x="46" y="31"/>
                      <a:pt x="63" y="20"/>
                    </a:cubicBezTo>
                    <a:cubicBezTo>
                      <a:pt x="73" y="38"/>
                      <a:pt x="73" y="38"/>
                      <a:pt x="73" y="38"/>
                    </a:cubicBezTo>
                    <a:cubicBezTo>
                      <a:pt x="60" y="47"/>
                      <a:pt x="48" y="59"/>
                      <a:pt x="39" y="72"/>
                    </a:cubicBezTo>
                    <a:cubicBezTo>
                      <a:pt x="21" y="62"/>
                      <a:pt x="21" y="62"/>
                      <a:pt x="21" y="62"/>
                    </a:cubicBezTo>
                    <a:close/>
                    <a:moveTo>
                      <a:pt x="73" y="15"/>
                    </a:moveTo>
                    <a:cubicBezTo>
                      <a:pt x="90" y="6"/>
                      <a:pt x="109" y="0"/>
                      <a:pt x="129" y="0"/>
                    </a:cubicBezTo>
                    <a:cubicBezTo>
                      <a:pt x="129" y="20"/>
                      <a:pt x="129" y="20"/>
                      <a:pt x="129" y="20"/>
                    </a:cubicBezTo>
                    <a:cubicBezTo>
                      <a:pt x="113" y="21"/>
                      <a:pt x="97" y="25"/>
                      <a:pt x="83" y="32"/>
                    </a:cubicBezTo>
                    <a:cubicBezTo>
                      <a:pt x="73" y="15"/>
                      <a:pt x="73" y="15"/>
                      <a:pt x="73" y="15"/>
                    </a:cubicBezTo>
                    <a:close/>
                  </a:path>
                </a:pathLst>
              </a:custGeom>
              <a:grp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grpSp>
          <p:nvGrpSpPr>
            <p:cNvPr id="178" name="Group 28"/>
            <p:cNvGrpSpPr/>
            <p:nvPr/>
          </p:nvGrpSpPr>
          <p:grpSpPr>
            <a:xfrm>
              <a:off x="1702968" y="3089404"/>
              <a:ext cx="440157" cy="430154"/>
              <a:chOff x="4913313" y="1749426"/>
              <a:chExt cx="558800" cy="546100"/>
            </a:xfrm>
            <a:solidFill>
              <a:srgbClr val="7FBC41"/>
            </a:solidFill>
          </p:grpSpPr>
          <p:sp>
            <p:nvSpPr>
              <p:cNvPr id="179" name="Freeform 80"/>
              <p:cNvSpPr>
                <a:spLocks/>
              </p:cNvSpPr>
              <p:nvPr/>
            </p:nvSpPr>
            <p:spPr bwMode="auto">
              <a:xfrm>
                <a:off x="4913313" y="1795463"/>
                <a:ext cx="463550" cy="500063"/>
              </a:xfrm>
              <a:custGeom>
                <a:avLst/>
                <a:gdLst>
                  <a:gd name="T0" fmla="*/ 200 w 208"/>
                  <a:gd name="T1" fmla="*/ 224 h 224"/>
                  <a:gd name="T2" fmla="*/ 8 w 208"/>
                  <a:gd name="T3" fmla="*/ 224 h 224"/>
                  <a:gd name="T4" fmla="*/ 0 w 208"/>
                  <a:gd name="T5" fmla="*/ 216 h 224"/>
                  <a:gd name="T6" fmla="*/ 0 w 208"/>
                  <a:gd name="T7" fmla="*/ 8 h 224"/>
                  <a:gd name="T8" fmla="*/ 8 w 208"/>
                  <a:gd name="T9" fmla="*/ 0 h 224"/>
                  <a:gd name="T10" fmla="*/ 169 w 208"/>
                  <a:gd name="T11" fmla="*/ 0 h 224"/>
                  <a:gd name="T12" fmla="*/ 177 w 208"/>
                  <a:gd name="T13" fmla="*/ 8 h 224"/>
                  <a:gd name="T14" fmla="*/ 169 w 208"/>
                  <a:gd name="T15" fmla="*/ 16 h 224"/>
                  <a:gd name="T16" fmla="*/ 16 w 208"/>
                  <a:gd name="T17" fmla="*/ 16 h 224"/>
                  <a:gd name="T18" fmla="*/ 16 w 208"/>
                  <a:gd name="T19" fmla="*/ 208 h 224"/>
                  <a:gd name="T20" fmla="*/ 192 w 208"/>
                  <a:gd name="T21" fmla="*/ 208 h 224"/>
                  <a:gd name="T22" fmla="*/ 192 w 208"/>
                  <a:gd name="T23" fmla="*/ 90 h 224"/>
                  <a:gd name="T24" fmla="*/ 200 w 208"/>
                  <a:gd name="T25" fmla="*/ 82 h 224"/>
                  <a:gd name="T26" fmla="*/ 208 w 208"/>
                  <a:gd name="T27" fmla="*/ 90 h 224"/>
                  <a:gd name="T28" fmla="*/ 208 w 208"/>
                  <a:gd name="T29" fmla="*/ 216 h 224"/>
                  <a:gd name="T30" fmla="*/ 200 w 208"/>
                  <a:gd name="T31" fmla="*/ 224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8" h="224">
                    <a:moveTo>
                      <a:pt x="200" y="224"/>
                    </a:moveTo>
                    <a:cubicBezTo>
                      <a:pt x="8" y="224"/>
                      <a:pt x="8" y="224"/>
                      <a:pt x="8" y="224"/>
                    </a:cubicBezTo>
                    <a:cubicBezTo>
                      <a:pt x="4" y="224"/>
                      <a:pt x="0" y="220"/>
                      <a:pt x="0" y="216"/>
                    </a:cubicBezTo>
                    <a:cubicBezTo>
                      <a:pt x="0" y="8"/>
                      <a:pt x="0" y="8"/>
                      <a:pt x="0" y="8"/>
                    </a:cubicBezTo>
                    <a:cubicBezTo>
                      <a:pt x="0" y="4"/>
                      <a:pt x="4" y="0"/>
                      <a:pt x="8" y="0"/>
                    </a:cubicBezTo>
                    <a:cubicBezTo>
                      <a:pt x="169" y="0"/>
                      <a:pt x="169" y="0"/>
                      <a:pt x="169" y="0"/>
                    </a:cubicBezTo>
                    <a:cubicBezTo>
                      <a:pt x="174" y="0"/>
                      <a:pt x="177" y="4"/>
                      <a:pt x="177" y="8"/>
                    </a:cubicBezTo>
                    <a:cubicBezTo>
                      <a:pt x="177" y="12"/>
                      <a:pt x="174" y="16"/>
                      <a:pt x="169" y="16"/>
                    </a:cubicBezTo>
                    <a:cubicBezTo>
                      <a:pt x="16" y="16"/>
                      <a:pt x="16" y="16"/>
                      <a:pt x="16" y="16"/>
                    </a:cubicBezTo>
                    <a:cubicBezTo>
                      <a:pt x="16" y="208"/>
                      <a:pt x="16" y="208"/>
                      <a:pt x="16" y="208"/>
                    </a:cubicBezTo>
                    <a:cubicBezTo>
                      <a:pt x="192" y="208"/>
                      <a:pt x="192" y="208"/>
                      <a:pt x="192" y="208"/>
                    </a:cubicBezTo>
                    <a:cubicBezTo>
                      <a:pt x="192" y="90"/>
                      <a:pt x="192" y="90"/>
                      <a:pt x="192" y="90"/>
                    </a:cubicBezTo>
                    <a:cubicBezTo>
                      <a:pt x="192" y="85"/>
                      <a:pt x="196" y="82"/>
                      <a:pt x="200" y="82"/>
                    </a:cubicBezTo>
                    <a:cubicBezTo>
                      <a:pt x="204" y="82"/>
                      <a:pt x="208" y="85"/>
                      <a:pt x="208" y="90"/>
                    </a:cubicBezTo>
                    <a:cubicBezTo>
                      <a:pt x="208" y="216"/>
                      <a:pt x="208" y="216"/>
                      <a:pt x="208" y="216"/>
                    </a:cubicBezTo>
                    <a:cubicBezTo>
                      <a:pt x="208" y="220"/>
                      <a:pt x="204" y="224"/>
                      <a:pt x="200" y="2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180" name="Freeform 81"/>
              <p:cNvSpPr>
                <a:spLocks noEditPoints="1"/>
              </p:cNvSpPr>
              <p:nvPr/>
            </p:nvSpPr>
            <p:spPr bwMode="auto">
              <a:xfrm>
                <a:off x="5114925" y="1749426"/>
                <a:ext cx="357188" cy="354013"/>
              </a:xfrm>
              <a:custGeom>
                <a:avLst/>
                <a:gdLst>
                  <a:gd name="T0" fmla="*/ 6 w 160"/>
                  <a:gd name="T1" fmla="*/ 159 h 159"/>
                  <a:gd name="T2" fmla="*/ 2 w 160"/>
                  <a:gd name="T3" fmla="*/ 157 h 159"/>
                  <a:gd name="T4" fmla="*/ 1 w 160"/>
                  <a:gd name="T5" fmla="*/ 151 h 159"/>
                  <a:gd name="T6" fmla="*/ 14 w 160"/>
                  <a:gd name="T7" fmla="*/ 118 h 159"/>
                  <a:gd name="T8" fmla="*/ 16 w 160"/>
                  <a:gd name="T9" fmla="*/ 116 h 159"/>
                  <a:gd name="T10" fmla="*/ 127 w 160"/>
                  <a:gd name="T11" fmla="*/ 5 h 159"/>
                  <a:gd name="T12" fmla="*/ 139 w 160"/>
                  <a:gd name="T13" fmla="*/ 0 h 159"/>
                  <a:gd name="T14" fmla="*/ 158 w 160"/>
                  <a:gd name="T15" fmla="*/ 13 h 159"/>
                  <a:gd name="T16" fmla="*/ 154 w 160"/>
                  <a:gd name="T17" fmla="*/ 32 h 159"/>
                  <a:gd name="T18" fmla="*/ 43 w 160"/>
                  <a:gd name="T19" fmla="*/ 143 h 159"/>
                  <a:gd name="T20" fmla="*/ 41 w 160"/>
                  <a:gd name="T21" fmla="*/ 145 h 159"/>
                  <a:gd name="T22" fmla="*/ 8 w 160"/>
                  <a:gd name="T23" fmla="*/ 159 h 159"/>
                  <a:gd name="T24" fmla="*/ 6 w 160"/>
                  <a:gd name="T25" fmla="*/ 159 h 159"/>
                  <a:gd name="T26" fmla="*/ 25 w 160"/>
                  <a:gd name="T27" fmla="*/ 124 h 159"/>
                  <a:gd name="T28" fmla="*/ 18 w 160"/>
                  <a:gd name="T29" fmla="*/ 142 h 159"/>
                  <a:gd name="T30" fmla="*/ 35 w 160"/>
                  <a:gd name="T31" fmla="*/ 134 h 159"/>
                  <a:gd name="T32" fmla="*/ 145 w 160"/>
                  <a:gd name="T33" fmla="*/ 24 h 159"/>
                  <a:gd name="T34" fmla="*/ 146 w 160"/>
                  <a:gd name="T35" fmla="*/ 18 h 159"/>
                  <a:gd name="T36" fmla="*/ 139 w 160"/>
                  <a:gd name="T37" fmla="*/ 12 h 159"/>
                  <a:gd name="T38" fmla="*/ 135 w 160"/>
                  <a:gd name="T39" fmla="*/ 14 h 159"/>
                  <a:gd name="T40" fmla="*/ 25 w 160"/>
                  <a:gd name="T41" fmla="*/ 124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0" h="159">
                    <a:moveTo>
                      <a:pt x="6" y="159"/>
                    </a:moveTo>
                    <a:cubicBezTo>
                      <a:pt x="5" y="159"/>
                      <a:pt x="3" y="158"/>
                      <a:pt x="2" y="157"/>
                    </a:cubicBezTo>
                    <a:cubicBezTo>
                      <a:pt x="0" y="156"/>
                      <a:pt x="0" y="153"/>
                      <a:pt x="1" y="151"/>
                    </a:cubicBezTo>
                    <a:cubicBezTo>
                      <a:pt x="14" y="118"/>
                      <a:pt x="14" y="118"/>
                      <a:pt x="14" y="118"/>
                    </a:cubicBezTo>
                    <a:cubicBezTo>
                      <a:pt x="15" y="118"/>
                      <a:pt x="15" y="117"/>
                      <a:pt x="16" y="116"/>
                    </a:cubicBezTo>
                    <a:cubicBezTo>
                      <a:pt x="127" y="5"/>
                      <a:pt x="127" y="5"/>
                      <a:pt x="127" y="5"/>
                    </a:cubicBezTo>
                    <a:cubicBezTo>
                      <a:pt x="130" y="2"/>
                      <a:pt x="134" y="0"/>
                      <a:pt x="139" y="0"/>
                    </a:cubicBezTo>
                    <a:cubicBezTo>
                      <a:pt x="147" y="0"/>
                      <a:pt x="154" y="6"/>
                      <a:pt x="158" y="13"/>
                    </a:cubicBezTo>
                    <a:cubicBezTo>
                      <a:pt x="160" y="20"/>
                      <a:pt x="159" y="27"/>
                      <a:pt x="154" y="32"/>
                    </a:cubicBezTo>
                    <a:cubicBezTo>
                      <a:pt x="43" y="143"/>
                      <a:pt x="43" y="143"/>
                      <a:pt x="43" y="143"/>
                    </a:cubicBezTo>
                    <a:cubicBezTo>
                      <a:pt x="42" y="144"/>
                      <a:pt x="42" y="144"/>
                      <a:pt x="41" y="145"/>
                    </a:cubicBezTo>
                    <a:cubicBezTo>
                      <a:pt x="8" y="159"/>
                      <a:pt x="8" y="159"/>
                      <a:pt x="8" y="159"/>
                    </a:cubicBezTo>
                    <a:cubicBezTo>
                      <a:pt x="8" y="159"/>
                      <a:pt x="7" y="159"/>
                      <a:pt x="6" y="159"/>
                    </a:cubicBezTo>
                    <a:close/>
                    <a:moveTo>
                      <a:pt x="25" y="124"/>
                    </a:moveTo>
                    <a:cubicBezTo>
                      <a:pt x="18" y="142"/>
                      <a:pt x="18" y="142"/>
                      <a:pt x="18" y="142"/>
                    </a:cubicBezTo>
                    <a:cubicBezTo>
                      <a:pt x="35" y="134"/>
                      <a:pt x="35" y="134"/>
                      <a:pt x="35" y="134"/>
                    </a:cubicBezTo>
                    <a:cubicBezTo>
                      <a:pt x="145" y="24"/>
                      <a:pt x="145" y="24"/>
                      <a:pt x="145" y="24"/>
                    </a:cubicBezTo>
                    <a:cubicBezTo>
                      <a:pt x="146" y="23"/>
                      <a:pt x="148" y="21"/>
                      <a:pt x="146" y="18"/>
                    </a:cubicBezTo>
                    <a:cubicBezTo>
                      <a:pt x="145" y="15"/>
                      <a:pt x="142" y="12"/>
                      <a:pt x="139" y="12"/>
                    </a:cubicBezTo>
                    <a:cubicBezTo>
                      <a:pt x="138" y="12"/>
                      <a:pt x="136" y="13"/>
                      <a:pt x="135" y="14"/>
                    </a:cubicBezTo>
                    <a:lnTo>
                      <a:pt x="25" y="1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181" name="Freeform 82"/>
              <p:cNvSpPr>
                <a:spLocks/>
              </p:cNvSpPr>
              <p:nvPr/>
            </p:nvSpPr>
            <p:spPr bwMode="auto">
              <a:xfrm>
                <a:off x="5367338" y="1790701"/>
                <a:ext cx="60325" cy="60325"/>
              </a:xfrm>
              <a:custGeom>
                <a:avLst/>
                <a:gdLst>
                  <a:gd name="T0" fmla="*/ 27 w 38"/>
                  <a:gd name="T1" fmla="*/ 38 h 38"/>
                  <a:gd name="T2" fmla="*/ 0 w 38"/>
                  <a:gd name="T3" fmla="*/ 13 h 38"/>
                  <a:gd name="T4" fmla="*/ 12 w 38"/>
                  <a:gd name="T5" fmla="*/ 0 h 38"/>
                  <a:gd name="T6" fmla="*/ 38 w 38"/>
                  <a:gd name="T7" fmla="*/ 27 h 38"/>
                  <a:gd name="T8" fmla="*/ 27 w 38"/>
                  <a:gd name="T9" fmla="*/ 38 h 38"/>
                </a:gdLst>
                <a:ahLst/>
                <a:cxnLst>
                  <a:cxn ang="0">
                    <a:pos x="T0" y="T1"/>
                  </a:cxn>
                  <a:cxn ang="0">
                    <a:pos x="T2" y="T3"/>
                  </a:cxn>
                  <a:cxn ang="0">
                    <a:pos x="T4" y="T5"/>
                  </a:cxn>
                  <a:cxn ang="0">
                    <a:pos x="T6" y="T7"/>
                  </a:cxn>
                  <a:cxn ang="0">
                    <a:pos x="T8" y="T9"/>
                  </a:cxn>
                </a:cxnLst>
                <a:rect l="0" t="0" r="r" b="b"/>
                <a:pathLst>
                  <a:path w="38" h="38">
                    <a:moveTo>
                      <a:pt x="27" y="38"/>
                    </a:moveTo>
                    <a:lnTo>
                      <a:pt x="0" y="13"/>
                    </a:lnTo>
                    <a:lnTo>
                      <a:pt x="12" y="0"/>
                    </a:lnTo>
                    <a:lnTo>
                      <a:pt x="38" y="27"/>
                    </a:lnTo>
                    <a:lnTo>
                      <a:pt x="27"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grpSp>
          <p:nvGrpSpPr>
            <p:cNvPr id="182" name="Group 32"/>
            <p:cNvGrpSpPr/>
            <p:nvPr/>
          </p:nvGrpSpPr>
          <p:grpSpPr>
            <a:xfrm>
              <a:off x="1402493" y="3239124"/>
              <a:ext cx="227112" cy="274411"/>
              <a:chOff x="3563938" y="719138"/>
              <a:chExt cx="960438" cy="1160462"/>
            </a:xfrm>
            <a:solidFill>
              <a:srgbClr val="31A8DF"/>
            </a:solidFill>
            <a:effectLst/>
          </p:grpSpPr>
          <p:sp>
            <p:nvSpPr>
              <p:cNvPr id="183" name="Freeform 19"/>
              <p:cNvSpPr>
                <a:spLocks noEditPoints="1"/>
              </p:cNvSpPr>
              <p:nvPr/>
            </p:nvSpPr>
            <p:spPr bwMode="auto">
              <a:xfrm>
                <a:off x="3563938" y="719138"/>
                <a:ext cx="763588" cy="987425"/>
              </a:xfrm>
              <a:custGeom>
                <a:avLst/>
                <a:gdLst>
                  <a:gd name="T0" fmla="*/ 481 w 481"/>
                  <a:gd name="T1" fmla="*/ 524 h 622"/>
                  <a:gd name="T2" fmla="*/ 481 w 481"/>
                  <a:gd name="T3" fmla="*/ 0 h 622"/>
                  <a:gd name="T4" fmla="*/ 0 w 481"/>
                  <a:gd name="T5" fmla="*/ 0 h 622"/>
                  <a:gd name="T6" fmla="*/ 0 w 481"/>
                  <a:gd name="T7" fmla="*/ 622 h 622"/>
                  <a:gd name="T8" fmla="*/ 383 w 481"/>
                  <a:gd name="T9" fmla="*/ 622 h 622"/>
                  <a:gd name="T10" fmla="*/ 481 w 481"/>
                  <a:gd name="T11" fmla="*/ 524 h 622"/>
                  <a:gd name="T12" fmla="*/ 387 w 481"/>
                  <a:gd name="T13" fmla="*/ 527 h 622"/>
                  <a:gd name="T14" fmla="*/ 439 w 481"/>
                  <a:gd name="T15" fmla="*/ 527 h 622"/>
                  <a:gd name="T16" fmla="*/ 387 w 481"/>
                  <a:gd name="T17" fmla="*/ 579 h 622"/>
                  <a:gd name="T18" fmla="*/ 387 w 481"/>
                  <a:gd name="T19" fmla="*/ 527 h 622"/>
                  <a:gd name="T20" fmla="*/ 28 w 481"/>
                  <a:gd name="T21" fmla="*/ 28 h 622"/>
                  <a:gd name="T22" fmla="*/ 453 w 481"/>
                  <a:gd name="T23" fmla="*/ 28 h 622"/>
                  <a:gd name="T24" fmla="*/ 453 w 481"/>
                  <a:gd name="T25" fmla="*/ 499 h 622"/>
                  <a:gd name="T26" fmla="*/ 359 w 481"/>
                  <a:gd name="T27" fmla="*/ 499 h 622"/>
                  <a:gd name="T28" fmla="*/ 359 w 481"/>
                  <a:gd name="T29" fmla="*/ 594 h 622"/>
                  <a:gd name="T30" fmla="*/ 28 w 481"/>
                  <a:gd name="T31" fmla="*/ 594 h 622"/>
                  <a:gd name="T32" fmla="*/ 28 w 481"/>
                  <a:gd name="T33" fmla="*/ 28 h 6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81" h="622">
                    <a:moveTo>
                      <a:pt x="481" y="524"/>
                    </a:moveTo>
                    <a:lnTo>
                      <a:pt x="481" y="0"/>
                    </a:lnTo>
                    <a:lnTo>
                      <a:pt x="0" y="0"/>
                    </a:lnTo>
                    <a:lnTo>
                      <a:pt x="0" y="622"/>
                    </a:lnTo>
                    <a:lnTo>
                      <a:pt x="383" y="622"/>
                    </a:lnTo>
                    <a:lnTo>
                      <a:pt x="481" y="524"/>
                    </a:lnTo>
                    <a:close/>
                    <a:moveTo>
                      <a:pt x="387" y="527"/>
                    </a:moveTo>
                    <a:lnTo>
                      <a:pt x="439" y="527"/>
                    </a:lnTo>
                    <a:lnTo>
                      <a:pt x="387" y="579"/>
                    </a:lnTo>
                    <a:lnTo>
                      <a:pt x="387" y="527"/>
                    </a:lnTo>
                    <a:close/>
                    <a:moveTo>
                      <a:pt x="28" y="28"/>
                    </a:moveTo>
                    <a:lnTo>
                      <a:pt x="453" y="28"/>
                    </a:lnTo>
                    <a:lnTo>
                      <a:pt x="453" y="499"/>
                    </a:lnTo>
                    <a:lnTo>
                      <a:pt x="359" y="499"/>
                    </a:lnTo>
                    <a:lnTo>
                      <a:pt x="359" y="594"/>
                    </a:lnTo>
                    <a:lnTo>
                      <a:pt x="28" y="594"/>
                    </a:lnTo>
                    <a:lnTo>
                      <a:pt x="28" y="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184" name="Freeform 20"/>
              <p:cNvSpPr>
                <a:spLocks noEditPoints="1"/>
              </p:cNvSpPr>
              <p:nvPr/>
            </p:nvSpPr>
            <p:spPr bwMode="auto">
              <a:xfrm>
                <a:off x="3763963" y="898525"/>
                <a:ext cx="760413" cy="981075"/>
              </a:xfrm>
              <a:custGeom>
                <a:avLst/>
                <a:gdLst>
                  <a:gd name="T0" fmla="*/ 374 w 479"/>
                  <a:gd name="T1" fmla="*/ 0 h 618"/>
                  <a:gd name="T2" fmla="*/ 374 w 479"/>
                  <a:gd name="T3" fmla="*/ 28 h 618"/>
                  <a:gd name="T4" fmla="*/ 451 w 479"/>
                  <a:gd name="T5" fmla="*/ 28 h 618"/>
                  <a:gd name="T6" fmla="*/ 451 w 479"/>
                  <a:gd name="T7" fmla="*/ 496 h 618"/>
                  <a:gd name="T8" fmla="*/ 358 w 479"/>
                  <a:gd name="T9" fmla="*/ 496 h 618"/>
                  <a:gd name="T10" fmla="*/ 358 w 479"/>
                  <a:gd name="T11" fmla="*/ 590 h 618"/>
                  <a:gd name="T12" fmla="*/ 28 w 479"/>
                  <a:gd name="T13" fmla="*/ 590 h 618"/>
                  <a:gd name="T14" fmla="*/ 28 w 479"/>
                  <a:gd name="T15" fmla="*/ 528 h 618"/>
                  <a:gd name="T16" fmla="*/ 0 w 479"/>
                  <a:gd name="T17" fmla="*/ 528 h 618"/>
                  <a:gd name="T18" fmla="*/ 0 w 479"/>
                  <a:gd name="T19" fmla="*/ 618 h 618"/>
                  <a:gd name="T20" fmla="*/ 381 w 479"/>
                  <a:gd name="T21" fmla="*/ 618 h 618"/>
                  <a:gd name="T22" fmla="*/ 479 w 479"/>
                  <a:gd name="T23" fmla="*/ 523 h 618"/>
                  <a:gd name="T24" fmla="*/ 479 w 479"/>
                  <a:gd name="T25" fmla="*/ 0 h 618"/>
                  <a:gd name="T26" fmla="*/ 374 w 479"/>
                  <a:gd name="T27" fmla="*/ 0 h 618"/>
                  <a:gd name="T28" fmla="*/ 437 w 479"/>
                  <a:gd name="T29" fmla="*/ 524 h 618"/>
                  <a:gd name="T30" fmla="*/ 386 w 479"/>
                  <a:gd name="T31" fmla="*/ 575 h 618"/>
                  <a:gd name="T32" fmla="*/ 386 w 479"/>
                  <a:gd name="T33" fmla="*/ 524 h 618"/>
                  <a:gd name="T34" fmla="*/ 437 w 479"/>
                  <a:gd name="T35" fmla="*/ 524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79" h="618">
                    <a:moveTo>
                      <a:pt x="374" y="0"/>
                    </a:moveTo>
                    <a:lnTo>
                      <a:pt x="374" y="28"/>
                    </a:lnTo>
                    <a:lnTo>
                      <a:pt x="451" y="28"/>
                    </a:lnTo>
                    <a:lnTo>
                      <a:pt x="451" y="496"/>
                    </a:lnTo>
                    <a:lnTo>
                      <a:pt x="358" y="496"/>
                    </a:lnTo>
                    <a:lnTo>
                      <a:pt x="358" y="590"/>
                    </a:lnTo>
                    <a:lnTo>
                      <a:pt x="28" y="590"/>
                    </a:lnTo>
                    <a:lnTo>
                      <a:pt x="28" y="528"/>
                    </a:lnTo>
                    <a:lnTo>
                      <a:pt x="0" y="528"/>
                    </a:lnTo>
                    <a:lnTo>
                      <a:pt x="0" y="618"/>
                    </a:lnTo>
                    <a:lnTo>
                      <a:pt x="381" y="618"/>
                    </a:lnTo>
                    <a:lnTo>
                      <a:pt x="479" y="523"/>
                    </a:lnTo>
                    <a:lnTo>
                      <a:pt x="479" y="0"/>
                    </a:lnTo>
                    <a:lnTo>
                      <a:pt x="374" y="0"/>
                    </a:lnTo>
                    <a:close/>
                    <a:moveTo>
                      <a:pt x="437" y="524"/>
                    </a:moveTo>
                    <a:lnTo>
                      <a:pt x="386" y="575"/>
                    </a:lnTo>
                    <a:lnTo>
                      <a:pt x="386" y="524"/>
                    </a:lnTo>
                    <a:lnTo>
                      <a:pt x="437" y="5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185" name="Freeform 21"/>
              <p:cNvSpPr>
                <a:spLocks/>
              </p:cNvSpPr>
              <p:nvPr/>
            </p:nvSpPr>
            <p:spPr bwMode="auto">
              <a:xfrm>
                <a:off x="3752850" y="998538"/>
                <a:ext cx="385763" cy="44450"/>
              </a:xfrm>
              <a:custGeom>
                <a:avLst/>
                <a:gdLst>
                  <a:gd name="T0" fmla="*/ 10 w 173"/>
                  <a:gd name="T1" fmla="*/ 20 h 20"/>
                  <a:gd name="T2" fmla="*/ 163 w 173"/>
                  <a:gd name="T3" fmla="*/ 20 h 20"/>
                  <a:gd name="T4" fmla="*/ 173 w 173"/>
                  <a:gd name="T5" fmla="*/ 10 h 20"/>
                  <a:gd name="T6" fmla="*/ 163 w 173"/>
                  <a:gd name="T7" fmla="*/ 0 h 20"/>
                  <a:gd name="T8" fmla="*/ 10 w 173"/>
                  <a:gd name="T9" fmla="*/ 0 h 20"/>
                  <a:gd name="T10" fmla="*/ 0 w 173"/>
                  <a:gd name="T11" fmla="*/ 10 h 20"/>
                  <a:gd name="T12" fmla="*/ 10 w 173"/>
                  <a:gd name="T13" fmla="*/ 20 h 20"/>
                </a:gdLst>
                <a:ahLst/>
                <a:cxnLst>
                  <a:cxn ang="0">
                    <a:pos x="T0" y="T1"/>
                  </a:cxn>
                  <a:cxn ang="0">
                    <a:pos x="T2" y="T3"/>
                  </a:cxn>
                  <a:cxn ang="0">
                    <a:pos x="T4" y="T5"/>
                  </a:cxn>
                  <a:cxn ang="0">
                    <a:pos x="T6" y="T7"/>
                  </a:cxn>
                  <a:cxn ang="0">
                    <a:pos x="T8" y="T9"/>
                  </a:cxn>
                  <a:cxn ang="0">
                    <a:pos x="T10" y="T11"/>
                  </a:cxn>
                  <a:cxn ang="0">
                    <a:pos x="T12" y="T13"/>
                  </a:cxn>
                </a:cxnLst>
                <a:rect l="0" t="0" r="r" b="b"/>
                <a:pathLst>
                  <a:path w="173" h="20">
                    <a:moveTo>
                      <a:pt x="10" y="20"/>
                    </a:moveTo>
                    <a:cubicBezTo>
                      <a:pt x="163" y="20"/>
                      <a:pt x="163" y="20"/>
                      <a:pt x="163" y="20"/>
                    </a:cubicBezTo>
                    <a:cubicBezTo>
                      <a:pt x="168" y="20"/>
                      <a:pt x="173" y="16"/>
                      <a:pt x="173" y="10"/>
                    </a:cubicBezTo>
                    <a:cubicBezTo>
                      <a:pt x="173" y="5"/>
                      <a:pt x="168" y="0"/>
                      <a:pt x="163" y="0"/>
                    </a:cubicBezTo>
                    <a:cubicBezTo>
                      <a:pt x="10" y="0"/>
                      <a:pt x="10" y="0"/>
                      <a:pt x="10" y="0"/>
                    </a:cubicBezTo>
                    <a:cubicBezTo>
                      <a:pt x="5" y="0"/>
                      <a:pt x="0" y="5"/>
                      <a:pt x="0" y="10"/>
                    </a:cubicBezTo>
                    <a:cubicBezTo>
                      <a:pt x="0" y="16"/>
                      <a:pt x="5" y="20"/>
                      <a:pt x="10"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186" name="Freeform 22"/>
              <p:cNvSpPr>
                <a:spLocks/>
              </p:cNvSpPr>
              <p:nvPr/>
            </p:nvSpPr>
            <p:spPr bwMode="auto">
              <a:xfrm>
                <a:off x="3752850" y="1162050"/>
                <a:ext cx="385763" cy="44450"/>
              </a:xfrm>
              <a:custGeom>
                <a:avLst/>
                <a:gdLst>
                  <a:gd name="T0" fmla="*/ 10 w 173"/>
                  <a:gd name="T1" fmla="*/ 20 h 20"/>
                  <a:gd name="T2" fmla="*/ 163 w 173"/>
                  <a:gd name="T3" fmla="*/ 20 h 20"/>
                  <a:gd name="T4" fmla="*/ 173 w 173"/>
                  <a:gd name="T5" fmla="*/ 10 h 20"/>
                  <a:gd name="T6" fmla="*/ 163 w 173"/>
                  <a:gd name="T7" fmla="*/ 0 h 20"/>
                  <a:gd name="T8" fmla="*/ 10 w 173"/>
                  <a:gd name="T9" fmla="*/ 0 h 20"/>
                  <a:gd name="T10" fmla="*/ 0 w 173"/>
                  <a:gd name="T11" fmla="*/ 10 h 20"/>
                  <a:gd name="T12" fmla="*/ 10 w 173"/>
                  <a:gd name="T13" fmla="*/ 20 h 20"/>
                </a:gdLst>
                <a:ahLst/>
                <a:cxnLst>
                  <a:cxn ang="0">
                    <a:pos x="T0" y="T1"/>
                  </a:cxn>
                  <a:cxn ang="0">
                    <a:pos x="T2" y="T3"/>
                  </a:cxn>
                  <a:cxn ang="0">
                    <a:pos x="T4" y="T5"/>
                  </a:cxn>
                  <a:cxn ang="0">
                    <a:pos x="T6" y="T7"/>
                  </a:cxn>
                  <a:cxn ang="0">
                    <a:pos x="T8" y="T9"/>
                  </a:cxn>
                  <a:cxn ang="0">
                    <a:pos x="T10" y="T11"/>
                  </a:cxn>
                  <a:cxn ang="0">
                    <a:pos x="T12" y="T13"/>
                  </a:cxn>
                </a:cxnLst>
                <a:rect l="0" t="0" r="r" b="b"/>
                <a:pathLst>
                  <a:path w="173" h="20">
                    <a:moveTo>
                      <a:pt x="10" y="20"/>
                    </a:moveTo>
                    <a:cubicBezTo>
                      <a:pt x="163" y="20"/>
                      <a:pt x="163" y="20"/>
                      <a:pt x="163" y="20"/>
                    </a:cubicBezTo>
                    <a:cubicBezTo>
                      <a:pt x="168" y="20"/>
                      <a:pt x="173" y="16"/>
                      <a:pt x="173" y="10"/>
                    </a:cubicBezTo>
                    <a:cubicBezTo>
                      <a:pt x="173" y="5"/>
                      <a:pt x="168" y="0"/>
                      <a:pt x="163" y="0"/>
                    </a:cubicBezTo>
                    <a:cubicBezTo>
                      <a:pt x="10" y="0"/>
                      <a:pt x="10" y="0"/>
                      <a:pt x="10" y="0"/>
                    </a:cubicBezTo>
                    <a:cubicBezTo>
                      <a:pt x="5" y="0"/>
                      <a:pt x="0" y="5"/>
                      <a:pt x="0" y="10"/>
                    </a:cubicBezTo>
                    <a:cubicBezTo>
                      <a:pt x="0" y="16"/>
                      <a:pt x="5" y="20"/>
                      <a:pt x="10"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187" name="Freeform 23"/>
              <p:cNvSpPr>
                <a:spLocks/>
              </p:cNvSpPr>
              <p:nvPr/>
            </p:nvSpPr>
            <p:spPr bwMode="auto">
              <a:xfrm>
                <a:off x="3752850" y="1328738"/>
                <a:ext cx="385763" cy="44450"/>
              </a:xfrm>
              <a:custGeom>
                <a:avLst/>
                <a:gdLst>
                  <a:gd name="T0" fmla="*/ 163 w 173"/>
                  <a:gd name="T1" fmla="*/ 0 h 20"/>
                  <a:gd name="T2" fmla="*/ 10 w 173"/>
                  <a:gd name="T3" fmla="*/ 0 h 20"/>
                  <a:gd name="T4" fmla="*/ 0 w 173"/>
                  <a:gd name="T5" fmla="*/ 10 h 20"/>
                  <a:gd name="T6" fmla="*/ 10 w 173"/>
                  <a:gd name="T7" fmla="*/ 20 h 20"/>
                  <a:gd name="T8" fmla="*/ 163 w 173"/>
                  <a:gd name="T9" fmla="*/ 20 h 20"/>
                  <a:gd name="T10" fmla="*/ 173 w 173"/>
                  <a:gd name="T11" fmla="*/ 10 h 20"/>
                  <a:gd name="T12" fmla="*/ 163 w 173"/>
                  <a:gd name="T13" fmla="*/ 0 h 20"/>
                </a:gdLst>
                <a:ahLst/>
                <a:cxnLst>
                  <a:cxn ang="0">
                    <a:pos x="T0" y="T1"/>
                  </a:cxn>
                  <a:cxn ang="0">
                    <a:pos x="T2" y="T3"/>
                  </a:cxn>
                  <a:cxn ang="0">
                    <a:pos x="T4" y="T5"/>
                  </a:cxn>
                  <a:cxn ang="0">
                    <a:pos x="T6" y="T7"/>
                  </a:cxn>
                  <a:cxn ang="0">
                    <a:pos x="T8" y="T9"/>
                  </a:cxn>
                  <a:cxn ang="0">
                    <a:pos x="T10" y="T11"/>
                  </a:cxn>
                  <a:cxn ang="0">
                    <a:pos x="T12" y="T13"/>
                  </a:cxn>
                </a:cxnLst>
                <a:rect l="0" t="0" r="r" b="b"/>
                <a:pathLst>
                  <a:path w="173" h="20">
                    <a:moveTo>
                      <a:pt x="163" y="0"/>
                    </a:moveTo>
                    <a:cubicBezTo>
                      <a:pt x="10" y="0"/>
                      <a:pt x="10" y="0"/>
                      <a:pt x="10" y="0"/>
                    </a:cubicBezTo>
                    <a:cubicBezTo>
                      <a:pt x="5" y="0"/>
                      <a:pt x="0" y="4"/>
                      <a:pt x="0" y="10"/>
                    </a:cubicBezTo>
                    <a:cubicBezTo>
                      <a:pt x="0" y="15"/>
                      <a:pt x="5" y="20"/>
                      <a:pt x="10" y="20"/>
                    </a:cubicBezTo>
                    <a:cubicBezTo>
                      <a:pt x="163" y="20"/>
                      <a:pt x="163" y="20"/>
                      <a:pt x="163" y="20"/>
                    </a:cubicBezTo>
                    <a:cubicBezTo>
                      <a:pt x="168" y="20"/>
                      <a:pt x="173" y="15"/>
                      <a:pt x="173" y="10"/>
                    </a:cubicBezTo>
                    <a:cubicBezTo>
                      <a:pt x="173" y="4"/>
                      <a:pt x="168" y="0"/>
                      <a:pt x="16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grpSp>
          <p:nvGrpSpPr>
            <p:cNvPr id="188" name="Group 38"/>
            <p:cNvGrpSpPr/>
            <p:nvPr/>
          </p:nvGrpSpPr>
          <p:grpSpPr>
            <a:xfrm>
              <a:off x="2122964" y="3426484"/>
              <a:ext cx="348272" cy="361553"/>
              <a:chOff x="5719763" y="3041650"/>
              <a:chExt cx="749300" cy="777875"/>
            </a:xfrm>
            <a:solidFill>
              <a:srgbClr val="31A8DF"/>
            </a:solidFill>
          </p:grpSpPr>
          <p:sp>
            <p:nvSpPr>
              <p:cNvPr id="189" name="Oval 5"/>
              <p:cNvSpPr>
                <a:spLocks noChangeArrowheads="1"/>
              </p:cNvSpPr>
              <p:nvPr/>
            </p:nvSpPr>
            <p:spPr bwMode="auto">
              <a:xfrm>
                <a:off x="6035675" y="3368675"/>
                <a:ext cx="120650" cy="12065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190" name="Oval 6"/>
              <p:cNvSpPr>
                <a:spLocks noChangeArrowheads="1"/>
              </p:cNvSpPr>
              <p:nvPr/>
            </p:nvSpPr>
            <p:spPr bwMode="auto">
              <a:xfrm>
                <a:off x="6281738" y="3186113"/>
                <a:ext cx="84138" cy="84138"/>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191" name="Oval 7"/>
              <p:cNvSpPr>
                <a:spLocks noChangeArrowheads="1"/>
              </p:cNvSpPr>
              <p:nvPr/>
            </p:nvSpPr>
            <p:spPr bwMode="auto">
              <a:xfrm>
                <a:off x="5730875" y="3319463"/>
                <a:ext cx="84138" cy="8255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192" name="Freeform 8"/>
              <p:cNvSpPr>
                <a:spLocks noEditPoints="1"/>
              </p:cNvSpPr>
              <p:nvPr/>
            </p:nvSpPr>
            <p:spPr bwMode="auto">
              <a:xfrm>
                <a:off x="5719763" y="3041650"/>
                <a:ext cx="749300" cy="777875"/>
              </a:xfrm>
              <a:custGeom>
                <a:avLst/>
                <a:gdLst>
                  <a:gd name="T0" fmla="*/ 176 w 197"/>
                  <a:gd name="T1" fmla="*/ 101 h 205"/>
                  <a:gd name="T2" fmla="*/ 174 w 197"/>
                  <a:gd name="T3" fmla="*/ 46 h 205"/>
                  <a:gd name="T4" fmla="*/ 172 w 197"/>
                  <a:gd name="T5" fmla="*/ 56 h 205"/>
                  <a:gd name="T6" fmla="*/ 169 w 197"/>
                  <a:gd name="T7" fmla="*/ 94 h 205"/>
                  <a:gd name="T8" fmla="*/ 140 w 197"/>
                  <a:gd name="T9" fmla="*/ 76 h 205"/>
                  <a:gd name="T10" fmla="*/ 146 w 197"/>
                  <a:gd name="T11" fmla="*/ 54 h 205"/>
                  <a:gd name="T12" fmla="*/ 145 w 197"/>
                  <a:gd name="T13" fmla="*/ 44 h 205"/>
                  <a:gd name="T14" fmla="*/ 130 w 197"/>
                  <a:gd name="T15" fmla="*/ 31 h 205"/>
                  <a:gd name="T16" fmla="*/ 67 w 197"/>
                  <a:gd name="T17" fmla="*/ 31 h 205"/>
                  <a:gd name="T18" fmla="*/ 41 w 197"/>
                  <a:gd name="T19" fmla="*/ 44 h 205"/>
                  <a:gd name="T20" fmla="*/ 4 w 197"/>
                  <a:gd name="T21" fmla="*/ 73 h 205"/>
                  <a:gd name="T22" fmla="*/ 15 w 197"/>
                  <a:gd name="T23" fmla="*/ 63 h 205"/>
                  <a:gd name="T24" fmla="*/ 61 w 197"/>
                  <a:gd name="T25" fmla="*/ 56 h 205"/>
                  <a:gd name="T26" fmla="*/ 30 w 197"/>
                  <a:gd name="T27" fmla="*/ 95 h 205"/>
                  <a:gd name="T28" fmla="*/ 27 w 197"/>
                  <a:gd name="T29" fmla="*/ 92 h 205"/>
                  <a:gd name="T30" fmla="*/ 21 w 197"/>
                  <a:gd name="T31" fmla="*/ 101 h 205"/>
                  <a:gd name="T32" fmla="*/ 21 w 197"/>
                  <a:gd name="T33" fmla="*/ 104 h 205"/>
                  <a:gd name="T34" fmla="*/ 41 w 197"/>
                  <a:gd name="T35" fmla="*/ 161 h 205"/>
                  <a:gd name="T36" fmla="*/ 67 w 197"/>
                  <a:gd name="T37" fmla="*/ 173 h 205"/>
                  <a:gd name="T38" fmla="*/ 118 w 197"/>
                  <a:gd name="T39" fmla="*/ 194 h 205"/>
                  <a:gd name="T40" fmla="*/ 99 w 197"/>
                  <a:gd name="T41" fmla="*/ 195 h 205"/>
                  <a:gd name="T42" fmla="*/ 99 w 197"/>
                  <a:gd name="T43" fmla="*/ 148 h 205"/>
                  <a:gd name="T44" fmla="*/ 122 w 197"/>
                  <a:gd name="T45" fmla="*/ 165 h 205"/>
                  <a:gd name="T46" fmla="*/ 135 w 197"/>
                  <a:gd name="T47" fmla="*/ 158 h 205"/>
                  <a:gd name="T48" fmla="*/ 157 w 197"/>
                  <a:gd name="T49" fmla="*/ 161 h 205"/>
                  <a:gd name="T50" fmla="*/ 176 w 197"/>
                  <a:gd name="T51" fmla="*/ 104 h 205"/>
                  <a:gd name="T52" fmla="*/ 56 w 197"/>
                  <a:gd name="T53" fmla="*/ 88 h 205"/>
                  <a:gd name="T54" fmla="*/ 56 w 197"/>
                  <a:gd name="T55" fmla="*/ 116 h 205"/>
                  <a:gd name="T56" fmla="*/ 56 w 197"/>
                  <a:gd name="T57" fmla="*/ 88 h 205"/>
                  <a:gd name="T58" fmla="*/ 15 w 197"/>
                  <a:gd name="T59" fmla="*/ 141 h 205"/>
                  <a:gd name="T60" fmla="*/ 57 w 197"/>
                  <a:gd name="T61" fmla="*/ 129 h 205"/>
                  <a:gd name="T62" fmla="*/ 41 w 197"/>
                  <a:gd name="T63" fmla="*/ 151 h 205"/>
                  <a:gd name="T64" fmla="*/ 117 w 197"/>
                  <a:gd name="T65" fmla="*/ 63 h 205"/>
                  <a:gd name="T66" fmla="*/ 127 w 197"/>
                  <a:gd name="T67" fmla="*/ 58 h 205"/>
                  <a:gd name="T68" fmla="*/ 99 w 197"/>
                  <a:gd name="T69" fmla="*/ 10 h 205"/>
                  <a:gd name="T70" fmla="*/ 99 w 197"/>
                  <a:gd name="T71" fmla="*/ 56 h 205"/>
                  <a:gd name="T72" fmla="*/ 99 w 197"/>
                  <a:gd name="T73" fmla="*/ 10 h 205"/>
                  <a:gd name="T74" fmla="*/ 85 w 197"/>
                  <a:gd name="T75" fmla="*/ 62 h 205"/>
                  <a:gd name="T76" fmla="*/ 68 w 197"/>
                  <a:gd name="T77" fmla="*/ 70 h 205"/>
                  <a:gd name="T78" fmla="*/ 70 w 197"/>
                  <a:gd name="T79" fmla="*/ 147 h 205"/>
                  <a:gd name="T80" fmla="*/ 81 w 197"/>
                  <a:gd name="T81" fmla="*/ 141 h 205"/>
                  <a:gd name="T82" fmla="*/ 70 w 197"/>
                  <a:gd name="T83" fmla="*/ 147 h 205"/>
                  <a:gd name="T84" fmla="*/ 113 w 197"/>
                  <a:gd name="T85" fmla="*/ 143 h 205"/>
                  <a:gd name="T86" fmla="*/ 129 w 197"/>
                  <a:gd name="T87" fmla="*/ 135 h 205"/>
                  <a:gd name="T88" fmla="*/ 131 w 197"/>
                  <a:gd name="T89" fmla="*/ 123 h 205"/>
                  <a:gd name="T90" fmla="*/ 99 w 197"/>
                  <a:gd name="T91" fmla="*/ 138 h 205"/>
                  <a:gd name="T92" fmla="*/ 67 w 197"/>
                  <a:gd name="T93" fmla="*/ 123 h 205"/>
                  <a:gd name="T94" fmla="*/ 67 w 197"/>
                  <a:gd name="T95" fmla="*/ 82 h 205"/>
                  <a:gd name="T96" fmla="*/ 99 w 197"/>
                  <a:gd name="T97" fmla="*/ 67 h 205"/>
                  <a:gd name="T98" fmla="*/ 131 w 197"/>
                  <a:gd name="T99" fmla="*/ 82 h 205"/>
                  <a:gd name="T100" fmla="*/ 131 w 197"/>
                  <a:gd name="T101" fmla="*/ 123 h 205"/>
                  <a:gd name="T102" fmla="*/ 160 w 197"/>
                  <a:gd name="T103" fmla="*/ 102 h 205"/>
                  <a:gd name="T104" fmla="*/ 141 w 197"/>
                  <a:gd name="T105" fmla="*/ 102 h 205"/>
                  <a:gd name="T106" fmla="*/ 183 w 197"/>
                  <a:gd name="T107" fmla="*/ 141 h 205"/>
                  <a:gd name="T108" fmla="*/ 157 w 197"/>
                  <a:gd name="T109" fmla="*/ 151 h 205"/>
                  <a:gd name="T110" fmla="*/ 140 w 197"/>
                  <a:gd name="T111" fmla="*/ 129 h 205"/>
                  <a:gd name="T112" fmla="*/ 183 w 197"/>
                  <a:gd name="T113" fmla="*/ 141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97" h="205">
                    <a:moveTo>
                      <a:pt x="175" y="102"/>
                    </a:moveTo>
                    <a:cubicBezTo>
                      <a:pt x="175" y="102"/>
                      <a:pt x="176" y="101"/>
                      <a:pt x="176" y="101"/>
                    </a:cubicBezTo>
                    <a:cubicBezTo>
                      <a:pt x="192" y="85"/>
                      <a:pt x="197" y="70"/>
                      <a:pt x="192" y="59"/>
                    </a:cubicBezTo>
                    <a:cubicBezTo>
                      <a:pt x="190" y="54"/>
                      <a:pt x="185" y="49"/>
                      <a:pt x="174" y="46"/>
                    </a:cubicBezTo>
                    <a:cubicBezTo>
                      <a:pt x="174" y="47"/>
                      <a:pt x="174" y="48"/>
                      <a:pt x="174" y="49"/>
                    </a:cubicBezTo>
                    <a:cubicBezTo>
                      <a:pt x="174" y="51"/>
                      <a:pt x="173" y="54"/>
                      <a:pt x="172" y="56"/>
                    </a:cubicBezTo>
                    <a:cubicBezTo>
                      <a:pt x="178" y="57"/>
                      <a:pt x="181" y="60"/>
                      <a:pt x="183" y="63"/>
                    </a:cubicBezTo>
                    <a:cubicBezTo>
                      <a:pt x="186" y="70"/>
                      <a:pt x="181" y="82"/>
                      <a:pt x="169" y="94"/>
                    </a:cubicBezTo>
                    <a:cubicBezTo>
                      <a:pt x="169" y="94"/>
                      <a:pt x="168" y="95"/>
                      <a:pt x="168" y="95"/>
                    </a:cubicBezTo>
                    <a:cubicBezTo>
                      <a:pt x="160" y="89"/>
                      <a:pt x="150" y="82"/>
                      <a:pt x="140" y="76"/>
                    </a:cubicBezTo>
                    <a:cubicBezTo>
                      <a:pt x="139" y="69"/>
                      <a:pt x="138" y="62"/>
                      <a:pt x="137" y="56"/>
                    </a:cubicBezTo>
                    <a:cubicBezTo>
                      <a:pt x="140" y="55"/>
                      <a:pt x="143" y="55"/>
                      <a:pt x="146" y="54"/>
                    </a:cubicBezTo>
                    <a:cubicBezTo>
                      <a:pt x="145" y="53"/>
                      <a:pt x="145" y="51"/>
                      <a:pt x="145" y="49"/>
                    </a:cubicBezTo>
                    <a:cubicBezTo>
                      <a:pt x="145" y="47"/>
                      <a:pt x="145" y="46"/>
                      <a:pt x="145" y="44"/>
                    </a:cubicBezTo>
                    <a:cubicBezTo>
                      <a:pt x="142" y="45"/>
                      <a:pt x="138" y="45"/>
                      <a:pt x="135" y="46"/>
                    </a:cubicBezTo>
                    <a:cubicBezTo>
                      <a:pt x="133" y="41"/>
                      <a:pt x="132" y="36"/>
                      <a:pt x="130" y="31"/>
                    </a:cubicBezTo>
                    <a:cubicBezTo>
                      <a:pt x="122" y="11"/>
                      <a:pt x="111" y="0"/>
                      <a:pt x="99" y="0"/>
                    </a:cubicBezTo>
                    <a:cubicBezTo>
                      <a:pt x="86" y="0"/>
                      <a:pt x="75" y="11"/>
                      <a:pt x="67" y="31"/>
                    </a:cubicBezTo>
                    <a:cubicBezTo>
                      <a:pt x="66" y="36"/>
                      <a:pt x="64" y="41"/>
                      <a:pt x="63" y="46"/>
                    </a:cubicBezTo>
                    <a:cubicBezTo>
                      <a:pt x="55" y="45"/>
                      <a:pt x="48" y="44"/>
                      <a:pt x="41" y="44"/>
                    </a:cubicBezTo>
                    <a:cubicBezTo>
                      <a:pt x="18" y="44"/>
                      <a:pt x="9" y="52"/>
                      <a:pt x="6" y="59"/>
                    </a:cubicBezTo>
                    <a:cubicBezTo>
                      <a:pt x="4" y="63"/>
                      <a:pt x="3" y="68"/>
                      <a:pt x="4" y="73"/>
                    </a:cubicBezTo>
                    <a:cubicBezTo>
                      <a:pt x="7" y="71"/>
                      <a:pt x="10" y="69"/>
                      <a:pt x="14" y="69"/>
                    </a:cubicBezTo>
                    <a:cubicBezTo>
                      <a:pt x="14" y="67"/>
                      <a:pt x="14" y="65"/>
                      <a:pt x="15" y="63"/>
                    </a:cubicBezTo>
                    <a:cubicBezTo>
                      <a:pt x="17" y="57"/>
                      <a:pt x="27" y="54"/>
                      <a:pt x="41" y="54"/>
                    </a:cubicBezTo>
                    <a:cubicBezTo>
                      <a:pt x="47" y="54"/>
                      <a:pt x="53" y="54"/>
                      <a:pt x="61" y="56"/>
                    </a:cubicBezTo>
                    <a:cubicBezTo>
                      <a:pt x="59" y="62"/>
                      <a:pt x="58" y="69"/>
                      <a:pt x="57" y="76"/>
                    </a:cubicBezTo>
                    <a:cubicBezTo>
                      <a:pt x="47" y="82"/>
                      <a:pt x="38" y="89"/>
                      <a:pt x="30" y="95"/>
                    </a:cubicBezTo>
                    <a:cubicBezTo>
                      <a:pt x="29" y="95"/>
                      <a:pt x="29" y="94"/>
                      <a:pt x="29" y="94"/>
                    </a:cubicBezTo>
                    <a:cubicBezTo>
                      <a:pt x="28" y="93"/>
                      <a:pt x="27" y="93"/>
                      <a:pt x="27" y="92"/>
                    </a:cubicBezTo>
                    <a:cubicBezTo>
                      <a:pt x="25" y="95"/>
                      <a:pt x="22" y="97"/>
                      <a:pt x="19" y="98"/>
                    </a:cubicBezTo>
                    <a:cubicBezTo>
                      <a:pt x="19" y="99"/>
                      <a:pt x="20" y="100"/>
                      <a:pt x="21" y="101"/>
                    </a:cubicBezTo>
                    <a:cubicBezTo>
                      <a:pt x="22" y="101"/>
                      <a:pt x="22" y="102"/>
                      <a:pt x="23" y="102"/>
                    </a:cubicBezTo>
                    <a:cubicBezTo>
                      <a:pt x="22" y="103"/>
                      <a:pt x="22" y="103"/>
                      <a:pt x="21" y="104"/>
                    </a:cubicBezTo>
                    <a:cubicBezTo>
                      <a:pt x="6" y="119"/>
                      <a:pt x="0" y="134"/>
                      <a:pt x="6" y="145"/>
                    </a:cubicBezTo>
                    <a:cubicBezTo>
                      <a:pt x="9" y="152"/>
                      <a:pt x="18" y="161"/>
                      <a:pt x="41" y="161"/>
                    </a:cubicBezTo>
                    <a:cubicBezTo>
                      <a:pt x="48" y="161"/>
                      <a:pt x="55" y="160"/>
                      <a:pt x="63" y="158"/>
                    </a:cubicBezTo>
                    <a:cubicBezTo>
                      <a:pt x="64" y="164"/>
                      <a:pt x="66" y="169"/>
                      <a:pt x="67" y="173"/>
                    </a:cubicBezTo>
                    <a:cubicBezTo>
                      <a:pt x="75" y="194"/>
                      <a:pt x="86" y="205"/>
                      <a:pt x="99" y="205"/>
                    </a:cubicBezTo>
                    <a:cubicBezTo>
                      <a:pt x="106" y="205"/>
                      <a:pt x="112" y="201"/>
                      <a:pt x="118" y="194"/>
                    </a:cubicBezTo>
                    <a:cubicBezTo>
                      <a:pt x="115" y="193"/>
                      <a:pt x="112" y="191"/>
                      <a:pt x="110" y="188"/>
                    </a:cubicBezTo>
                    <a:cubicBezTo>
                      <a:pt x="106" y="193"/>
                      <a:pt x="103" y="195"/>
                      <a:pt x="99" y="195"/>
                    </a:cubicBezTo>
                    <a:cubicBezTo>
                      <a:pt x="89" y="195"/>
                      <a:pt x="79" y="180"/>
                      <a:pt x="73" y="156"/>
                    </a:cubicBezTo>
                    <a:cubicBezTo>
                      <a:pt x="81" y="154"/>
                      <a:pt x="90" y="152"/>
                      <a:pt x="99" y="148"/>
                    </a:cubicBezTo>
                    <a:cubicBezTo>
                      <a:pt x="108" y="152"/>
                      <a:pt x="116" y="154"/>
                      <a:pt x="125" y="156"/>
                    </a:cubicBezTo>
                    <a:cubicBezTo>
                      <a:pt x="124" y="160"/>
                      <a:pt x="123" y="162"/>
                      <a:pt x="122" y="165"/>
                    </a:cubicBezTo>
                    <a:cubicBezTo>
                      <a:pt x="126" y="165"/>
                      <a:pt x="129" y="167"/>
                      <a:pt x="132" y="169"/>
                    </a:cubicBezTo>
                    <a:cubicBezTo>
                      <a:pt x="133" y="165"/>
                      <a:pt x="134" y="162"/>
                      <a:pt x="135" y="158"/>
                    </a:cubicBezTo>
                    <a:cubicBezTo>
                      <a:pt x="143" y="160"/>
                      <a:pt x="150" y="161"/>
                      <a:pt x="157" y="161"/>
                    </a:cubicBezTo>
                    <a:cubicBezTo>
                      <a:pt x="157" y="161"/>
                      <a:pt x="157" y="161"/>
                      <a:pt x="157" y="161"/>
                    </a:cubicBezTo>
                    <a:cubicBezTo>
                      <a:pt x="180" y="161"/>
                      <a:pt x="189" y="152"/>
                      <a:pt x="192" y="145"/>
                    </a:cubicBezTo>
                    <a:cubicBezTo>
                      <a:pt x="197" y="134"/>
                      <a:pt x="192" y="119"/>
                      <a:pt x="176" y="104"/>
                    </a:cubicBezTo>
                    <a:cubicBezTo>
                      <a:pt x="176" y="103"/>
                      <a:pt x="175" y="103"/>
                      <a:pt x="175" y="102"/>
                    </a:cubicBezTo>
                    <a:close/>
                    <a:moveTo>
                      <a:pt x="56" y="88"/>
                    </a:moveTo>
                    <a:cubicBezTo>
                      <a:pt x="56" y="93"/>
                      <a:pt x="56" y="97"/>
                      <a:pt x="56" y="102"/>
                    </a:cubicBezTo>
                    <a:cubicBezTo>
                      <a:pt x="56" y="107"/>
                      <a:pt x="56" y="112"/>
                      <a:pt x="56" y="116"/>
                    </a:cubicBezTo>
                    <a:cubicBezTo>
                      <a:pt x="49" y="112"/>
                      <a:pt x="43" y="107"/>
                      <a:pt x="37" y="102"/>
                    </a:cubicBezTo>
                    <a:cubicBezTo>
                      <a:pt x="43" y="98"/>
                      <a:pt x="49" y="93"/>
                      <a:pt x="56" y="88"/>
                    </a:cubicBezTo>
                    <a:close/>
                    <a:moveTo>
                      <a:pt x="41" y="151"/>
                    </a:moveTo>
                    <a:cubicBezTo>
                      <a:pt x="27" y="151"/>
                      <a:pt x="17" y="147"/>
                      <a:pt x="15" y="141"/>
                    </a:cubicBezTo>
                    <a:cubicBezTo>
                      <a:pt x="11" y="134"/>
                      <a:pt x="17" y="122"/>
                      <a:pt x="30" y="109"/>
                    </a:cubicBezTo>
                    <a:cubicBezTo>
                      <a:pt x="38" y="116"/>
                      <a:pt x="47" y="122"/>
                      <a:pt x="57" y="129"/>
                    </a:cubicBezTo>
                    <a:cubicBezTo>
                      <a:pt x="58" y="136"/>
                      <a:pt x="59" y="142"/>
                      <a:pt x="61" y="149"/>
                    </a:cubicBezTo>
                    <a:cubicBezTo>
                      <a:pt x="53" y="150"/>
                      <a:pt x="47" y="151"/>
                      <a:pt x="41" y="151"/>
                    </a:cubicBezTo>
                    <a:close/>
                    <a:moveTo>
                      <a:pt x="129" y="70"/>
                    </a:moveTo>
                    <a:cubicBezTo>
                      <a:pt x="125" y="68"/>
                      <a:pt x="121" y="65"/>
                      <a:pt x="117" y="63"/>
                    </a:cubicBezTo>
                    <a:cubicBezTo>
                      <a:pt x="115" y="63"/>
                      <a:pt x="114" y="62"/>
                      <a:pt x="113" y="62"/>
                    </a:cubicBezTo>
                    <a:cubicBezTo>
                      <a:pt x="118" y="60"/>
                      <a:pt x="123" y="59"/>
                      <a:pt x="127" y="58"/>
                    </a:cubicBezTo>
                    <a:cubicBezTo>
                      <a:pt x="128" y="62"/>
                      <a:pt x="129" y="66"/>
                      <a:pt x="129" y="70"/>
                    </a:cubicBezTo>
                    <a:close/>
                    <a:moveTo>
                      <a:pt x="99" y="10"/>
                    </a:moveTo>
                    <a:cubicBezTo>
                      <a:pt x="108" y="10"/>
                      <a:pt x="119" y="24"/>
                      <a:pt x="125" y="48"/>
                    </a:cubicBezTo>
                    <a:cubicBezTo>
                      <a:pt x="116" y="50"/>
                      <a:pt x="108" y="53"/>
                      <a:pt x="99" y="56"/>
                    </a:cubicBezTo>
                    <a:cubicBezTo>
                      <a:pt x="90" y="53"/>
                      <a:pt x="81" y="50"/>
                      <a:pt x="73" y="48"/>
                    </a:cubicBezTo>
                    <a:cubicBezTo>
                      <a:pt x="79" y="24"/>
                      <a:pt x="89" y="10"/>
                      <a:pt x="99" y="10"/>
                    </a:cubicBezTo>
                    <a:close/>
                    <a:moveTo>
                      <a:pt x="70" y="58"/>
                    </a:moveTo>
                    <a:cubicBezTo>
                      <a:pt x="75" y="59"/>
                      <a:pt x="80" y="60"/>
                      <a:pt x="85" y="62"/>
                    </a:cubicBezTo>
                    <a:cubicBezTo>
                      <a:pt x="83" y="62"/>
                      <a:pt x="82" y="63"/>
                      <a:pt x="81" y="63"/>
                    </a:cubicBezTo>
                    <a:cubicBezTo>
                      <a:pt x="77" y="65"/>
                      <a:pt x="72" y="68"/>
                      <a:pt x="68" y="70"/>
                    </a:cubicBezTo>
                    <a:cubicBezTo>
                      <a:pt x="69" y="66"/>
                      <a:pt x="70" y="62"/>
                      <a:pt x="70" y="58"/>
                    </a:cubicBezTo>
                    <a:close/>
                    <a:moveTo>
                      <a:pt x="70" y="147"/>
                    </a:moveTo>
                    <a:cubicBezTo>
                      <a:pt x="70" y="143"/>
                      <a:pt x="69" y="139"/>
                      <a:pt x="68" y="135"/>
                    </a:cubicBezTo>
                    <a:cubicBezTo>
                      <a:pt x="72" y="137"/>
                      <a:pt x="77" y="139"/>
                      <a:pt x="81" y="141"/>
                    </a:cubicBezTo>
                    <a:cubicBezTo>
                      <a:pt x="82" y="142"/>
                      <a:pt x="83" y="142"/>
                      <a:pt x="85" y="143"/>
                    </a:cubicBezTo>
                    <a:cubicBezTo>
                      <a:pt x="80" y="144"/>
                      <a:pt x="75" y="146"/>
                      <a:pt x="70" y="147"/>
                    </a:cubicBezTo>
                    <a:close/>
                    <a:moveTo>
                      <a:pt x="127" y="147"/>
                    </a:moveTo>
                    <a:cubicBezTo>
                      <a:pt x="123" y="146"/>
                      <a:pt x="118" y="144"/>
                      <a:pt x="113" y="143"/>
                    </a:cubicBezTo>
                    <a:cubicBezTo>
                      <a:pt x="114" y="142"/>
                      <a:pt x="115" y="142"/>
                      <a:pt x="117" y="141"/>
                    </a:cubicBezTo>
                    <a:cubicBezTo>
                      <a:pt x="121" y="139"/>
                      <a:pt x="125" y="137"/>
                      <a:pt x="129" y="135"/>
                    </a:cubicBezTo>
                    <a:cubicBezTo>
                      <a:pt x="129" y="139"/>
                      <a:pt x="128" y="143"/>
                      <a:pt x="127" y="147"/>
                    </a:cubicBezTo>
                    <a:close/>
                    <a:moveTo>
                      <a:pt x="131" y="123"/>
                    </a:moveTo>
                    <a:cubicBezTo>
                      <a:pt x="125" y="126"/>
                      <a:pt x="119" y="129"/>
                      <a:pt x="113" y="132"/>
                    </a:cubicBezTo>
                    <a:cubicBezTo>
                      <a:pt x="108" y="134"/>
                      <a:pt x="103" y="136"/>
                      <a:pt x="99" y="138"/>
                    </a:cubicBezTo>
                    <a:cubicBezTo>
                      <a:pt x="94" y="136"/>
                      <a:pt x="90" y="134"/>
                      <a:pt x="85" y="132"/>
                    </a:cubicBezTo>
                    <a:cubicBezTo>
                      <a:pt x="79" y="129"/>
                      <a:pt x="73" y="126"/>
                      <a:pt x="67" y="123"/>
                    </a:cubicBezTo>
                    <a:cubicBezTo>
                      <a:pt x="66" y="116"/>
                      <a:pt x="66" y="109"/>
                      <a:pt x="66" y="102"/>
                    </a:cubicBezTo>
                    <a:cubicBezTo>
                      <a:pt x="66" y="95"/>
                      <a:pt x="66" y="88"/>
                      <a:pt x="67" y="82"/>
                    </a:cubicBezTo>
                    <a:cubicBezTo>
                      <a:pt x="73" y="79"/>
                      <a:pt x="79" y="76"/>
                      <a:pt x="85" y="73"/>
                    </a:cubicBezTo>
                    <a:cubicBezTo>
                      <a:pt x="90" y="70"/>
                      <a:pt x="94" y="68"/>
                      <a:pt x="99" y="67"/>
                    </a:cubicBezTo>
                    <a:cubicBezTo>
                      <a:pt x="103" y="68"/>
                      <a:pt x="108" y="70"/>
                      <a:pt x="113" y="73"/>
                    </a:cubicBezTo>
                    <a:cubicBezTo>
                      <a:pt x="119" y="76"/>
                      <a:pt x="125" y="79"/>
                      <a:pt x="131" y="82"/>
                    </a:cubicBezTo>
                    <a:cubicBezTo>
                      <a:pt x="131" y="88"/>
                      <a:pt x="131" y="95"/>
                      <a:pt x="131" y="102"/>
                    </a:cubicBezTo>
                    <a:cubicBezTo>
                      <a:pt x="131" y="109"/>
                      <a:pt x="131" y="116"/>
                      <a:pt x="131" y="123"/>
                    </a:cubicBezTo>
                    <a:close/>
                    <a:moveTo>
                      <a:pt x="141" y="88"/>
                    </a:moveTo>
                    <a:cubicBezTo>
                      <a:pt x="148" y="93"/>
                      <a:pt x="155" y="98"/>
                      <a:pt x="160" y="102"/>
                    </a:cubicBezTo>
                    <a:cubicBezTo>
                      <a:pt x="154" y="107"/>
                      <a:pt x="148" y="112"/>
                      <a:pt x="141" y="116"/>
                    </a:cubicBezTo>
                    <a:cubicBezTo>
                      <a:pt x="141" y="112"/>
                      <a:pt x="141" y="107"/>
                      <a:pt x="141" y="102"/>
                    </a:cubicBezTo>
                    <a:cubicBezTo>
                      <a:pt x="141" y="97"/>
                      <a:pt x="141" y="93"/>
                      <a:pt x="141" y="88"/>
                    </a:cubicBezTo>
                    <a:close/>
                    <a:moveTo>
                      <a:pt x="183" y="141"/>
                    </a:moveTo>
                    <a:cubicBezTo>
                      <a:pt x="180" y="147"/>
                      <a:pt x="171" y="151"/>
                      <a:pt x="157" y="151"/>
                    </a:cubicBezTo>
                    <a:cubicBezTo>
                      <a:pt x="157" y="151"/>
                      <a:pt x="157" y="151"/>
                      <a:pt x="157" y="151"/>
                    </a:cubicBezTo>
                    <a:cubicBezTo>
                      <a:pt x="151" y="151"/>
                      <a:pt x="144" y="150"/>
                      <a:pt x="137" y="149"/>
                    </a:cubicBezTo>
                    <a:cubicBezTo>
                      <a:pt x="138" y="142"/>
                      <a:pt x="139" y="136"/>
                      <a:pt x="140" y="129"/>
                    </a:cubicBezTo>
                    <a:cubicBezTo>
                      <a:pt x="150" y="122"/>
                      <a:pt x="160" y="116"/>
                      <a:pt x="168" y="109"/>
                    </a:cubicBezTo>
                    <a:cubicBezTo>
                      <a:pt x="181" y="122"/>
                      <a:pt x="186" y="134"/>
                      <a:pt x="183"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193" name="Oval 9"/>
              <p:cNvSpPr>
                <a:spLocks noChangeArrowheads="1"/>
              </p:cNvSpPr>
              <p:nvPr/>
            </p:nvSpPr>
            <p:spPr bwMode="auto">
              <a:xfrm>
                <a:off x="6142038" y="3683000"/>
                <a:ext cx="84138" cy="84138"/>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grpSp>
          <p:nvGrpSpPr>
            <p:cNvPr id="194" name="Group 44"/>
            <p:cNvGrpSpPr/>
            <p:nvPr/>
          </p:nvGrpSpPr>
          <p:grpSpPr>
            <a:xfrm>
              <a:off x="1806635" y="2565015"/>
              <a:ext cx="366614" cy="482985"/>
              <a:chOff x="4157663" y="1930400"/>
              <a:chExt cx="565150" cy="744538"/>
            </a:xfrm>
            <a:solidFill>
              <a:srgbClr val="31A8DF"/>
            </a:solidFill>
          </p:grpSpPr>
          <p:sp>
            <p:nvSpPr>
              <p:cNvPr id="195" name="Freeform 5"/>
              <p:cNvSpPr>
                <a:spLocks noEditPoints="1"/>
              </p:cNvSpPr>
              <p:nvPr/>
            </p:nvSpPr>
            <p:spPr bwMode="auto">
              <a:xfrm>
                <a:off x="4157663" y="1930400"/>
                <a:ext cx="565150" cy="744538"/>
              </a:xfrm>
              <a:custGeom>
                <a:avLst/>
                <a:gdLst>
                  <a:gd name="T0" fmla="*/ 192 w 210"/>
                  <a:gd name="T1" fmla="*/ 45 h 278"/>
                  <a:gd name="T2" fmla="*/ 155 w 210"/>
                  <a:gd name="T3" fmla="*/ 45 h 278"/>
                  <a:gd name="T4" fmla="*/ 155 w 210"/>
                  <a:gd name="T5" fmla="*/ 41 h 278"/>
                  <a:gd name="T6" fmla="*/ 146 w 210"/>
                  <a:gd name="T7" fmla="*/ 32 h 278"/>
                  <a:gd name="T8" fmla="*/ 125 w 210"/>
                  <a:gd name="T9" fmla="*/ 32 h 278"/>
                  <a:gd name="T10" fmla="*/ 128 w 210"/>
                  <a:gd name="T11" fmla="*/ 22 h 278"/>
                  <a:gd name="T12" fmla="*/ 105 w 210"/>
                  <a:gd name="T13" fmla="*/ 0 h 278"/>
                  <a:gd name="T14" fmla="*/ 83 w 210"/>
                  <a:gd name="T15" fmla="*/ 22 h 278"/>
                  <a:gd name="T16" fmla="*/ 85 w 210"/>
                  <a:gd name="T17" fmla="*/ 32 h 278"/>
                  <a:gd name="T18" fmla="*/ 65 w 210"/>
                  <a:gd name="T19" fmla="*/ 32 h 278"/>
                  <a:gd name="T20" fmla="*/ 55 w 210"/>
                  <a:gd name="T21" fmla="*/ 41 h 278"/>
                  <a:gd name="T22" fmla="*/ 55 w 210"/>
                  <a:gd name="T23" fmla="*/ 45 h 278"/>
                  <a:gd name="T24" fmla="*/ 19 w 210"/>
                  <a:gd name="T25" fmla="*/ 45 h 278"/>
                  <a:gd name="T26" fmla="*/ 0 w 210"/>
                  <a:gd name="T27" fmla="*/ 64 h 278"/>
                  <a:gd name="T28" fmla="*/ 0 w 210"/>
                  <a:gd name="T29" fmla="*/ 259 h 278"/>
                  <a:gd name="T30" fmla="*/ 19 w 210"/>
                  <a:gd name="T31" fmla="*/ 278 h 278"/>
                  <a:gd name="T32" fmla="*/ 192 w 210"/>
                  <a:gd name="T33" fmla="*/ 278 h 278"/>
                  <a:gd name="T34" fmla="*/ 210 w 210"/>
                  <a:gd name="T35" fmla="*/ 259 h 278"/>
                  <a:gd name="T36" fmla="*/ 210 w 210"/>
                  <a:gd name="T37" fmla="*/ 64 h 278"/>
                  <a:gd name="T38" fmla="*/ 192 w 210"/>
                  <a:gd name="T39" fmla="*/ 45 h 278"/>
                  <a:gd name="T40" fmla="*/ 105 w 210"/>
                  <a:gd name="T41" fmla="*/ 13 h 278"/>
                  <a:gd name="T42" fmla="*/ 115 w 210"/>
                  <a:gd name="T43" fmla="*/ 22 h 278"/>
                  <a:gd name="T44" fmla="*/ 105 w 210"/>
                  <a:gd name="T45" fmla="*/ 32 h 278"/>
                  <a:gd name="T46" fmla="*/ 96 w 210"/>
                  <a:gd name="T47" fmla="*/ 22 h 278"/>
                  <a:gd name="T48" fmla="*/ 105 w 210"/>
                  <a:gd name="T49" fmla="*/ 13 h 278"/>
                  <a:gd name="T50" fmla="*/ 196 w 210"/>
                  <a:gd name="T51" fmla="*/ 259 h 278"/>
                  <a:gd name="T52" fmla="*/ 192 w 210"/>
                  <a:gd name="T53" fmla="*/ 263 h 278"/>
                  <a:gd name="T54" fmla="*/ 19 w 210"/>
                  <a:gd name="T55" fmla="*/ 263 h 278"/>
                  <a:gd name="T56" fmla="*/ 15 w 210"/>
                  <a:gd name="T57" fmla="*/ 259 h 278"/>
                  <a:gd name="T58" fmla="*/ 15 w 210"/>
                  <a:gd name="T59" fmla="*/ 64 h 278"/>
                  <a:gd name="T60" fmla="*/ 19 w 210"/>
                  <a:gd name="T61" fmla="*/ 59 h 278"/>
                  <a:gd name="T62" fmla="*/ 25 w 210"/>
                  <a:gd name="T63" fmla="*/ 59 h 278"/>
                  <a:gd name="T64" fmla="*/ 32 w 210"/>
                  <a:gd name="T65" fmla="*/ 59 h 278"/>
                  <a:gd name="T66" fmla="*/ 55 w 210"/>
                  <a:gd name="T67" fmla="*/ 59 h 278"/>
                  <a:gd name="T68" fmla="*/ 55 w 210"/>
                  <a:gd name="T69" fmla="*/ 63 h 278"/>
                  <a:gd name="T70" fmla="*/ 65 w 210"/>
                  <a:gd name="T71" fmla="*/ 72 h 278"/>
                  <a:gd name="T72" fmla="*/ 146 w 210"/>
                  <a:gd name="T73" fmla="*/ 72 h 278"/>
                  <a:gd name="T74" fmla="*/ 155 w 210"/>
                  <a:gd name="T75" fmla="*/ 63 h 278"/>
                  <a:gd name="T76" fmla="*/ 155 w 210"/>
                  <a:gd name="T77" fmla="*/ 59 h 278"/>
                  <a:gd name="T78" fmla="*/ 179 w 210"/>
                  <a:gd name="T79" fmla="*/ 59 h 278"/>
                  <a:gd name="T80" fmla="*/ 186 w 210"/>
                  <a:gd name="T81" fmla="*/ 59 h 278"/>
                  <a:gd name="T82" fmla="*/ 192 w 210"/>
                  <a:gd name="T83" fmla="*/ 59 h 278"/>
                  <a:gd name="T84" fmla="*/ 196 w 210"/>
                  <a:gd name="T85" fmla="*/ 64 h 278"/>
                  <a:gd name="T86" fmla="*/ 196 w 210"/>
                  <a:gd name="T87" fmla="*/ 259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10" h="278">
                    <a:moveTo>
                      <a:pt x="192" y="45"/>
                    </a:moveTo>
                    <a:cubicBezTo>
                      <a:pt x="155" y="45"/>
                      <a:pt x="155" y="45"/>
                      <a:pt x="155" y="45"/>
                    </a:cubicBezTo>
                    <a:cubicBezTo>
                      <a:pt x="155" y="41"/>
                      <a:pt x="155" y="41"/>
                      <a:pt x="155" y="41"/>
                    </a:cubicBezTo>
                    <a:cubicBezTo>
                      <a:pt x="155" y="36"/>
                      <a:pt x="151" y="32"/>
                      <a:pt x="146" y="32"/>
                    </a:cubicBezTo>
                    <a:cubicBezTo>
                      <a:pt x="125" y="32"/>
                      <a:pt x="125" y="32"/>
                      <a:pt x="125" y="32"/>
                    </a:cubicBezTo>
                    <a:cubicBezTo>
                      <a:pt x="127" y="29"/>
                      <a:pt x="128" y="26"/>
                      <a:pt x="128" y="22"/>
                    </a:cubicBezTo>
                    <a:cubicBezTo>
                      <a:pt x="128" y="10"/>
                      <a:pt x="118" y="0"/>
                      <a:pt x="105" y="0"/>
                    </a:cubicBezTo>
                    <a:cubicBezTo>
                      <a:pt x="93" y="0"/>
                      <a:pt x="83" y="10"/>
                      <a:pt x="83" y="22"/>
                    </a:cubicBezTo>
                    <a:cubicBezTo>
                      <a:pt x="83" y="26"/>
                      <a:pt x="84" y="29"/>
                      <a:pt x="85" y="32"/>
                    </a:cubicBezTo>
                    <a:cubicBezTo>
                      <a:pt x="65" y="32"/>
                      <a:pt x="65" y="32"/>
                      <a:pt x="65" y="32"/>
                    </a:cubicBezTo>
                    <a:cubicBezTo>
                      <a:pt x="59" y="32"/>
                      <a:pt x="55" y="36"/>
                      <a:pt x="55" y="41"/>
                    </a:cubicBezTo>
                    <a:cubicBezTo>
                      <a:pt x="55" y="45"/>
                      <a:pt x="55" y="45"/>
                      <a:pt x="55" y="45"/>
                    </a:cubicBezTo>
                    <a:cubicBezTo>
                      <a:pt x="19" y="45"/>
                      <a:pt x="19" y="45"/>
                      <a:pt x="19" y="45"/>
                    </a:cubicBezTo>
                    <a:cubicBezTo>
                      <a:pt x="8" y="45"/>
                      <a:pt x="0" y="53"/>
                      <a:pt x="0" y="64"/>
                    </a:cubicBezTo>
                    <a:cubicBezTo>
                      <a:pt x="0" y="259"/>
                      <a:pt x="0" y="259"/>
                      <a:pt x="0" y="259"/>
                    </a:cubicBezTo>
                    <a:cubicBezTo>
                      <a:pt x="0" y="270"/>
                      <a:pt x="8" y="278"/>
                      <a:pt x="19" y="278"/>
                    </a:cubicBezTo>
                    <a:cubicBezTo>
                      <a:pt x="192" y="278"/>
                      <a:pt x="192" y="278"/>
                      <a:pt x="192" y="278"/>
                    </a:cubicBezTo>
                    <a:cubicBezTo>
                      <a:pt x="202" y="278"/>
                      <a:pt x="210" y="270"/>
                      <a:pt x="210" y="259"/>
                    </a:cubicBezTo>
                    <a:cubicBezTo>
                      <a:pt x="210" y="64"/>
                      <a:pt x="210" y="64"/>
                      <a:pt x="210" y="64"/>
                    </a:cubicBezTo>
                    <a:cubicBezTo>
                      <a:pt x="210" y="53"/>
                      <a:pt x="202" y="45"/>
                      <a:pt x="192" y="45"/>
                    </a:cubicBezTo>
                    <a:close/>
                    <a:moveTo>
                      <a:pt x="105" y="13"/>
                    </a:moveTo>
                    <a:cubicBezTo>
                      <a:pt x="111" y="13"/>
                      <a:pt x="115" y="17"/>
                      <a:pt x="115" y="22"/>
                    </a:cubicBezTo>
                    <a:cubicBezTo>
                      <a:pt x="115" y="28"/>
                      <a:pt x="111" y="32"/>
                      <a:pt x="105" y="32"/>
                    </a:cubicBezTo>
                    <a:cubicBezTo>
                      <a:pt x="100" y="32"/>
                      <a:pt x="96" y="28"/>
                      <a:pt x="96" y="22"/>
                    </a:cubicBezTo>
                    <a:cubicBezTo>
                      <a:pt x="96" y="17"/>
                      <a:pt x="100" y="13"/>
                      <a:pt x="105" y="13"/>
                    </a:cubicBezTo>
                    <a:close/>
                    <a:moveTo>
                      <a:pt x="196" y="259"/>
                    </a:moveTo>
                    <a:cubicBezTo>
                      <a:pt x="196" y="261"/>
                      <a:pt x="194" y="263"/>
                      <a:pt x="192" y="263"/>
                    </a:cubicBezTo>
                    <a:cubicBezTo>
                      <a:pt x="19" y="263"/>
                      <a:pt x="19" y="263"/>
                      <a:pt x="19" y="263"/>
                    </a:cubicBezTo>
                    <a:cubicBezTo>
                      <a:pt x="17" y="263"/>
                      <a:pt x="15" y="261"/>
                      <a:pt x="15" y="259"/>
                    </a:cubicBezTo>
                    <a:cubicBezTo>
                      <a:pt x="15" y="64"/>
                      <a:pt x="15" y="64"/>
                      <a:pt x="15" y="64"/>
                    </a:cubicBezTo>
                    <a:cubicBezTo>
                      <a:pt x="15" y="61"/>
                      <a:pt x="17" y="59"/>
                      <a:pt x="19" y="59"/>
                    </a:cubicBezTo>
                    <a:cubicBezTo>
                      <a:pt x="25" y="59"/>
                      <a:pt x="25" y="59"/>
                      <a:pt x="25" y="59"/>
                    </a:cubicBezTo>
                    <a:cubicBezTo>
                      <a:pt x="32" y="59"/>
                      <a:pt x="32" y="59"/>
                      <a:pt x="32" y="59"/>
                    </a:cubicBezTo>
                    <a:cubicBezTo>
                      <a:pt x="55" y="59"/>
                      <a:pt x="55" y="59"/>
                      <a:pt x="55" y="59"/>
                    </a:cubicBezTo>
                    <a:cubicBezTo>
                      <a:pt x="55" y="63"/>
                      <a:pt x="55" y="63"/>
                      <a:pt x="55" y="63"/>
                    </a:cubicBezTo>
                    <a:cubicBezTo>
                      <a:pt x="55" y="68"/>
                      <a:pt x="59" y="72"/>
                      <a:pt x="65" y="72"/>
                    </a:cubicBezTo>
                    <a:cubicBezTo>
                      <a:pt x="146" y="72"/>
                      <a:pt x="146" y="72"/>
                      <a:pt x="146" y="72"/>
                    </a:cubicBezTo>
                    <a:cubicBezTo>
                      <a:pt x="151" y="72"/>
                      <a:pt x="155" y="68"/>
                      <a:pt x="155" y="63"/>
                    </a:cubicBezTo>
                    <a:cubicBezTo>
                      <a:pt x="155" y="59"/>
                      <a:pt x="155" y="59"/>
                      <a:pt x="155" y="59"/>
                    </a:cubicBezTo>
                    <a:cubicBezTo>
                      <a:pt x="179" y="59"/>
                      <a:pt x="179" y="59"/>
                      <a:pt x="179" y="59"/>
                    </a:cubicBezTo>
                    <a:cubicBezTo>
                      <a:pt x="186" y="59"/>
                      <a:pt x="186" y="59"/>
                      <a:pt x="186" y="59"/>
                    </a:cubicBezTo>
                    <a:cubicBezTo>
                      <a:pt x="192" y="59"/>
                      <a:pt x="192" y="59"/>
                      <a:pt x="192" y="59"/>
                    </a:cubicBezTo>
                    <a:cubicBezTo>
                      <a:pt x="194" y="59"/>
                      <a:pt x="196" y="61"/>
                      <a:pt x="196" y="64"/>
                    </a:cubicBezTo>
                    <a:lnTo>
                      <a:pt x="196" y="2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196" name="Freeform 6"/>
              <p:cNvSpPr>
                <a:spLocks/>
              </p:cNvSpPr>
              <p:nvPr/>
            </p:nvSpPr>
            <p:spPr bwMode="auto">
              <a:xfrm>
                <a:off x="4268788" y="2192338"/>
                <a:ext cx="342900" cy="311150"/>
              </a:xfrm>
              <a:custGeom>
                <a:avLst/>
                <a:gdLst>
                  <a:gd name="T0" fmla="*/ 122 w 128"/>
                  <a:gd name="T1" fmla="*/ 4 h 116"/>
                  <a:gd name="T2" fmla="*/ 105 w 128"/>
                  <a:gd name="T3" fmla="*/ 6 h 116"/>
                  <a:gd name="T4" fmla="*/ 44 w 128"/>
                  <a:gd name="T5" fmla="*/ 81 h 116"/>
                  <a:gd name="T6" fmla="*/ 24 w 128"/>
                  <a:gd name="T7" fmla="*/ 58 h 116"/>
                  <a:gd name="T8" fmla="*/ 7 w 128"/>
                  <a:gd name="T9" fmla="*/ 56 h 116"/>
                  <a:gd name="T10" fmla="*/ 5 w 128"/>
                  <a:gd name="T11" fmla="*/ 71 h 116"/>
                  <a:gd name="T12" fmla="*/ 45 w 128"/>
                  <a:gd name="T13" fmla="*/ 116 h 116"/>
                  <a:gd name="T14" fmla="*/ 124 w 128"/>
                  <a:gd name="T15" fmla="*/ 19 h 116"/>
                  <a:gd name="T16" fmla="*/ 122 w 128"/>
                  <a:gd name="T17" fmla="*/ 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116">
                    <a:moveTo>
                      <a:pt x="122" y="4"/>
                    </a:moveTo>
                    <a:cubicBezTo>
                      <a:pt x="116" y="0"/>
                      <a:pt x="109" y="1"/>
                      <a:pt x="105" y="6"/>
                    </a:cubicBezTo>
                    <a:cubicBezTo>
                      <a:pt x="44" y="81"/>
                      <a:pt x="44" y="81"/>
                      <a:pt x="44" y="81"/>
                    </a:cubicBezTo>
                    <a:cubicBezTo>
                      <a:pt x="24" y="58"/>
                      <a:pt x="24" y="58"/>
                      <a:pt x="24" y="58"/>
                    </a:cubicBezTo>
                    <a:cubicBezTo>
                      <a:pt x="19" y="53"/>
                      <a:pt x="12" y="52"/>
                      <a:pt x="7" y="56"/>
                    </a:cubicBezTo>
                    <a:cubicBezTo>
                      <a:pt x="1" y="60"/>
                      <a:pt x="0" y="66"/>
                      <a:pt x="5" y="71"/>
                    </a:cubicBezTo>
                    <a:cubicBezTo>
                      <a:pt x="45" y="116"/>
                      <a:pt x="45" y="116"/>
                      <a:pt x="45" y="116"/>
                    </a:cubicBezTo>
                    <a:cubicBezTo>
                      <a:pt x="124" y="19"/>
                      <a:pt x="124" y="19"/>
                      <a:pt x="124" y="19"/>
                    </a:cubicBezTo>
                    <a:cubicBezTo>
                      <a:pt x="128" y="14"/>
                      <a:pt x="127" y="7"/>
                      <a:pt x="12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sp>
          <p:nvSpPr>
            <p:cNvPr id="197" name="Freeform 350"/>
            <p:cNvSpPr>
              <a:spLocks noEditPoints="1"/>
            </p:cNvSpPr>
            <p:nvPr/>
          </p:nvSpPr>
          <p:spPr bwMode="auto">
            <a:xfrm>
              <a:off x="2069188" y="3891385"/>
              <a:ext cx="381108" cy="375815"/>
            </a:xfrm>
            <a:custGeom>
              <a:avLst/>
              <a:gdLst>
                <a:gd name="T0" fmla="*/ 59 w 61"/>
                <a:gd name="T1" fmla="*/ 2 h 60"/>
                <a:gd name="T2" fmla="*/ 52 w 61"/>
                <a:gd name="T3" fmla="*/ 0 h 60"/>
                <a:gd name="T4" fmla="*/ 25 w 61"/>
                <a:gd name="T5" fmla="*/ 0 h 60"/>
                <a:gd name="T6" fmla="*/ 10 w 61"/>
                <a:gd name="T7" fmla="*/ 12 h 60"/>
                <a:gd name="T8" fmla="*/ 10 w 61"/>
                <a:gd name="T9" fmla="*/ 40 h 60"/>
                <a:gd name="T10" fmla="*/ 9 w 61"/>
                <a:gd name="T11" fmla="*/ 44 h 60"/>
                <a:gd name="T12" fmla="*/ 8 w 61"/>
                <a:gd name="T13" fmla="*/ 44 h 60"/>
                <a:gd name="T14" fmla="*/ 0 w 61"/>
                <a:gd name="T15" fmla="*/ 52 h 60"/>
                <a:gd name="T16" fmla="*/ 8 w 61"/>
                <a:gd name="T17" fmla="*/ 60 h 60"/>
                <a:gd name="T18" fmla="*/ 38 w 61"/>
                <a:gd name="T19" fmla="*/ 60 h 60"/>
                <a:gd name="T20" fmla="*/ 46 w 61"/>
                <a:gd name="T21" fmla="*/ 40 h 60"/>
                <a:gd name="T22" fmla="*/ 46 w 61"/>
                <a:gd name="T23" fmla="*/ 16 h 60"/>
                <a:gd name="T24" fmla="*/ 52 w 61"/>
                <a:gd name="T25" fmla="*/ 16 h 60"/>
                <a:gd name="T26" fmla="*/ 61 w 61"/>
                <a:gd name="T27" fmla="*/ 8 h 60"/>
                <a:gd name="T28" fmla="*/ 59 w 61"/>
                <a:gd name="T29" fmla="*/ 2 h 60"/>
                <a:gd name="T30" fmla="*/ 42 w 61"/>
                <a:gd name="T31" fmla="*/ 11 h 60"/>
                <a:gd name="T32" fmla="*/ 42 w 61"/>
                <a:gd name="T33" fmla="*/ 12 h 60"/>
                <a:gd name="T34" fmla="*/ 42 w 61"/>
                <a:gd name="T35" fmla="*/ 40 h 60"/>
                <a:gd name="T36" fmla="*/ 38 w 61"/>
                <a:gd name="T37" fmla="*/ 56 h 60"/>
                <a:gd name="T38" fmla="*/ 8 w 61"/>
                <a:gd name="T39" fmla="*/ 56 h 60"/>
                <a:gd name="T40" fmla="*/ 6 w 61"/>
                <a:gd name="T41" fmla="*/ 55 h 60"/>
                <a:gd name="T42" fmla="*/ 4 w 61"/>
                <a:gd name="T43" fmla="*/ 52 h 60"/>
                <a:gd name="T44" fmla="*/ 6 w 61"/>
                <a:gd name="T45" fmla="*/ 48 h 60"/>
                <a:gd name="T46" fmla="*/ 8 w 61"/>
                <a:gd name="T47" fmla="*/ 48 h 60"/>
                <a:gd name="T48" fmla="*/ 34 w 61"/>
                <a:gd name="T49" fmla="*/ 48 h 60"/>
                <a:gd name="T50" fmla="*/ 36 w 61"/>
                <a:gd name="T51" fmla="*/ 46 h 60"/>
                <a:gd name="T52" fmla="*/ 34 w 61"/>
                <a:gd name="T53" fmla="*/ 44 h 60"/>
                <a:gd name="T54" fmla="*/ 13 w 61"/>
                <a:gd name="T55" fmla="*/ 44 h 60"/>
                <a:gd name="T56" fmla="*/ 14 w 61"/>
                <a:gd name="T57" fmla="*/ 40 h 60"/>
                <a:gd name="T58" fmla="*/ 14 w 61"/>
                <a:gd name="T59" fmla="*/ 12 h 60"/>
                <a:gd name="T60" fmla="*/ 25 w 61"/>
                <a:gd name="T61" fmla="*/ 4 h 60"/>
                <a:gd name="T62" fmla="*/ 43 w 61"/>
                <a:gd name="T63" fmla="*/ 4 h 60"/>
                <a:gd name="T64" fmla="*/ 42 w 61"/>
                <a:gd name="T65" fmla="*/ 11 h 60"/>
                <a:gd name="T66" fmla="*/ 56 w 61"/>
                <a:gd name="T67" fmla="*/ 11 h 60"/>
                <a:gd name="T68" fmla="*/ 52 w 61"/>
                <a:gd name="T69" fmla="*/ 12 h 60"/>
                <a:gd name="T70" fmla="*/ 46 w 61"/>
                <a:gd name="T71" fmla="*/ 12 h 60"/>
                <a:gd name="T72" fmla="*/ 46 w 61"/>
                <a:gd name="T73" fmla="*/ 10 h 60"/>
                <a:gd name="T74" fmla="*/ 47 w 61"/>
                <a:gd name="T75" fmla="*/ 5 h 60"/>
                <a:gd name="T76" fmla="*/ 51 w 61"/>
                <a:gd name="T77" fmla="*/ 4 h 60"/>
                <a:gd name="T78" fmla="*/ 52 w 61"/>
                <a:gd name="T79" fmla="*/ 4 h 60"/>
                <a:gd name="T80" fmla="*/ 57 w 61"/>
                <a:gd name="T81" fmla="*/ 8 h 60"/>
                <a:gd name="T82" fmla="*/ 56 w 61"/>
                <a:gd name="T83" fmla="*/ 11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1" h="60">
                  <a:moveTo>
                    <a:pt x="59" y="2"/>
                  </a:moveTo>
                  <a:cubicBezTo>
                    <a:pt x="57" y="1"/>
                    <a:pt x="55" y="0"/>
                    <a:pt x="52" y="0"/>
                  </a:cubicBezTo>
                  <a:cubicBezTo>
                    <a:pt x="25" y="0"/>
                    <a:pt x="25" y="0"/>
                    <a:pt x="25" y="0"/>
                  </a:cubicBezTo>
                  <a:cubicBezTo>
                    <a:pt x="16" y="0"/>
                    <a:pt x="10" y="7"/>
                    <a:pt x="10" y="12"/>
                  </a:cubicBezTo>
                  <a:cubicBezTo>
                    <a:pt x="10" y="40"/>
                    <a:pt x="10" y="40"/>
                    <a:pt x="10" y="40"/>
                  </a:cubicBezTo>
                  <a:cubicBezTo>
                    <a:pt x="10" y="41"/>
                    <a:pt x="9" y="42"/>
                    <a:pt x="9" y="44"/>
                  </a:cubicBezTo>
                  <a:cubicBezTo>
                    <a:pt x="8" y="44"/>
                    <a:pt x="8" y="44"/>
                    <a:pt x="8" y="44"/>
                  </a:cubicBezTo>
                  <a:cubicBezTo>
                    <a:pt x="3" y="44"/>
                    <a:pt x="0" y="48"/>
                    <a:pt x="0" y="52"/>
                  </a:cubicBezTo>
                  <a:cubicBezTo>
                    <a:pt x="0" y="56"/>
                    <a:pt x="3" y="60"/>
                    <a:pt x="8" y="60"/>
                  </a:cubicBezTo>
                  <a:cubicBezTo>
                    <a:pt x="38" y="60"/>
                    <a:pt x="38" y="60"/>
                    <a:pt x="38" y="60"/>
                  </a:cubicBezTo>
                  <a:cubicBezTo>
                    <a:pt x="45" y="60"/>
                    <a:pt x="46" y="40"/>
                    <a:pt x="46" y="40"/>
                  </a:cubicBezTo>
                  <a:cubicBezTo>
                    <a:pt x="46" y="16"/>
                    <a:pt x="46" y="16"/>
                    <a:pt x="46" y="16"/>
                  </a:cubicBezTo>
                  <a:cubicBezTo>
                    <a:pt x="52" y="16"/>
                    <a:pt x="52" y="16"/>
                    <a:pt x="52" y="16"/>
                  </a:cubicBezTo>
                  <a:cubicBezTo>
                    <a:pt x="57" y="16"/>
                    <a:pt x="61" y="12"/>
                    <a:pt x="61" y="8"/>
                  </a:cubicBezTo>
                  <a:cubicBezTo>
                    <a:pt x="61" y="5"/>
                    <a:pt x="60" y="4"/>
                    <a:pt x="59" y="2"/>
                  </a:cubicBezTo>
                  <a:close/>
                  <a:moveTo>
                    <a:pt x="42" y="11"/>
                  </a:moveTo>
                  <a:cubicBezTo>
                    <a:pt x="42" y="11"/>
                    <a:pt x="42" y="12"/>
                    <a:pt x="42" y="12"/>
                  </a:cubicBezTo>
                  <a:cubicBezTo>
                    <a:pt x="42" y="40"/>
                    <a:pt x="42" y="40"/>
                    <a:pt x="42" y="40"/>
                  </a:cubicBezTo>
                  <a:cubicBezTo>
                    <a:pt x="42" y="45"/>
                    <a:pt x="40" y="55"/>
                    <a:pt x="38" y="56"/>
                  </a:cubicBezTo>
                  <a:cubicBezTo>
                    <a:pt x="8" y="56"/>
                    <a:pt x="8" y="56"/>
                    <a:pt x="8" y="56"/>
                  </a:cubicBezTo>
                  <a:cubicBezTo>
                    <a:pt x="7" y="56"/>
                    <a:pt x="6" y="56"/>
                    <a:pt x="6" y="55"/>
                  </a:cubicBezTo>
                  <a:cubicBezTo>
                    <a:pt x="4" y="54"/>
                    <a:pt x="4" y="53"/>
                    <a:pt x="4" y="52"/>
                  </a:cubicBezTo>
                  <a:cubicBezTo>
                    <a:pt x="4" y="51"/>
                    <a:pt x="5" y="49"/>
                    <a:pt x="6" y="48"/>
                  </a:cubicBezTo>
                  <a:cubicBezTo>
                    <a:pt x="7" y="48"/>
                    <a:pt x="7" y="48"/>
                    <a:pt x="8" y="48"/>
                  </a:cubicBezTo>
                  <a:cubicBezTo>
                    <a:pt x="34" y="48"/>
                    <a:pt x="34" y="48"/>
                    <a:pt x="34" y="48"/>
                  </a:cubicBezTo>
                  <a:cubicBezTo>
                    <a:pt x="35" y="48"/>
                    <a:pt x="36" y="47"/>
                    <a:pt x="36" y="46"/>
                  </a:cubicBezTo>
                  <a:cubicBezTo>
                    <a:pt x="36" y="45"/>
                    <a:pt x="35" y="44"/>
                    <a:pt x="34" y="44"/>
                  </a:cubicBezTo>
                  <a:cubicBezTo>
                    <a:pt x="13" y="44"/>
                    <a:pt x="13" y="44"/>
                    <a:pt x="13" y="44"/>
                  </a:cubicBezTo>
                  <a:cubicBezTo>
                    <a:pt x="14" y="43"/>
                    <a:pt x="14" y="41"/>
                    <a:pt x="14" y="40"/>
                  </a:cubicBezTo>
                  <a:cubicBezTo>
                    <a:pt x="14" y="12"/>
                    <a:pt x="14" y="12"/>
                    <a:pt x="14" y="12"/>
                  </a:cubicBezTo>
                  <a:cubicBezTo>
                    <a:pt x="14" y="9"/>
                    <a:pt x="18" y="4"/>
                    <a:pt x="25" y="4"/>
                  </a:cubicBezTo>
                  <a:cubicBezTo>
                    <a:pt x="43" y="4"/>
                    <a:pt x="43" y="4"/>
                    <a:pt x="43" y="4"/>
                  </a:cubicBezTo>
                  <a:cubicBezTo>
                    <a:pt x="42" y="6"/>
                    <a:pt x="42" y="9"/>
                    <a:pt x="42" y="11"/>
                  </a:cubicBezTo>
                  <a:close/>
                  <a:moveTo>
                    <a:pt x="56" y="11"/>
                  </a:moveTo>
                  <a:cubicBezTo>
                    <a:pt x="55" y="11"/>
                    <a:pt x="54" y="12"/>
                    <a:pt x="52" y="12"/>
                  </a:cubicBezTo>
                  <a:cubicBezTo>
                    <a:pt x="46" y="12"/>
                    <a:pt x="46" y="12"/>
                    <a:pt x="46" y="12"/>
                  </a:cubicBezTo>
                  <a:cubicBezTo>
                    <a:pt x="46" y="12"/>
                    <a:pt x="46" y="11"/>
                    <a:pt x="46" y="10"/>
                  </a:cubicBezTo>
                  <a:cubicBezTo>
                    <a:pt x="46" y="8"/>
                    <a:pt x="46" y="6"/>
                    <a:pt x="47" y="5"/>
                  </a:cubicBezTo>
                  <a:cubicBezTo>
                    <a:pt x="48" y="4"/>
                    <a:pt x="49" y="4"/>
                    <a:pt x="51" y="4"/>
                  </a:cubicBezTo>
                  <a:cubicBezTo>
                    <a:pt x="52" y="4"/>
                    <a:pt x="52" y="4"/>
                    <a:pt x="52" y="4"/>
                  </a:cubicBezTo>
                  <a:cubicBezTo>
                    <a:pt x="55" y="4"/>
                    <a:pt x="57" y="5"/>
                    <a:pt x="57" y="8"/>
                  </a:cubicBezTo>
                  <a:cubicBezTo>
                    <a:pt x="57" y="9"/>
                    <a:pt x="56" y="10"/>
                    <a:pt x="56" y="11"/>
                  </a:cubicBezTo>
                  <a:close/>
                </a:path>
              </a:pathLst>
            </a:custGeom>
            <a:solidFill>
              <a:srgbClr val="7FBC41"/>
            </a:solidFill>
            <a:ln>
              <a:noFill/>
            </a:ln>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nvGrpSpPr>
            <p:cNvPr id="198" name="Group 48"/>
            <p:cNvGrpSpPr/>
            <p:nvPr/>
          </p:nvGrpSpPr>
          <p:grpSpPr>
            <a:xfrm>
              <a:off x="1439379" y="4783579"/>
              <a:ext cx="324377" cy="333411"/>
              <a:chOff x="7742238" y="3649663"/>
              <a:chExt cx="627062" cy="644526"/>
            </a:xfrm>
            <a:solidFill>
              <a:srgbClr val="31A8DF"/>
            </a:solidFill>
          </p:grpSpPr>
          <p:sp>
            <p:nvSpPr>
              <p:cNvPr id="199" name="Freeform 14"/>
              <p:cNvSpPr>
                <a:spLocks/>
              </p:cNvSpPr>
              <p:nvPr/>
            </p:nvSpPr>
            <p:spPr bwMode="auto">
              <a:xfrm>
                <a:off x="7742238" y="3649663"/>
                <a:ext cx="542925" cy="541338"/>
              </a:xfrm>
              <a:custGeom>
                <a:avLst/>
                <a:gdLst>
                  <a:gd name="T0" fmla="*/ 76 w 142"/>
                  <a:gd name="T1" fmla="*/ 130 h 142"/>
                  <a:gd name="T2" fmla="*/ 71 w 142"/>
                  <a:gd name="T3" fmla="*/ 130 h 142"/>
                  <a:gd name="T4" fmla="*/ 12 w 142"/>
                  <a:gd name="T5" fmla="*/ 71 h 142"/>
                  <a:gd name="T6" fmla="*/ 71 w 142"/>
                  <a:gd name="T7" fmla="*/ 12 h 142"/>
                  <a:gd name="T8" fmla="*/ 130 w 142"/>
                  <a:gd name="T9" fmla="*/ 71 h 142"/>
                  <a:gd name="T10" fmla="*/ 129 w 142"/>
                  <a:gd name="T11" fmla="*/ 81 h 142"/>
                  <a:gd name="T12" fmla="*/ 140 w 142"/>
                  <a:gd name="T13" fmla="*/ 85 h 142"/>
                  <a:gd name="T14" fmla="*/ 142 w 142"/>
                  <a:gd name="T15" fmla="*/ 71 h 142"/>
                  <a:gd name="T16" fmla="*/ 71 w 142"/>
                  <a:gd name="T17" fmla="*/ 0 h 142"/>
                  <a:gd name="T18" fmla="*/ 0 w 142"/>
                  <a:gd name="T19" fmla="*/ 71 h 142"/>
                  <a:gd name="T20" fmla="*/ 71 w 142"/>
                  <a:gd name="T21" fmla="*/ 142 h 142"/>
                  <a:gd name="T22" fmla="*/ 80 w 142"/>
                  <a:gd name="T23" fmla="*/ 141 h 142"/>
                  <a:gd name="T24" fmla="*/ 76 w 142"/>
                  <a:gd name="T25" fmla="*/ 130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2" h="142">
                    <a:moveTo>
                      <a:pt x="76" y="130"/>
                    </a:moveTo>
                    <a:cubicBezTo>
                      <a:pt x="74" y="130"/>
                      <a:pt x="73" y="130"/>
                      <a:pt x="71" y="130"/>
                    </a:cubicBezTo>
                    <a:cubicBezTo>
                      <a:pt x="38" y="130"/>
                      <a:pt x="12" y="104"/>
                      <a:pt x="12" y="71"/>
                    </a:cubicBezTo>
                    <a:cubicBezTo>
                      <a:pt x="12" y="38"/>
                      <a:pt x="38" y="12"/>
                      <a:pt x="71" y="12"/>
                    </a:cubicBezTo>
                    <a:cubicBezTo>
                      <a:pt x="103" y="12"/>
                      <a:pt x="130" y="38"/>
                      <a:pt x="130" y="71"/>
                    </a:cubicBezTo>
                    <a:cubicBezTo>
                      <a:pt x="130" y="74"/>
                      <a:pt x="129" y="78"/>
                      <a:pt x="129" y="81"/>
                    </a:cubicBezTo>
                    <a:cubicBezTo>
                      <a:pt x="140" y="85"/>
                      <a:pt x="140" y="85"/>
                      <a:pt x="140" y="85"/>
                    </a:cubicBezTo>
                    <a:cubicBezTo>
                      <a:pt x="141" y="80"/>
                      <a:pt x="142" y="76"/>
                      <a:pt x="142" y="71"/>
                    </a:cubicBezTo>
                    <a:cubicBezTo>
                      <a:pt x="142" y="32"/>
                      <a:pt x="110" y="0"/>
                      <a:pt x="71" y="0"/>
                    </a:cubicBezTo>
                    <a:cubicBezTo>
                      <a:pt x="32" y="0"/>
                      <a:pt x="0" y="32"/>
                      <a:pt x="0" y="71"/>
                    </a:cubicBezTo>
                    <a:cubicBezTo>
                      <a:pt x="0" y="110"/>
                      <a:pt x="32" y="142"/>
                      <a:pt x="71" y="142"/>
                    </a:cubicBezTo>
                    <a:cubicBezTo>
                      <a:pt x="74" y="142"/>
                      <a:pt x="77" y="142"/>
                      <a:pt x="80" y="141"/>
                    </a:cubicBezTo>
                    <a:lnTo>
                      <a:pt x="76" y="1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00" name="Freeform 15"/>
              <p:cNvSpPr>
                <a:spLocks noEditPoints="1"/>
              </p:cNvSpPr>
              <p:nvPr/>
            </p:nvSpPr>
            <p:spPr bwMode="auto">
              <a:xfrm>
                <a:off x="7883525" y="3798888"/>
                <a:ext cx="260350" cy="258763"/>
              </a:xfrm>
              <a:custGeom>
                <a:avLst/>
                <a:gdLst>
                  <a:gd name="T0" fmla="*/ 34 w 68"/>
                  <a:gd name="T1" fmla="*/ 68 h 68"/>
                  <a:gd name="T2" fmla="*/ 0 w 68"/>
                  <a:gd name="T3" fmla="*/ 34 h 68"/>
                  <a:gd name="T4" fmla="*/ 34 w 68"/>
                  <a:gd name="T5" fmla="*/ 0 h 68"/>
                  <a:gd name="T6" fmla="*/ 68 w 68"/>
                  <a:gd name="T7" fmla="*/ 34 h 68"/>
                  <a:gd name="T8" fmla="*/ 34 w 68"/>
                  <a:gd name="T9" fmla="*/ 68 h 68"/>
                  <a:gd name="T10" fmla="*/ 34 w 68"/>
                  <a:gd name="T11" fmla="*/ 12 h 68"/>
                  <a:gd name="T12" fmla="*/ 12 w 68"/>
                  <a:gd name="T13" fmla="*/ 34 h 68"/>
                  <a:gd name="T14" fmla="*/ 34 w 68"/>
                  <a:gd name="T15" fmla="*/ 56 h 68"/>
                  <a:gd name="T16" fmla="*/ 56 w 68"/>
                  <a:gd name="T17" fmla="*/ 34 h 68"/>
                  <a:gd name="T18" fmla="*/ 34 w 68"/>
                  <a:gd name="T19" fmla="*/ 12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68">
                    <a:moveTo>
                      <a:pt x="34" y="68"/>
                    </a:moveTo>
                    <a:cubicBezTo>
                      <a:pt x="16" y="68"/>
                      <a:pt x="0" y="52"/>
                      <a:pt x="0" y="34"/>
                    </a:cubicBezTo>
                    <a:cubicBezTo>
                      <a:pt x="0" y="15"/>
                      <a:pt x="16" y="0"/>
                      <a:pt x="34" y="0"/>
                    </a:cubicBezTo>
                    <a:cubicBezTo>
                      <a:pt x="53" y="0"/>
                      <a:pt x="68" y="15"/>
                      <a:pt x="68" y="34"/>
                    </a:cubicBezTo>
                    <a:cubicBezTo>
                      <a:pt x="68" y="52"/>
                      <a:pt x="53" y="68"/>
                      <a:pt x="34" y="68"/>
                    </a:cubicBezTo>
                    <a:close/>
                    <a:moveTo>
                      <a:pt x="34" y="12"/>
                    </a:moveTo>
                    <a:cubicBezTo>
                      <a:pt x="22" y="12"/>
                      <a:pt x="12" y="22"/>
                      <a:pt x="12" y="34"/>
                    </a:cubicBezTo>
                    <a:cubicBezTo>
                      <a:pt x="12" y="46"/>
                      <a:pt x="22" y="56"/>
                      <a:pt x="34" y="56"/>
                    </a:cubicBezTo>
                    <a:cubicBezTo>
                      <a:pt x="46" y="56"/>
                      <a:pt x="56" y="46"/>
                      <a:pt x="56" y="34"/>
                    </a:cubicBezTo>
                    <a:cubicBezTo>
                      <a:pt x="56" y="22"/>
                      <a:pt x="46" y="12"/>
                      <a:pt x="34"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01" name="Freeform 16"/>
              <p:cNvSpPr>
                <a:spLocks/>
              </p:cNvSpPr>
              <p:nvPr/>
            </p:nvSpPr>
            <p:spPr bwMode="auto">
              <a:xfrm>
                <a:off x="7999413" y="3921126"/>
                <a:ext cx="369887" cy="373063"/>
              </a:xfrm>
              <a:custGeom>
                <a:avLst/>
                <a:gdLst>
                  <a:gd name="T0" fmla="*/ 233 w 233"/>
                  <a:gd name="T1" fmla="*/ 204 h 235"/>
                  <a:gd name="T2" fmla="*/ 137 w 233"/>
                  <a:gd name="T3" fmla="*/ 110 h 235"/>
                  <a:gd name="T4" fmla="*/ 214 w 233"/>
                  <a:gd name="T5" fmla="*/ 74 h 235"/>
                  <a:gd name="T6" fmla="*/ 0 w 233"/>
                  <a:gd name="T7" fmla="*/ 0 h 235"/>
                  <a:gd name="T8" fmla="*/ 72 w 233"/>
                  <a:gd name="T9" fmla="*/ 218 h 235"/>
                  <a:gd name="T10" fmla="*/ 108 w 233"/>
                  <a:gd name="T11" fmla="*/ 141 h 235"/>
                  <a:gd name="T12" fmla="*/ 202 w 233"/>
                  <a:gd name="T13" fmla="*/ 235 h 235"/>
                  <a:gd name="T14" fmla="*/ 233 w 233"/>
                  <a:gd name="T15" fmla="*/ 204 h 235"/>
                  <a:gd name="T16" fmla="*/ 233 w 233"/>
                  <a:gd name="T17" fmla="*/ 204 h 235"/>
                  <a:gd name="T18" fmla="*/ 233 w 233"/>
                  <a:gd name="T19" fmla="*/ 204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3" h="235">
                    <a:moveTo>
                      <a:pt x="233" y="204"/>
                    </a:moveTo>
                    <a:lnTo>
                      <a:pt x="137" y="110"/>
                    </a:lnTo>
                    <a:lnTo>
                      <a:pt x="214" y="74"/>
                    </a:lnTo>
                    <a:lnTo>
                      <a:pt x="0" y="0"/>
                    </a:lnTo>
                    <a:lnTo>
                      <a:pt x="72" y="218"/>
                    </a:lnTo>
                    <a:lnTo>
                      <a:pt x="108" y="141"/>
                    </a:lnTo>
                    <a:lnTo>
                      <a:pt x="202" y="235"/>
                    </a:lnTo>
                    <a:lnTo>
                      <a:pt x="233" y="204"/>
                    </a:lnTo>
                    <a:lnTo>
                      <a:pt x="233" y="204"/>
                    </a:lnTo>
                    <a:lnTo>
                      <a:pt x="233" y="2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grpSp>
          <p:nvGrpSpPr>
            <p:cNvPr id="202" name="Group 52"/>
            <p:cNvGrpSpPr/>
            <p:nvPr/>
          </p:nvGrpSpPr>
          <p:grpSpPr>
            <a:xfrm>
              <a:off x="1399414" y="4356190"/>
              <a:ext cx="294778" cy="292839"/>
              <a:chOff x="3573463" y="5472113"/>
              <a:chExt cx="241300" cy="239713"/>
            </a:xfrm>
            <a:solidFill>
              <a:srgbClr val="EC5724"/>
            </a:solidFill>
          </p:grpSpPr>
          <p:sp>
            <p:nvSpPr>
              <p:cNvPr id="203" name="Freeform 273"/>
              <p:cNvSpPr>
                <a:spLocks/>
              </p:cNvSpPr>
              <p:nvPr/>
            </p:nvSpPr>
            <p:spPr bwMode="auto">
              <a:xfrm>
                <a:off x="3573463" y="5546726"/>
                <a:ext cx="241300" cy="165100"/>
              </a:xfrm>
              <a:custGeom>
                <a:avLst/>
                <a:gdLst>
                  <a:gd name="T0" fmla="*/ 123 w 152"/>
                  <a:gd name="T1" fmla="*/ 0 h 104"/>
                  <a:gd name="T2" fmla="*/ 123 w 152"/>
                  <a:gd name="T3" fmla="*/ 10 h 104"/>
                  <a:gd name="T4" fmla="*/ 142 w 152"/>
                  <a:gd name="T5" fmla="*/ 10 h 104"/>
                  <a:gd name="T6" fmla="*/ 142 w 152"/>
                  <a:gd name="T7" fmla="*/ 95 h 104"/>
                  <a:gd name="T8" fmla="*/ 95 w 152"/>
                  <a:gd name="T9" fmla="*/ 95 h 104"/>
                  <a:gd name="T10" fmla="*/ 95 w 152"/>
                  <a:gd name="T11" fmla="*/ 67 h 104"/>
                  <a:gd name="T12" fmla="*/ 57 w 152"/>
                  <a:gd name="T13" fmla="*/ 67 h 104"/>
                  <a:gd name="T14" fmla="*/ 57 w 152"/>
                  <a:gd name="T15" fmla="*/ 95 h 104"/>
                  <a:gd name="T16" fmla="*/ 10 w 152"/>
                  <a:gd name="T17" fmla="*/ 95 h 104"/>
                  <a:gd name="T18" fmla="*/ 10 w 152"/>
                  <a:gd name="T19" fmla="*/ 10 h 104"/>
                  <a:gd name="T20" fmla="*/ 29 w 152"/>
                  <a:gd name="T21" fmla="*/ 10 h 104"/>
                  <a:gd name="T22" fmla="*/ 29 w 152"/>
                  <a:gd name="T23" fmla="*/ 0 h 104"/>
                  <a:gd name="T24" fmla="*/ 0 w 152"/>
                  <a:gd name="T25" fmla="*/ 0 h 104"/>
                  <a:gd name="T26" fmla="*/ 0 w 152"/>
                  <a:gd name="T27" fmla="*/ 104 h 104"/>
                  <a:gd name="T28" fmla="*/ 152 w 152"/>
                  <a:gd name="T29" fmla="*/ 104 h 104"/>
                  <a:gd name="T30" fmla="*/ 152 w 152"/>
                  <a:gd name="T31" fmla="*/ 0 h 104"/>
                  <a:gd name="T32" fmla="*/ 123 w 152"/>
                  <a:gd name="T33"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2" h="104">
                    <a:moveTo>
                      <a:pt x="123" y="0"/>
                    </a:moveTo>
                    <a:lnTo>
                      <a:pt x="123" y="10"/>
                    </a:lnTo>
                    <a:lnTo>
                      <a:pt x="142" y="10"/>
                    </a:lnTo>
                    <a:lnTo>
                      <a:pt x="142" y="95"/>
                    </a:lnTo>
                    <a:lnTo>
                      <a:pt x="95" y="95"/>
                    </a:lnTo>
                    <a:lnTo>
                      <a:pt x="95" y="67"/>
                    </a:lnTo>
                    <a:lnTo>
                      <a:pt x="57" y="67"/>
                    </a:lnTo>
                    <a:lnTo>
                      <a:pt x="57" y="95"/>
                    </a:lnTo>
                    <a:lnTo>
                      <a:pt x="10" y="95"/>
                    </a:lnTo>
                    <a:lnTo>
                      <a:pt x="10" y="10"/>
                    </a:lnTo>
                    <a:lnTo>
                      <a:pt x="29" y="10"/>
                    </a:lnTo>
                    <a:lnTo>
                      <a:pt x="29" y="0"/>
                    </a:lnTo>
                    <a:lnTo>
                      <a:pt x="0" y="0"/>
                    </a:lnTo>
                    <a:lnTo>
                      <a:pt x="0" y="104"/>
                    </a:lnTo>
                    <a:lnTo>
                      <a:pt x="152" y="104"/>
                    </a:lnTo>
                    <a:lnTo>
                      <a:pt x="152" y="0"/>
                    </a:lnTo>
                    <a:lnTo>
                      <a:pt x="123"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04" name="Freeform 274"/>
              <p:cNvSpPr>
                <a:spLocks noEditPoints="1"/>
              </p:cNvSpPr>
              <p:nvPr/>
            </p:nvSpPr>
            <p:spPr bwMode="auto">
              <a:xfrm>
                <a:off x="3633788" y="5472113"/>
                <a:ext cx="120650" cy="104775"/>
              </a:xfrm>
              <a:custGeom>
                <a:avLst/>
                <a:gdLst>
                  <a:gd name="T0" fmla="*/ 0 w 76"/>
                  <a:gd name="T1" fmla="*/ 57 h 66"/>
                  <a:gd name="T2" fmla="*/ 0 w 76"/>
                  <a:gd name="T3" fmla="*/ 66 h 66"/>
                  <a:gd name="T4" fmla="*/ 76 w 76"/>
                  <a:gd name="T5" fmla="*/ 66 h 66"/>
                  <a:gd name="T6" fmla="*/ 76 w 76"/>
                  <a:gd name="T7" fmla="*/ 57 h 66"/>
                  <a:gd name="T8" fmla="*/ 76 w 76"/>
                  <a:gd name="T9" fmla="*/ 38 h 66"/>
                  <a:gd name="T10" fmla="*/ 76 w 76"/>
                  <a:gd name="T11" fmla="*/ 0 h 66"/>
                  <a:gd name="T12" fmla="*/ 0 w 76"/>
                  <a:gd name="T13" fmla="*/ 0 h 66"/>
                  <a:gd name="T14" fmla="*/ 0 w 76"/>
                  <a:gd name="T15" fmla="*/ 38 h 66"/>
                  <a:gd name="T16" fmla="*/ 0 w 76"/>
                  <a:gd name="T17" fmla="*/ 57 h 66"/>
                  <a:gd name="T18" fmla="*/ 28 w 76"/>
                  <a:gd name="T19" fmla="*/ 9 h 66"/>
                  <a:gd name="T20" fmla="*/ 28 w 76"/>
                  <a:gd name="T21" fmla="*/ 28 h 66"/>
                  <a:gd name="T22" fmla="*/ 47 w 76"/>
                  <a:gd name="T23" fmla="*/ 28 h 66"/>
                  <a:gd name="T24" fmla="*/ 47 w 76"/>
                  <a:gd name="T25" fmla="*/ 9 h 66"/>
                  <a:gd name="T26" fmla="*/ 57 w 76"/>
                  <a:gd name="T27" fmla="*/ 9 h 66"/>
                  <a:gd name="T28" fmla="*/ 57 w 76"/>
                  <a:gd name="T29" fmla="*/ 57 h 66"/>
                  <a:gd name="T30" fmla="*/ 47 w 76"/>
                  <a:gd name="T31" fmla="*/ 57 h 66"/>
                  <a:gd name="T32" fmla="*/ 47 w 76"/>
                  <a:gd name="T33" fmla="*/ 38 h 66"/>
                  <a:gd name="T34" fmla="*/ 28 w 76"/>
                  <a:gd name="T35" fmla="*/ 38 h 66"/>
                  <a:gd name="T36" fmla="*/ 28 w 76"/>
                  <a:gd name="T37" fmla="*/ 57 h 66"/>
                  <a:gd name="T38" fmla="*/ 19 w 76"/>
                  <a:gd name="T39" fmla="*/ 57 h 66"/>
                  <a:gd name="T40" fmla="*/ 19 w 76"/>
                  <a:gd name="T41" fmla="*/ 9 h 66"/>
                  <a:gd name="T42" fmla="*/ 28 w 76"/>
                  <a:gd name="T43" fmla="*/ 9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6" h="66">
                    <a:moveTo>
                      <a:pt x="0" y="57"/>
                    </a:moveTo>
                    <a:lnTo>
                      <a:pt x="0" y="66"/>
                    </a:lnTo>
                    <a:lnTo>
                      <a:pt x="76" y="66"/>
                    </a:lnTo>
                    <a:lnTo>
                      <a:pt x="76" y="57"/>
                    </a:lnTo>
                    <a:lnTo>
                      <a:pt x="76" y="38"/>
                    </a:lnTo>
                    <a:lnTo>
                      <a:pt x="76" y="0"/>
                    </a:lnTo>
                    <a:lnTo>
                      <a:pt x="0" y="0"/>
                    </a:lnTo>
                    <a:lnTo>
                      <a:pt x="0" y="38"/>
                    </a:lnTo>
                    <a:lnTo>
                      <a:pt x="0" y="57"/>
                    </a:lnTo>
                    <a:close/>
                    <a:moveTo>
                      <a:pt x="28" y="9"/>
                    </a:moveTo>
                    <a:lnTo>
                      <a:pt x="28" y="28"/>
                    </a:lnTo>
                    <a:lnTo>
                      <a:pt x="47" y="28"/>
                    </a:lnTo>
                    <a:lnTo>
                      <a:pt x="47" y="9"/>
                    </a:lnTo>
                    <a:lnTo>
                      <a:pt x="57" y="9"/>
                    </a:lnTo>
                    <a:lnTo>
                      <a:pt x="57" y="57"/>
                    </a:lnTo>
                    <a:lnTo>
                      <a:pt x="47" y="57"/>
                    </a:lnTo>
                    <a:lnTo>
                      <a:pt x="47" y="38"/>
                    </a:lnTo>
                    <a:lnTo>
                      <a:pt x="28" y="38"/>
                    </a:lnTo>
                    <a:lnTo>
                      <a:pt x="28" y="57"/>
                    </a:lnTo>
                    <a:lnTo>
                      <a:pt x="19" y="57"/>
                    </a:lnTo>
                    <a:lnTo>
                      <a:pt x="19" y="9"/>
                    </a:lnTo>
                    <a:lnTo>
                      <a:pt x="28" y="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05" name="Rectangle 275"/>
              <p:cNvSpPr>
                <a:spLocks noChangeArrowheads="1"/>
              </p:cNvSpPr>
              <p:nvPr/>
            </p:nvSpPr>
            <p:spPr bwMode="auto">
              <a:xfrm>
                <a:off x="3603626" y="5607051"/>
                <a:ext cx="44450" cy="30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06" name="Rectangle 276"/>
              <p:cNvSpPr>
                <a:spLocks noChangeArrowheads="1"/>
              </p:cNvSpPr>
              <p:nvPr/>
            </p:nvSpPr>
            <p:spPr bwMode="auto">
              <a:xfrm>
                <a:off x="3603626" y="5653088"/>
                <a:ext cx="44450" cy="285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07" name="Rectangle 277"/>
              <p:cNvSpPr>
                <a:spLocks noChangeArrowheads="1"/>
              </p:cNvSpPr>
              <p:nvPr/>
            </p:nvSpPr>
            <p:spPr bwMode="auto">
              <a:xfrm>
                <a:off x="3738563" y="5607051"/>
                <a:ext cx="46038" cy="30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08" name="Rectangle 278"/>
              <p:cNvSpPr>
                <a:spLocks noChangeArrowheads="1"/>
              </p:cNvSpPr>
              <p:nvPr/>
            </p:nvSpPr>
            <p:spPr bwMode="auto">
              <a:xfrm>
                <a:off x="3738563" y="5653088"/>
                <a:ext cx="46038" cy="285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09" name="Rectangle 279"/>
              <p:cNvSpPr>
                <a:spLocks noChangeArrowheads="1"/>
              </p:cNvSpPr>
              <p:nvPr/>
            </p:nvSpPr>
            <p:spPr bwMode="auto">
              <a:xfrm>
                <a:off x="3663951" y="5607051"/>
                <a:ext cx="60325" cy="30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grpSp>
          <p:nvGrpSpPr>
            <p:cNvPr id="210" name="Group 60"/>
            <p:cNvGrpSpPr/>
            <p:nvPr/>
          </p:nvGrpSpPr>
          <p:grpSpPr>
            <a:xfrm>
              <a:off x="1452399" y="3631955"/>
              <a:ext cx="595476" cy="662751"/>
              <a:chOff x="957263" y="2343150"/>
              <a:chExt cx="2459038" cy="2736850"/>
            </a:xfrm>
            <a:solidFill>
              <a:srgbClr val="FDB817"/>
            </a:solidFill>
          </p:grpSpPr>
          <p:sp>
            <p:nvSpPr>
              <p:cNvPr id="211" name="Freeform 9"/>
              <p:cNvSpPr>
                <a:spLocks noEditPoints="1"/>
              </p:cNvSpPr>
              <p:nvPr/>
            </p:nvSpPr>
            <p:spPr bwMode="auto">
              <a:xfrm>
                <a:off x="957263" y="2343150"/>
                <a:ext cx="976313" cy="2736850"/>
              </a:xfrm>
              <a:custGeom>
                <a:avLst/>
                <a:gdLst>
                  <a:gd name="T0" fmla="*/ 122 w 139"/>
                  <a:gd name="T1" fmla="*/ 0 h 390"/>
                  <a:gd name="T2" fmla="*/ 122 w 139"/>
                  <a:gd name="T3" fmla="*/ 22 h 390"/>
                  <a:gd name="T4" fmla="*/ 42 w 139"/>
                  <a:gd name="T5" fmla="*/ 50 h 390"/>
                  <a:gd name="T6" fmla="*/ 60 w 139"/>
                  <a:gd name="T7" fmla="*/ 192 h 390"/>
                  <a:gd name="T8" fmla="*/ 122 w 139"/>
                  <a:gd name="T9" fmla="*/ 213 h 390"/>
                  <a:gd name="T10" fmla="*/ 122 w 139"/>
                  <a:gd name="T11" fmla="*/ 290 h 390"/>
                  <a:gd name="T12" fmla="*/ 90 w 139"/>
                  <a:gd name="T13" fmla="*/ 242 h 390"/>
                  <a:gd name="T14" fmla="*/ 2 w 139"/>
                  <a:gd name="T15" fmla="*/ 252 h 390"/>
                  <a:gd name="T16" fmla="*/ 122 w 139"/>
                  <a:gd name="T17" fmla="*/ 349 h 390"/>
                  <a:gd name="T18" fmla="*/ 122 w 139"/>
                  <a:gd name="T19" fmla="*/ 390 h 390"/>
                  <a:gd name="T20" fmla="*/ 139 w 139"/>
                  <a:gd name="T21" fmla="*/ 390 h 390"/>
                  <a:gd name="T22" fmla="*/ 139 w 139"/>
                  <a:gd name="T23" fmla="*/ 0 h 390"/>
                  <a:gd name="T24" fmla="*/ 122 w 139"/>
                  <a:gd name="T25" fmla="*/ 0 h 390"/>
                  <a:gd name="T26" fmla="*/ 122 w 139"/>
                  <a:gd name="T27" fmla="*/ 134 h 390"/>
                  <a:gd name="T28" fmla="*/ 103 w 139"/>
                  <a:gd name="T29" fmla="*/ 122 h 390"/>
                  <a:gd name="T30" fmla="*/ 122 w 139"/>
                  <a:gd name="T31" fmla="*/ 78 h 390"/>
                  <a:gd name="T32" fmla="*/ 122 w 139"/>
                  <a:gd name="T33" fmla="*/ 134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 h="390">
                    <a:moveTo>
                      <a:pt x="122" y="0"/>
                    </a:moveTo>
                    <a:cubicBezTo>
                      <a:pt x="122" y="22"/>
                      <a:pt x="122" y="22"/>
                      <a:pt x="122" y="22"/>
                    </a:cubicBezTo>
                    <a:cubicBezTo>
                      <a:pt x="87" y="23"/>
                      <a:pt x="60" y="33"/>
                      <a:pt x="42" y="50"/>
                    </a:cubicBezTo>
                    <a:cubicBezTo>
                      <a:pt x="0" y="91"/>
                      <a:pt x="6" y="166"/>
                      <a:pt x="60" y="192"/>
                    </a:cubicBezTo>
                    <a:cubicBezTo>
                      <a:pt x="72" y="198"/>
                      <a:pt x="93" y="205"/>
                      <a:pt x="122" y="213"/>
                    </a:cubicBezTo>
                    <a:cubicBezTo>
                      <a:pt x="122" y="290"/>
                      <a:pt x="122" y="290"/>
                      <a:pt x="122" y="290"/>
                    </a:cubicBezTo>
                    <a:cubicBezTo>
                      <a:pt x="99" y="279"/>
                      <a:pt x="94" y="266"/>
                      <a:pt x="90" y="242"/>
                    </a:cubicBezTo>
                    <a:cubicBezTo>
                      <a:pt x="2" y="252"/>
                      <a:pt x="2" y="252"/>
                      <a:pt x="2" y="252"/>
                    </a:cubicBezTo>
                    <a:cubicBezTo>
                      <a:pt x="14" y="319"/>
                      <a:pt x="57" y="343"/>
                      <a:pt x="122" y="349"/>
                    </a:cubicBezTo>
                    <a:cubicBezTo>
                      <a:pt x="122" y="390"/>
                      <a:pt x="122" y="390"/>
                      <a:pt x="122" y="390"/>
                    </a:cubicBezTo>
                    <a:cubicBezTo>
                      <a:pt x="139" y="390"/>
                      <a:pt x="139" y="390"/>
                      <a:pt x="139" y="390"/>
                    </a:cubicBezTo>
                    <a:cubicBezTo>
                      <a:pt x="139" y="0"/>
                      <a:pt x="139" y="0"/>
                      <a:pt x="139" y="0"/>
                    </a:cubicBezTo>
                    <a:lnTo>
                      <a:pt x="122" y="0"/>
                    </a:lnTo>
                    <a:close/>
                    <a:moveTo>
                      <a:pt x="122" y="134"/>
                    </a:moveTo>
                    <a:cubicBezTo>
                      <a:pt x="113" y="130"/>
                      <a:pt x="107" y="127"/>
                      <a:pt x="103" y="122"/>
                    </a:cubicBezTo>
                    <a:cubicBezTo>
                      <a:pt x="88" y="103"/>
                      <a:pt x="102" y="84"/>
                      <a:pt x="122" y="78"/>
                    </a:cubicBezTo>
                    <a:lnTo>
                      <a:pt x="122" y="134"/>
                    </a:lnTo>
                    <a:close/>
                  </a:path>
                </a:pathLst>
              </a:custGeom>
              <a:grp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12" name="Freeform 10"/>
              <p:cNvSpPr>
                <a:spLocks/>
              </p:cNvSpPr>
              <p:nvPr/>
            </p:nvSpPr>
            <p:spPr bwMode="auto">
              <a:xfrm>
                <a:off x="2312988" y="2778125"/>
                <a:ext cx="484188" cy="330200"/>
              </a:xfrm>
              <a:custGeom>
                <a:avLst/>
                <a:gdLst>
                  <a:gd name="T0" fmla="*/ 0 w 69"/>
                  <a:gd name="T1" fmla="*/ 0 h 47"/>
                  <a:gd name="T2" fmla="*/ 69 w 69"/>
                  <a:gd name="T3" fmla="*/ 47 h 47"/>
                  <a:gd name="T4" fmla="*/ 20 w 69"/>
                  <a:gd name="T5" fmla="*/ 47 h 47"/>
                  <a:gd name="T6" fmla="*/ 0 w 69"/>
                  <a:gd name="T7" fmla="*/ 0 h 47"/>
                </a:gdLst>
                <a:ahLst/>
                <a:cxnLst>
                  <a:cxn ang="0">
                    <a:pos x="T0" y="T1"/>
                  </a:cxn>
                  <a:cxn ang="0">
                    <a:pos x="T2" y="T3"/>
                  </a:cxn>
                  <a:cxn ang="0">
                    <a:pos x="T4" y="T5"/>
                  </a:cxn>
                  <a:cxn ang="0">
                    <a:pos x="T6" y="T7"/>
                  </a:cxn>
                </a:cxnLst>
                <a:rect l="0" t="0" r="r" b="b"/>
                <a:pathLst>
                  <a:path w="69" h="47">
                    <a:moveTo>
                      <a:pt x="0" y="0"/>
                    </a:moveTo>
                    <a:cubicBezTo>
                      <a:pt x="28" y="9"/>
                      <a:pt x="51" y="25"/>
                      <a:pt x="69" y="47"/>
                    </a:cubicBezTo>
                    <a:cubicBezTo>
                      <a:pt x="20" y="47"/>
                      <a:pt x="20" y="47"/>
                      <a:pt x="20" y="47"/>
                    </a:cubicBezTo>
                    <a:cubicBezTo>
                      <a:pt x="15" y="31"/>
                      <a:pt x="8" y="16"/>
                      <a:pt x="0" y="0"/>
                    </a:cubicBezTo>
                    <a:close/>
                  </a:path>
                </a:pathLst>
              </a:custGeom>
              <a:grp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13" name="Freeform 11"/>
              <p:cNvSpPr>
                <a:spLocks/>
              </p:cNvSpPr>
              <p:nvPr/>
            </p:nvSpPr>
            <p:spPr bwMode="auto">
              <a:xfrm>
                <a:off x="2032001" y="2735263"/>
                <a:ext cx="309563" cy="373063"/>
              </a:xfrm>
              <a:custGeom>
                <a:avLst/>
                <a:gdLst>
                  <a:gd name="T0" fmla="*/ 0 w 44"/>
                  <a:gd name="T1" fmla="*/ 0 h 53"/>
                  <a:gd name="T2" fmla="*/ 22 w 44"/>
                  <a:gd name="T3" fmla="*/ 2 h 53"/>
                  <a:gd name="T4" fmla="*/ 44 w 44"/>
                  <a:gd name="T5" fmla="*/ 53 h 53"/>
                  <a:gd name="T6" fmla="*/ 0 w 44"/>
                  <a:gd name="T7" fmla="*/ 53 h 53"/>
                  <a:gd name="T8" fmla="*/ 0 w 44"/>
                  <a:gd name="T9" fmla="*/ 0 h 53"/>
                </a:gdLst>
                <a:ahLst/>
                <a:cxnLst>
                  <a:cxn ang="0">
                    <a:pos x="T0" y="T1"/>
                  </a:cxn>
                  <a:cxn ang="0">
                    <a:pos x="T2" y="T3"/>
                  </a:cxn>
                  <a:cxn ang="0">
                    <a:pos x="T4" y="T5"/>
                  </a:cxn>
                  <a:cxn ang="0">
                    <a:pos x="T6" y="T7"/>
                  </a:cxn>
                  <a:cxn ang="0">
                    <a:pos x="T8" y="T9"/>
                  </a:cxn>
                </a:cxnLst>
                <a:rect l="0" t="0" r="r" b="b"/>
                <a:pathLst>
                  <a:path w="44" h="53">
                    <a:moveTo>
                      <a:pt x="0" y="0"/>
                    </a:moveTo>
                    <a:cubicBezTo>
                      <a:pt x="8" y="0"/>
                      <a:pt x="15" y="1"/>
                      <a:pt x="22" y="2"/>
                    </a:cubicBezTo>
                    <a:cubicBezTo>
                      <a:pt x="31" y="19"/>
                      <a:pt x="39" y="36"/>
                      <a:pt x="44" y="53"/>
                    </a:cubicBezTo>
                    <a:cubicBezTo>
                      <a:pt x="0" y="53"/>
                      <a:pt x="0" y="53"/>
                      <a:pt x="0" y="53"/>
                    </a:cubicBezTo>
                    <a:cubicBezTo>
                      <a:pt x="0" y="0"/>
                      <a:pt x="0" y="0"/>
                      <a:pt x="0" y="0"/>
                    </a:cubicBezTo>
                    <a:close/>
                  </a:path>
                </a:pathLst>
              </a:custGeom>
              <a:grp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14" name="Freeform 12"/>
              <p:cNvSpPr>
                <a:spLocks/>
              </p:cNvSpPr>
              <p:nvPr/>
            </p:nvSpPr>
            <p:spPr bwMode="auto">
              <a:xfrm>
                <a:off x="2489201" y="3233738"/>
                <a:ext cx="519113" cy="414338"/>
              </a:xfrm>
              <a:custGeom>
                <a:avLst/>
                <a:gdLst>
                  <a:gd name="T0" fmla="*/ 0 w 74"/>
                  <a:gd name="T1" fmla="*/ 0 h 59"/>
                  <a:gd name="T2" fmla="*/ 56 w 74"/>
                  <a:gd name="T3" fmla="*/ 0 h 59"/>
                  <a:gd name="T4" fmla="*/ 74 w 74"/>
                  <a:gd name="T5" fmla="*/ 59 h 59"/>
                  <a:gd name="T6" fmla="*/ 7 w 74"/>
                  <a:gd name="T7" fmla="*/ 59 h 59"/>
                  <a:gd name="T8" fmla="*/ 0 w 74"/>
                  <a:gd name="T9" fmla="*/ 0 h 59"/>
                </a:gdLst>
                <a:ahLst/>
                <a:cxnLst>
                  <a:cxn ang="0">
                    <a:pos x="T0" y="T1"/>
                  </a:cxn>
                  <a:cxn ang="0">
                    <a:pos x="T2" y="T3"/>
                  </a:cxn>
                  <a:cxn ang="0">
                    <a:pos x="T4" y="T5"/>
                  </a:cxn>
                  <a:cxn ang="0">
                    <a:pos x="T6" y="T7"/>
                  </a:cxn>
                  <a:cxn ang="0">
                    <a:pos x="T8" y="T9"/>
                  </a:cxn>
                </a:cxnLst>
                <a:rect l="0" t="0" r="r" b="b"/>
                <a:pathLst>
                  <a:path w="74" h="59">
                    <a:moveTo>
                      <a:pt x="0" y="0"/>
                    </a:moveTo>
                    <a:cubicBezTo>
                      <a:pt x="56" y="0"/>
                      <a:pt x="56" y="0"/>
                      <a:pt x="56" y="0"/>
                    </a:cubicBezTo>
                    <a:cubicBezTo>
                      <a:pt x="66" y="17"/>
                      <a:pt x="72" y="38"/>
                      <a:pt x="74" y="59"/>
                    </a:cubicBezTo>
                    <a:cubicBezTo>
                      <a:pt x="7" y="59"/>
                      <a:pt x="7" y="59"/>
                      <a:pt x="7" y="59"/>
                    </a:cubicBezTo>
                    <a:cubicBezTo>
                      <a:pt x="7" y="39"/>
                      <a:pt x="5" y="19"/>
                      <a:pt x="0" y="0"/>
                    </a:cubicBezTo>
                    <a:close/>
                  </a:path>
                </a:pathLst>
              </a:custGeom>
              <a:grp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15" name="Freeform 13"/>
              <p:cNvSpPr>
                <a:spLocks/>
              </p:cNvSpPr>
              <p:nvPr/>
            </p:nvSpPr>
            <p:spPr bwMode="auto">
              <a:xfrm>
                <a:off x="2032001" y="3233738"/>
                <a:ext cx="400050" cy="414338"/>
              </a:xfrm>
              <a:custGeom>
                <a:avLst/>
                <a:gdLst>
                  <a:gd name="T0" fmla="*/ 0 w 57"/>
                  <a:gd name="T1" fmla="*/ 0 h 59"/>
                  <a:gd name="T2" fmla="*/ 49 w 57"/>
                  <a:gd name="T3" fmla="*/ 0 h 59"/>
                  <a:gd name="T4" fmla="*/ 57 w 57"/>
                  <a:gd name="T5" fmla="*/ 59 h 59"/>
                  <a:gd name="T6" fmla="*/ 0 w 57"/>
                  <a:gd name="T7" fmla="*/ 59 h 59"/>
                  <a:gd name="T8" fmla="*/ 0 w 57"/>
                  <a:gd name="T9" fmla="*/ 0 h 59"/>
                </a:gdLst>
                <a:ahLst/>
                <a:cxnLst>
                  <a:cxn ang="0">
                    <a:pos x="T0" y="T1"/>
                  </a:cxn>
                  <a:cxn ang="0">
                    <a:pos x="T2" y="T3"/>
                  </a:cxn>
                  <a:cxn ang="0">
                    <a:pos x="T4" y="T5"/>
                  </a:cxn>
                  <a:cxn ang="0">
                    <a:pos x="T6" y="T7"/>
                  </a:cxn>
                  <a:cxn ang="0">
                    <a:pos x="T8" y="T9"/>
                  </a:cxn>
                </a:cxnLst>
                <a:rect l="0" t="0" r="r" b="b"/>
                <a:pathLst>
                  <a:path w="57" h="59">
                    <a:moveTo>
                      <a:pt x="0" y="0"/>
                    </a:moveTo>
                    <a:cubicBezTo>
                      <a:pt x="49" y="0"/>
                      <a:pt x="49" y="0"/>
                      <a:pt x="49" y="0"/>
                    </a:cubicBezTo>
                    <a:cubicBezTo>
                      <a:pt x="54" y="19"/>
                      <a:pt x="57" y="39"/>
                      <a:pt x="57" y="59"/>
                    </a:cubicBezTo>
                    <a:cubicBezTo>
                      <a:pt x="0" y="59"/>
                      <a:pt x="0" y="59"/>
                      <a:pt x="0" y="59"/>
                    </a:cubicBezTo>
                    <a:cubicBezTo>
                      <a:pt x="0" y="0"/>
                      <a:pt x="0" y="0"/>
                      <a:pt x="0" y="0"/>
                    </a:cubicBezTo>
                    <a:close/>
                  </a:path>
                </a:pathLst>
              </a:custGeom>
              <a:grp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16" name="Freeform 14"/>
              <p:cNvSpPr>
                <a:spLocks/>
              </p:cNvSpPr>
              <p:nvPr/>
            </p:nvSpPr>
            <p:spPr bwMode="auto">
              <a:xfrm>
                <a:off x="2474913" y="3775075"/>
                <a:ext cx="533400" cy="420688"/>
              </a:xfrm>
              <a:custGeom>
                <a:avLst/>
                <a:gdLst>
                  <a:gd name="T0" fmla="*/ 9 w 76"/>
                  <a:gd name="T1" fmla="*/ 0 h 60"/>
                  <a:gd name="T2" fmla="*/ 76 w 76"/>
                  <a:gd name="T3" fmla="*/ 0 h 60"/>
                  <a:gd name="T4" fmla="*/ 58 w 76"/>
                  <a:gd name="T5" fmla="*/ 60 h 60"/>
                  <a:gd name="T6" fmla="*/ 0 w 76"/>
                  <a:gd name="T7" fmla="*/ 60 h 60"/>
                  <a:gd name="T8" fmla="*/ 9 w 76"/>
                  <a:gd name="T9" fmla="*/ 0 h 60"/>
                </a:gdLst>
                <a:ahLst/>
                <a:cxnLst>
                  <a:cxn ang="0">
                    <a:pos x="T0" y="T1"/>
                  </a:cxn>
                  <a:cxn ang="0">
                    <a:pos x="T2" y="T3"/>
                  </a:cxn>
                  <a:cxn ang="0">
                    <a:pos x="T4" y="T5"/>
                  </a:cxn>
                  <a:cxn ang="0">
                    <a:pos x="T6" y="T7"/>
                  </a:cxn>
                  <a:cxn ang="0">
                    <a:pos x="T8" y="T9"/>
                  </a:cxn>
                </a:cxnLst>
                <a:rect l="0" t="0" r="r" b="b"/>
                <a:pathLst>
                  <a:path w="76" h="60">
                    <a:moveTo>
                      <a:pt x="9" y="0"/>
                    </a:moveTo>
                    <a:cubicBezTo>
                      <a:pt x="76" y="0"/>
                      <a:pt x="76" y="0"/>
                      <a:pt x="76" y="0"/>
                    </a:cubicBezTo>
                    <a:cubicBezTo>
                      <a:pt x="74" y="22"/>
                      <a:pt x="68" y="42"/>
                      <a:pt x="58" y="60"/>
                    </a:cubicBezTo>
                    <a:cubicBezTo>
                      <a:pt x="0" y="60"/>
                      <a:pt x="0" y="60"/>
                      <a:pt x="0" y="60"/>
                    </a:cubicBezTo>
                    <a:cubicBezTo>
                      <a:pt x="5" y="40"/>
                      <a:pt x="8" y="20"/>
                      <a:pt x="9" y="0"/>
                    </a:cubicBezTo>
                    <a:close/>
                  </a:path>
                </a:pathLst>
              </a:custGeom>
              <a:grp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17" name="Freeform 15"/>
              <p:cNvSpPr>
                <a:spLocks/>
              </p:cNvSpPr>
              <p:nvPr/>
            </p:nvSpPr>
            <p:spPr bwMode="auto">
              <a:xfrm>
                <a:off x="2032001" y="3775075"/>
                <a:ext cx="393700" cy="420688"/>
              </a:xfrm>
              <a:custGeom>
                <a:avLst/>
                <a:gdLst>
                  <a:gd name="T0" fmla="*/ 0 w 56"/>
                  <a:gd name="T1" fmla="*/ 0 h 60"/>
                  <a:gd name="T2" fmla="*/ 56 w 56"/>
                  <a:gd name="T3" fmla="*/ 0 h 60"/>
                  <a:gd name="T4" fmla="*/ 45 w 56"/>
                  <a:gd name="T5" fmla="*/ 60 h 60"/>
                  <a:gd name="T6" fmla="*/ 0 w 56"/>
                  <a:gd name="T7" fmla="*/ 60 h 60"/>
                  <a:gd name="T8" fmla="*/ 0 w 56"/>
                  <a:gd name="T9" fmla="*/ 0 h 60"/>
                </a:gdLst>
                <a:ahLst/>
                <a:cxnLst>
                  <a:cxn ang="0">
                    <a:pos x="T0" y="T1"/>
                  </a:cxn>
                  <a:cxn ang="0">
                    <a:pos x="T2" y="T3"/>
                  </a:cxn>
                  <a:cxn ang="0">
                    <a:pos x="T4" y="T5"/>
                  </a:cxn>
                  <a:cxn ang="0">
                    <a:pos x="T6" y="T7"/>
                  </a:cxn>
                  <a:cxn ang="0">
                    <a:pos x="T8" y="T9"/>
                  </a:cxn>
                </a:cxnLst>
                <a:rect l="0" t="0" r="r" b="b"/>
                <a:pathLst>
                  <a:path w="56" h="60">
                    <a:moveTo>
                      <a:pt x="0" y="0"/>
                    </a:moveTo>
                    <a:cubicBezTo>
                      <a:pt x="56" y="0"/>
                      <a:pt x="56" y="0"/>
                      <a:pt x="56" y="0"/>
                    </a:cubicBezTo>
                    <a:cubicBezTo>
                      <a:pt x="55" y="20"/>
                      <a:pt x="51" y="40"/>
                      <a:pt x="45" y="60"/>
                    </a:cubicBezTo>
                    <a:cubicBezTo>
                      <a:pt x="0" y="60"/>
                      <a:pt x="0" y="60"/>
                      <a:pt x="0" y="60"/>
                    </a:cubicBezTo>
                    <a:cubicBezTo>
                      <a:pt x="0" y="0"/>
                      <a:pt x="0" y="0"/>
                      <a:pt x="0" y="0"/>
                    </a:cubicBezTo>
                    <a:close/>
                  </a:path>
                </a:pathLst>
              </a:custGeom>
              <a:grp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18" name="Freeform 16"/>
              <p:cNvSpPr>
                <a:spLocks/>
              </p:cNvSpPr>
              <p:nvPr/>
            </p:nvSpPr>
            <p:spPr bwMode="auto">
              <a:xfrm>
                <a:off x="2305051" y="4321175"/>
                <a:ext cx="492125" cy="330200"/>
              </a:xfrm>
              <a:custGeom>
                <a:avLst/>
                <a:gdLst>
                  <a:gd name="T0" fmla="*/ 19 w 70"/>
                  <a:gd name="T1" fmla="*/ 0 h 47"/>
                  <a:gd name="T2" fmla="*/ 70 w 70"/>
                  <a:gd name="T3" fmla="*/ 0 h 47"/>
                  <a:gd name="T4" fmla="*/ 0 w 70"/>
                  <a:gd name="T5" fmla="*/ 47 h 47"/>
                  <a:gd name="T6" fmla="*/ 19 w 70"/>
                  <a:gd name="T7" fmla="*/ 0 h 47"/>
                </a:gdLst>
                <a:ahLst/>
                <a:cxnLst>
                  <a:cxn ang="0">
                    <a:pos x="T0" y="T1"/>
                  </a:cxn>
                  <a:cxn ang="0">
                    <a:pos x="T2" y="T3"/>
                  </a:cxn>
                  <a:cxn ang="0">
                    <a:pos x="T4" y="T5"/>
                  </a:cxn>
                  <a:cxn ang="0">
                    <a:pos x="T6" y="T7"/>
                  </a:cxn>
                </a:cxnLst>
                <a:rect l="0" t="0" r="r" b="b"/>
                <a:pathLst>
                  <a:path w="70" h="47">
                    <a:moveTo>
                      <a:pt x="19" y="0"/>
                    </a:moveTo>
                    <a:cubicBezTo>
                      <a:pt x="70" y="0"/>
                      <a:pt x="70" y="0"/>
                      <a:pt x="70" y="0"/>
                    </a:cubicBezTo>
                    <a:cubicBezTo>
                      <a:pt x="52" y="22"/>
                      <a:pt x="28" y="39"/>
                      <a:pt x="0" y="47"/>
                    </a:cubicBezTo>
                    <a:cubicBezTo>
                      <a:pt x="7" y="31"/>
                      <a:pt x="13" y="15"/>
                      <a:pt x="19" y="0"/>
                    </a:cubicBezTo>
                    <a:close/>
                  </a:path>
                </a:pathLst>
              </a:custGeom>
              <a:grp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19" name="Freeform 17"/>
              <p:cNvSpPr>
                <a:spLocks/>
              </p:cNvSpPr>
              <p:nvPr/>
            </p:nvSpPr>
            <p:spPr bwMode="auto">
              <a:xfrm>
                <a:off x="2032001" y="2447925"/>
                <a:ext cx="1384300" cy="2527300"/>
              </a:xfrm>
              <a:custGeom>
                <a:avLst/>
                <a:gdLst>
                  <a:gd name="T0" fmla="*/ 0 w 197"/>
                  <a:gd name="T1" fmla="*/ 0 h 360"/>
                  <a:gd name="T2" fmla="*/ 127 w 197"/>
                  <a:gd name="T3" fmla="*/ 53 h 360"/>
                  <a:gd name="T4" fmla="*/ 127 w 197"/>
                  <a:gd name="T5" fmla="*/ 308 h 360"/>
                  <a:gd name="T6" fmla="*/ 0 w 197"/>
                  <a:gd name="T7" fmla="*/ 360 h 360"/>
                  <a:gd name="T8" fmla="*/ 0 w 197"/>
                  <a:gd name="T9" fmla="*/ 334 h 360"/>
                  <a:gd name="T10" fmla="*/ 109 w 197"/>
                  <a:gd name="T11" fmla="*/ 289 h 360"/>
                  <a:gd name="T12" fmla="*/ 109 w 197"/>
                  <a:gd name="T13" fmla="*/ 71 h 360"/>
                  <a:gd name="T14" fmla="*/ 0 w 197"/>
                  <a:gd name="T15" fmla="*/ 27 h 360"/>
                  <a:gd name="T16" fmla="*/ 0 w 197"/>
                  <a:gd name="T17" fmla="*/ 0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7" h="360">
                    <a:moveTo>
                      <a:pt x="0" y="0"/>
                    </a:moveTo>
                    <a:cubicBezTo>
                      <a:pt x="46" y="0"/>
                      <a:pt x="92" y="18"/>
                      <a:pt x="127" y="53"/>
                    </a:cubicBezTo>
                    <a:cubicBezTo>
                      <a:pt x="197" y="123"/>
                      <a:pt x="197" y="238"/>
                      <a:pt x="127" y="308"/>
                    </a:cubicBezTo>
                    <a:cubicBezTo>
                      <a:pt x="92" y="342"/>
                      <a:pt x="46" y="360"/>
                      <a:pt x="0" y="360"/>
                    </a:cubicBezTo>
                    <a:cubicBezTo>
                      <a:pt x="0" y="334"/>
                      <a:pt x="0" y="334"/>
                      <a:pt x="0" y="334"/>
                    </a:cubicBezTo>
                    <a:cubicBezTo>
                      <a:pt x="40" y="334"/>
                      <a:pt x="79" y="319"/>
                      <a:pt x="109" y="289"/>
                    </a:cubicBezTo>
                    <a:cubicBezTo>
                      <a:pt x="169" y="229"/>
                      <a:pt x="169" y="131"/>
                      <a:pt x="109" y="71"/>
                    </a:cubicBezTo>
                    <a:cubicBezTo>
                      <a:pt x="79" y="42"/>
                      <a:pt x="40" y="27"/>
                      <a:pt x="0" y="27"/>
                    </a:cubicBezTo>
                    <a:cubicBezTo>
                      <a:pt x="0" y="0"/>
                      <a:pt x="0" y="0"/>
                      <a:pt x="0" y="0"/>
                    </a:cubicBezTo>
                    <a:close/>
                  </a:path>
                </a:pathLst>
              </a:custGeom>
              <a:grp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20" name="Freeform 18"/>
              <p:cNvSpPr>
                <a:spLocks/>
              </p:cNvSpPr>
              <p:nvPr/>
            </p:nvSpPr>
            <p:spPr bwMode="auto">
              <a:xfrm>
                <a:off x="2032001" y="4321175"/>
                <a:ext cx="280988" cy="365125"/>
              </a:xfrm>
              <a:custGeom>
                <a:avLst/>
                <a:gdLst>
                  <a:gd name="T0" fmla="*/ 0 w 40"/>
                  <a:gd name="T1" fmla="*/ 0 h 52"/>
                  <a:gd name="T2" fmla="*/ 40 w 40"/>
                  <a:gd name="T3" fmla="*/ 0 h 52"/>
                  <a:gd name="T4" fmla="*/ 18 w 40"/>
                  <a:gd name="T5" fmla="*/ 51 h 52"/>
                  <a:gd name="T6" fmla="*/ 0 w 40"/>
                  <a:gd name="T7" fmla="*/ 52 h 52"/>
                  <a:gd name="T8" fmla="*/ 0 w 40"/>
                  <a:gd name="T9" fmla="*/ 0 h 52"/>
                </a:gdLst>
                <a:ahLst/>
                <a:cxnLst>
                  <a:cxn ang="0">
                    <a:pos x="T0" y="T1"/>
                  </a:cxn>
                  <a:cxn ang="0">
                    <a:pos x="T2" y="T3"/>
                  </a:cxn>
                  <a:cxn ang="0">
                    <a:pos x="T4" y="T5"/>
                  </a:cxn>
                  <a:cxn ang="0">
                    <a:pos x="T6" y="T7"/>
                  </a:cxn>
                  <a:cxn ang="0">
                    <a:pos x="T8" y="T9"/>
                  </a:cxn>
                </a:cxnLst>
                <a:rect l="0" t="0" r="r" b="b"/>
                <a:pathLst>
                  <a:path w="40" h="52">
                    <a:moveTo>
                      <a:pt x="0" y="0"/>
                    </a:moveTo>
                    <a:cubicBezTo>
                      <a:pt x="40" y="0"/>
                      <a:pt x="40" y="0"/>
                      <a:pt x="40" y="0"/>
                    </a:cubicBezTo>
                    <a:cubicBezTo>
                      <a:pt x="34" y="17"/>
                      <a:pt x="27" y="34"/>
                      <a:pt x="18" y="51"/>
                    </a:cubicBezTo>
                    <a:cubicBezTo>
                      <a:pt x="12" y="52"/>
                      <a:pt x="6" y="52"/>
                      <a:pt x="0" y="52"/>
                    </a:cubicBezTo>
                    <a:cubicBezTo>
                      <a:pt x="0" y="0"/>
                      <a:pt x="0" y="0"/>
                      <a:pt x="0" y="0"/>
                    </a:cubicBezTo>
                    <a:close/>
                  </a:path>
                </a:pathLst>
              </a:custGeom>
              <a:grp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grpSp>
          <p:nvGrpSpPr>
            <p:cNvPr id="221" name="Group 71"/>
            <p:cNvGrpSpPr/>
            <p:nvPr/>
          </p:nvGrpSpPr>
          <p:grpSpPr>
            <a:xfrm>
              <a:off x="1813412" y="4313667"/>
              <a:ext cx="596260" cy="563134"/>
              <a:chOff x="10261600" y="2471738"/>
              <a:chExt cx="514350" cy="485775"/>
            </a:xfrm>
            <a:solidFill>
              <a:srgbClr val="7B67AD"/>
            </a:solidFill>
          </p:grpSpPr>
          <p:sp>
            <p:nvSpPr>
              <p:cNvPr id="222" name="Freeform 16"/>
              <p:cNvSpPr>
                <a:spLocks/>
              </p:cNvSpPr>
              <p:nvPr/>
            </p:nvSpPr>
            <p:spPr bwMode="auto">
              <a:xfrm>
                <a:off x="10261600" y="2722563"/>
                <a:ext cx="476250" cy="234950"/>
              </a:xfrm>
              <a:custGeom>
                <a:avLst/>
                <a:gdLst>
                  <a:gd name="T0" fmla="*/ 121 w 124"/>
                  <a:gd name="T1" fmla="*/ 19 h 61"/>
                  <a:gd name="T2" fmla="*/ 116 w 124"/>
                  <a:gd name="T3" fmla="*/ 21 h 61"/>
                  <a:gd name="T4" fmla="*/ 66 w 124"/>
                  <a:gd name="T5" fmla="*/ 53 h 61"/>
                  <a:gd name="T6" fmla="*/ 19 w 124"/>
                  <a:gd name="T7" fmla="*/ 25 h 61"/>
                  <a:gd name="T8" fmla="*/ 29 w 124"/>
                  <a:gd name="T9" fmla="*/ 19 h 61"/>
                  <a:gd name="T10" fmla="*/ 29 w 124"/>
                  <a:gd name="T11" fmla="*/ 16 h 61"/>
                  <a:gd name="T12" fmla="*/ 3 w 124"/>
                  <a:gd name="T13" fmla="*/ 1 h 61"/>
                  <a:gd name="T14" fmla="*/ 0 w 124"/>
                  <a:gd name="T15" fmla="*/ 2 h 61"/>
                  <a:gd name="T16" fmla="*/ 0 w 124"/>
                  <a:gd name="T17" fmla="*/ 32 h 61"/>
                  <a:gd name="T18" fmla="*/ 3 w 124"/>
                  <a:gd name="T19" fmla="*/ 34 h 61"/>
                  <a:gd name="T20" fmla="*/ 12 w 124"/>
                  <a:gd name="T21" fmla="*/ 29 h 61"/>
                  <a:gd name="T22" fmla="*/ 66 w 124"/>
                  <a:gd name="T23" fmla="*/ 61 h 61"/>
                  <a:gd name="T24" fmla="*/ 123 w 124"/>
                  <a:gd name="T25" fmla="*/ 24 h 61"/>
                  <a:gd name="T26" fmla="*/ 121 w 124"/>
                  <a:gd name="T27" fmla="*/ 19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4" h="61">
                    <a:moveTo>
                      <a:pt x="121" y="19"/>
                    </a:moveTo>
                    <a:cubicBezTo>
                      <a:pt x="119" y="18"/>
                      <a:pt x="117" y="19"/>
                      <a:pt x="116" y="21"/>
                    </a:cubicBezTo>
                    <a:cubicBezTo>
                      <a:pt x="108" y="41"/>
                      <a:pt x="88" y="53"/>
                      <a:pt x="66" y="53"/>
                    </a:cubicBezTo>
                    <a:cubicBezTo>
                      <a:pt x="46" y="53"/>
                      <a:pt x="28" y="42"/>
                      <a:pt x="19" y="25"/>
                    </a:cubicBezTo>
                    <a:cubicBezTo>
                      <a:pt x="24" y="22"/>
                      <a:pt x="29" y="20"/>
                      <a:pt x="29" y="19"/>
                    </a:cubicBezTo>
                    <a:cubicBezTo>
                      <a:pt x="31" y="18"/>
                      <a:pt x="31" y="17"/>
                      <a:pt x="29" y="16"/>
                    </a:cubicBezTo>
                    <a:cubicBezTo>
                      <a:pt x="28" y="15"/>
                      <a:pt x="4" y="1"/>
                      <a:pt x="3" y="1"/>
                    </a:cubicBezTo>
                    <a:cubicBezTo>
                      <a:pt x="2" y="0"/>
                      <a:pt x="0" y="1"/>
                      <a:pt x="0" y="2"/>
                    </a:cubicBezTo>
                    <a:cubicBezTo>
                      <a:pt x="0" y="4"/>
                      <a:pt x="0" y="30"/>
                      <a:pt x="0" y="32"/>
                    </a:cubicBezTo>
                    <a:cubicBezTo>
                      <a:pt x="0" y="34"/>
                      <a:pt x="1" y="35"/>
                      <a:pt x="3" y="34"/>
                    </a:cubicBezTo>
                    <a:cubicBezTo>
                      <a:pt x="3" y="34"/>
                      <a:pt x="7" y="32"/>
                      <a:pt x="12" y="29"/>
                    </a:cubicBezTo>
                    <a:cubicBezTo>
                      <a:pt x="23" y="49"/>
                      <a:pt x="43" y="61"/>
                      <a:pt x="66" y="61"/>
                    </a:cubicBezTo>
                    <a:cubicBezTo>
                      <a:pt x="91" y="61"/>
                      <a:pt x="114" y="47"/>
                      <a:pt x="123" y="24"/>
                    </a:cubicBezTo>
                    <a:cubicBezTo>
                      <a:pt x="124" y="22"/>
                      <a:pt x="123" y="20"/>
                      <a:pt x="121"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23" name="Freeform 17"/>
              <p:cNvSpPr>
                <a:spLocks/>
              </p:cNvSpPr>
              <p:nvPr/>
            </p:nvSpPr>
            <p:spPr bwMode="auto">
              <a:xfrm>
                <a:off x="10296525" y="2471738"/>
                <a:ext cx="479425" cy="239712"/>
              </a:xfrm>
              <a:custGeom>
                <a:avLst/>
                <a:gdLst>
                  <a:gd name="T0" fmla="*/ 125 w 125"/>
                  <a:gd name="T1" fmla="*/ 29 h 62"/>
                  <a:gd name="T2" fmla="*/ 122 w 125"/>
                  <a:gd name="T3" fmla="*/ 28 h 62"/>
                  <a:gd name="T4" fmla="*/ 112 w 125"/>
                  <a:gd name="T5" fmla="*/ 33 h 62"/>
                  <a:gd name="T6" fmla="*/ 57 w 125"/>
                  <a:gd name="T7" fmla="*/ 0 h 62"/>
                  <a:gd name="T8" fmla="*/ 0 w 125"/>
                  <a:gd name="T9" fmla="*/ 38 h 62"/>
                  <a:gd name="T10" fmla="*/ 2 w 125"/>
                  <a:gd name="T11" fmla="*/ 43 h 62"/>
                  <a:gd name="T12" fmla="*/ 8 w 125"/>
                  <a:gd name="T13" fmla="*/ 41 h 62"/>
                  <a:gd name="T14" fmla="*/ 57 w 125"/>
                  <a:gd name="T15" fmla="*/ 8 h 62"/>
                  <a:gd name="T16" fmla="*/ 106 w 125"/>
                  <a:gd name="T17" fmla="*/ 37 h 62"/>
                  <a:gd name="T18" fmla="*/ 96 w 125"/>
                  <a:gd name="T19" fmla="*/ 43 h 62"/>
                  <a:gd name="T20" fmla="*/ 96 w 125"/>
                  <a:gd name="T21" fmla="*/ 46 h 62"/>
                  <a:gd name="T22" fmla="*/ 122 w 125"/>
                  <a:gd name="T23" fmla="*/ 61 h 62"/>
                  <a:gd name="T24" fmla="*/ 125 w 125"/>
                  <a:gd name="T25" fmla="*/ 60 h 62"/>
                  <a:gd name="T26" fmla="*/ 125 w 125"/>
                  <a:gd name="T27" fmla="*/ 29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5" h="62">
                    <a:moveTo>
                      <a:pt x="125" y="29"/>
                    </a:moveTo>
                    <a:cubicBezTo>
                      <a:pt x="125" y="28"/>
                      <a:pt x="124" y="27"/>
                      <a:pt x="122" y="28"/>
                    </a:cubicBezTo>
                    <a:cubicBezTo>
                      <a:pt x="122" y="28"/>
                      <a:pt x="118" y="30"/>
                      <a:pt x="112" y="33"/>
                    </a:cubicBezTo>
                    <a:cubicBezTo>
                      <a:pt x="103" y="13"/>
                      <a:pt x="82" y="0"/>
                      <a:pt x="57" y="0"/>
                    </a:cubicBezTo>
                    <a:cubicBezTo>
                      <a:pt x="32" y="0"/>
                      <a:pt x="10" y="15"/>
                      <a:pt x="0" y="38"/>
                    </a:cubicBezTo>
                    <a:cubicBezTo>
                      <a:pt x="0" y="40"/>
                      <a:pt x="0" y="42"/>
                      <a:pt x="2" y="43"/>
                    </a:cubicBezTo>
                    <a:cubicBezTo>
                      <a:pt x="5" y="44"/>
                      <a:pt x="7" y="43"/>
                      <a:pt x="8" y="41"/>
                    </a:cubicBezTo>
                    <a:cubicBezTo>
                      <a:pt x="16" y="21"/>
                      <a:pt x="36" y="8"/>
                      <a:pt x="57" y="8"/>
                    </a:cubicBezTo>
                    <a:cubicBezTo>
                      <a:pt x="79" y="8"/>
                      <a:pt x="97" y="19"/>
                      <a:pt x="106" y="37"/>
                    </a:cubicBezTo>
                    <a:cubicBezTo>
                      <a:pt x="101" y="40"/>
                      <a:pt x="96" y="43"/>
                      <a:pt x="96" y="43"/>
                    </a:cubicBezTo>
                    <a:cubicBezTo>
                      <a:pt x="94" y="44"/>
                      <a:pt x="94" y="46"/>
                      <a:pt x="96" y="46"/>
                    </a:cubicBezTo>
                    <a:cubicBezTo>
                      <a:pt x="97" y="47"/>
                      <a:pt x="121" y="60"/>
                      <a:pt x="122" y="61"/>
                    </a:cubicBezTo>
                    <a:cubicBezTo>
                      <a:pt x="124" y="62"/>
                      <a:pt x="125" y="61"/>
                      <a:pt x="125" y="60"/>
                    </a:cubicBezTo>
                    <a:cubicBezTo>
                      <a:pt x="125" y="57"/>
                      <a:pt x="125" y="31"/>
                      <a:pt x="125"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grpSp>
          <p:nvGrpSpPr>
            <p:cNvPr id="224" name="Group 74"/>
            <p:cNvGrpSpPr/>
            <p:nvPr/>
          </p:nvGrpSpPr>
          <p:grpSpPr>
            <a:xfrm rot="21545399">
              <a:off x="2848178" y="4142898"/>
              <a:ext cx="488693" cy="331762"/>
              <a:chOff x="3221038" y="1938338"/>
              <a:chExt cx="563562" cy="382588"/>
            </a:xfrm>
            <a:solidFill>
              <a:srgbClr val="7B67AD"/>
            </a:solidFill>
          </p:grpSpPr>
          <p:sp>
            <p:nvSpPr>
              <p:cNvPr id="225" name="Freeform 5"/>
              <p:cNvSpPr>
                <a:spLocks/>
              </p:cNvSpPr>
              <p:nvPr/>
            </p:nvSpPr>
            <p:spPr bwMode="auto">
              <a:xfrm>
                <a:off x="3221038" y="2011363"/>
                <a:ext cx="306387" cy="263525"/>
              </a:xfrm>
              <a:custGeom>
                <a:avLst/>
                <a:gdLst>
                  <a:gd name="T0" fmla="*/ 0 w 114"/>
                  <a:gd name="T1" fmla="*/ 43 h 99"/>
                  <a:gd name="T2" fmla="*/ 57 w 114"/>
                  <a:gd name="T3" fmla="*/ 0 h 99"/>
                  <a:gd name="T4" fmla="*/ 114 w 114"/>
                  <a:gd name="T5" fmla="*/ 43 h 99"/>
                  <a:gd name="T6" fmla="*/ 57 w 114"/>
                  <a:gd name="T7" fmla="*/ 86 h 99"/>
                  <a:gd name="T8" fmla="*/ 33 w 114"/>
                  <a:gd name="T9" fmla="*/ 82 h 99"/>
                  <a:gd name="T10" fmla="*/ 7 w 114"/>
                  <a:gd name="T11" fmla="*/ 99 h 99"/>
                  <a:gd name="T12" fmla="*/ 5 w 114"/>
                  <a:gd name="T13" fmla="*/ 98 h 99"/>
                  <a:gd name="T14" fmla="*/ 18 w 114"/>
                  <a:gd name="T15" fmla="*/ 74 h 99"/>
                  <a:gd name="T16" fmla="*/ 0 w 114"/>
                  <a:gd name="T17" fmla="*/ 43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 h="99">
                    <a:moveTo>
                      <a:pt x="0" y="43"/>
                    </a:moveTo>
                    <a:cubicBezTo>
                      <a:pt x="0" y="19"/>
                      <a:pt x="25" y="0"/>
                      <a:pt x="57" y="0"/>
                    </a:cubicBezTo>
                    <a:cubicBezTo>
                      <a:pt x="88" y="0"/>
                      <a:pt x="114" y="19"/>
                      <a:pt x="114" y="43"/>
                    </a:cubicBezTo>
                    <a:cubicBezTo>
                      <a:pt x="114" y="66"/>
                      <a:pt x="88" y="86"/>
                      <a:pt x="57" y="86"/>
                    </a:cubicBezTo>
                    <a:cubicBezTo>
                      <a:pt x="49" y="86"/>
                      <a:pt x="41" y="84"/>
                      <a:pt x="33" y="82"/>
                    </a:cubicBezTo>
                    <a:cubicBezTo>
                      <a:pt x="7" y="99"/>
                      <a:pt x="7" y="99"/>
                      <a:pt x="7" y="99"/>
                    </a:cubicBezTo>
                    <a:cubicBezTo>
                      <a:pt x="5" y="98"/>
                      <a:pt x="5" y="98"/>
                      <a:pt x="5" y="98"/>
                    </a:cubicBezTo>
                    <a:cubicBezTo>
                      <a:pt x="18" y="74"/>
                      <a:pt x="18" y="74"/>
                      <a:pt x="18" y="74"/>
                    </a:cubicBezTo>
                    <a:cubicBezTo>
                      <a:pt x="6" y="66"/>
                      <a:pt x="0" y="55"/>
                      <a:pt x="0" y="43"/>
                    </a:cubicBezTo>
                    <a:close/>
                  </a:path>
                </a:pathLst>
              </a:custGeom>
              <a:grp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26" name="Freeform 6"/>
              <p:cNvSpPr>
                <a:spLocks/>
              </p:cNvSpPr>
              <p:nvPr/>
            </p:nvSpPr>
            <p:spPr bwMode="auto">
              <a:xfrm>
                <a:off x="3398838" y="1938338"/>
                <a:ext cx="385762" cy="382588"/>
              </a:xfrm>
              <a:custGeom>
                <a:avLst/>
                <a:gdLst>
                  <a:gd name="T0" fmla="*/ 63 w 144"/>
                  <a:gd name="T1" fmla="*/ 113 h 143"/>
                  <a:gd name="T2" fmla="*/ 93 w 144"/>
                  <a:gd name="T3" fmla="*/ 108 h 143"/>
                  <a:gd name="T4" fmla="*/ 96 w 144"/>
                  <a:gd name="T5" fmla="*/ 107 h 143"/>
                  <a:gd name="T6" fmla="*/ 114 w 144"/>
                  <a:gd name="T7" fmla="*/ 119 h 143"/>
                  <a:gd name="T8" fmla="*/ 105 w 144"/>
                  <a:gd name="T9" fmla="*/ 102 h 143"/>
                  <a:gd name="T10" fmla="*/ 110 w 144"/>
                  <a:gd name="T11" fmla="*/ 99 h 143"/>
                  <a:gd name="T12" fmla="*/ 132 w 144"/>
                  <a:gd name="T13" fmla="*/ 62 h 143"/>
                  <a:gd name="T14" fmla="*/ 63 w 144"/>
                  <a:gd name="T15" fmla="*/ 12 h 143"/>
                  <a:gd name="T16" fmla="*/ 16 w 144"/>
                  <a:gd name="T17" fmla="*/ 26 h 143"/>
                  <a:gd name="T18" fmla="*/ 0 w 144"/>
                  <a:gd name="T19" fmla="*/ 22 h 143"/>
                  <a:gd name="T20" fmla="*/ 63 w 144"/>
                  <a:gd name="T21" fmla="*/ 0 h 143"/>
                  <a:gd name="T22" fmla="*/ 144 w 144"/>
                  <a:gd name="T23" fmla="*/ 62 h 143"/>
                  <a:gd name="T24" fmla="*/ 121 w 144"/>
                  <a:gd name="T25" fmla="*/ 106 h 143"/>
                  <a:gd name="T26" fmla="*/ 137 w 144"/>
                  <a:gd name="T27" fmla="*/ 143 h 143"/>
                  <a:gd name="T28" fmla="*/ 94 w 144"/>
                  <a:gd name="T29" fmla="*/ 120 h 143"/>
                  <a:gd name="T30" fmla="*/ 63 w 144"/>
                  <a:gd name="T31" fmla="*/ 125 h 143"/>
                  <a:gd name="T32" fmla="*/ 16 w 144"/>
                  <a:gd name="T33" fmla="*/ 114 h 143"/>
                  <a:gd name="T34" fmla="*/ 30 w 144"/>
                  <a:gd name="T35" fmla="*/ 107 h 143"/>
                  <a:gd name="T36" fmla="*/ 63 w 144"/>
                  <a:gd name="T37" fmla="*/ 113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4" h="143">
                    <a:moveTo>
                      <a:pt x="63" y="113"/>
                    </a:moveTo>
                    <a:cubicBezTo>
                      <a:pt x="74" y="113"/>
                      <a:pt x="84" y="111"/>
                      <a:pt x="93" y="108"/>
                    </a:cubicBezTo>
                    <a:cubicBezTo>
                      <a:pt x="96" y="107"/>
                      <a:pt x="96" y="107"/>
                      <a:pt x="96" y="107"/>
                    </a:cubicBezTo>
                    <a:cubicBezTo>
                      <a:pt x="114" y="119"/>
                      <a:pt x="114" y="119"/>
                      <a:pt x="114" y="119"/>
                    </a:cubicBezTo>
                    <a:cubicBezTo>
                      <a:pt x="105" y="102"/>
                      <a:pt x="105" y="102"/>
                      <a:pt x="105" y="102"/>
                    </a:cubicBezTo>
                    <a:cubicBezTo>
                      <a:pt x="110" y="99"/>
                      <a:pt x="110" y="99"/>
                      <a:pt x="110" y="99"/>
                    </a:cubicBezTo>
                    <a:cubicBezTo>
                      <a:pt x="124" y="90"/>
                      <a:pt x="132" y="76"/>
                      <a:pt x="132" y="62"/>
                    </a:cubicBezTo>
                    <a:cubicBezTo>
                      <a:pt x="132" y="35"/>
                      <a:pt x="101" y="12"/>
                      <a:pt x="63" y="12"/>
                    </a:cubicBezTo>
                    <a:cubicBezTo>
                      <a:pt x="45" y="12"/>
                      <a:pt x="28" y="17"/>
                      <a:pt x="16" y="26"/>
                    </a:cubicBezTo>
                    <a:cubicBezTo>
                      <a:pt x="11" y="24"/>
                      <a:pt x="6" y="23"/>
                      <a:pt x="0" y="22"/>
                    </a:cubicBezTo>
                    <a:cubicBezTo>
                      <a:pt x="15" y="9"/>
                      <a:pt x="38" y="0"/>
                      <a:pt x="63" y="0"/>
                    </a:cubicBezTo>
                    <a:cubicBezTo>
                      <a:pt x="108" y="0"/>
                      <a:pt x="144" y="28"/>
                      <a:pt x="144" y="62"/>
                    </a:cubicBezTo>
                    <a:cubicBezTo>
                      <a:pt x="144" y="79"/>
                      <a:pt x="136" y="95"/>
                      <a:pt x="121" y="106"/>
                    </a:cubicBezTo>
                    <a:cubicBezTo>
                      <a:pt x="137" y="143"/>
                      <a:pt x="137" y="143"/>
                      <a:pt x="137" y="143"/>
                    </a:cubicBezTo>
                    <a:cubicBezTo>
                      <a:pt x="94" y="120"/>
                      <a:pt x="94" y="120"/>
                      <a:pt x="94" y="120"/>
                    </a:cubicBezTo>
                    <a:cubicBezTo>
                      <a:pt x="84" y="123"/>
                      <a:pt x="74" y="125"/>
                      <a:pt x="63" y="125"/>
                    </a:cubicBezTo>
                    <a:cubicBezTo>
                      <a:pt x="45" y="125"/>
                      <a:pt x="29" y="121"/>
                      <a:pt x="16" y="114"/>
                    </a:cubicBezTo>
                    <a:cubicBezTo>
                      <a:pt x="21" y="112"/>
                      <a:pt x="26" y="109"/>
                      <a:pt x="30" y="107"/>
                    </a:cubicBezTo>
                    <a:cubicBezTo>
                      <a:pt x="40" y="111"/>
                      <a:pt x="51" y="113"/>
                      <a:pt x="63" y="113"/>
                    </a:cubicBezTo>
                    <a:close/>
                  </a:path>
                </a:pathLst>
              </a:custGeom>
              <a:grp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sp>
          <p:nvSpPr>
            <p:cNvPr id="227" name="Freeform 13"/>
            <p:cNvSpPr>
              <a:spLocks noEditPoints="1"/>
            </p:cNvSpPr>
            <p:nvPr/>
          </p:nvSpPr>
          <p:spPr bwMode="auto">
            <a:xfrm>
              <a:off x="3064814" y="3792143"/>
              <a:ext cx="294250" cy="234161"/>
            </a:xfrm>
            <a:custGeom>
              <a:avLst/>
              <a:gdLst>
                <a:gd name="T0" fmla="*/ 2178 w 2402"/>
                <a:gd name="T1" fmla="*/ 192 h 1914"/>
                <a:gd name="T2" fmla="*/ 1040 w 2402"/>
                <a:gd name="T3" fmla="*/ 192 h 1914"/>
                <a:gd name="T4" fmla="*/ 818 w 2402"/>
                <a:gd name="T5" fmla="*/ 0 h 1914"/>
                <a:gd name="T6" fmla="*/ 224 w 2402"/>
                <a:gd name="T7" fmla="*/ 0 h 1914"/>
                <a:gd name="T8" fmla="*/ 0 w 2402"/>
                <a:gd name="T9" fmla="*/ 224 h 1914"/>
                <a:gd name="T10" fmla="*/ 0 w 2402"/>
                <a:gd name="T11" fmla="*/ 290 h 1914"/>
                <a:gd name="T12" fmla="*/ 0 w 2402"/>
                <a:gd name="T13" fmla="*/ 567 h 1914"/>
                <a:gd name="T14" fmla="*/ 0 w 2402"/>
                <a:gd name="T15" fmla="*/ 1663 h 1914"/>
                <a:gd name="T16" fmla="*/ 251 w 2402"/>
                <a:gd name="T17" fmla="*/ 1914 h 1914"/>
                <a:gd name="T18" fmla="*/ 944 w 2402"/>
                <a:gd name="T19" fmla="*/ 1914 h 1914"/>
                <a:gd name="T20" fmla="*/ 2151 w 2402"/>
                <a:gd name="T21" fmla="*/ 1914 h 1914"/>
                <a:gd name="T22" fmla="*/ 2402 w 2402"/>
                <a:gd name="T23" fmla="*/ 1663 h 1914"/>
                <a:gd name="T24" fmla="*/ 2402 w 2402"/>
                <a:gd name="T25" fmla="*/ 1445 h 1914"/>
                <a:gd name="T26" fmla="*/ 2402 w 2402"/>
                <a:gd name="T27" fmla="*/ 1045 h 1914"/>
                <a:gd name="T28" fmla="*/ 2402 w 2402"/>
                <a:gd name="T29" fmla="*/ 415 h 1914"/>
                <a:gd name="T30" fmla="*/ 2178 w 2402"/>
                <a:gd name="T31" fmla="*/ 192 h 1914"/>
                <a:gd name="T32" fmla="*/ 2151 w 2402"/>
                <a:gd name="T33" fmla="*/ 1780 h 1914"/>
                <a:gd name="T34" fmla="*/ 251 w 2402"/>
                <a:gd name="T35" fmla="*/ 1780 h 1914"/>
                <a:gd name="T36" fmla="*/ 134 w 2402"/>
                <a:gd name="T37" fmla="*/ 1663 h 1914"/>
                <a:gd name="T38" fmla="*/ 134 w 2402"/>
                <a:gd name="T39" fmla="*/ 602 h 1914"/>
                <a:gd name="T40" fmla="*/ 1789 w 2402"/>
                <a:gd name="T41" fmla="*/ 602 h 1914"/>
                <a:gd name="T42" fmla="*/ 1789 w 2402"/>
                <a:gd name="T43" fmla="*/ 1081 h 1914"/>
                <a:gd name="T44" fmla="*/ 2268 w 2402"/>
                <a:gd name="T45" fmla="*/ 1081 h 1914"/>
                <a:gd name="T46" fmla="*/ 2268 w 2402"/>
                <a:gd name="T47" fmla="*/ 1445 h 1914"/>
                <a:gd name="T48" fmla="*/ 2268 w 2402"/>
                <a:gd name="T49" fmla="*/ 1663 h 1914"/>
                <a:gd name="T50" fmla="*/ 2151 w 2402"/>
                <a:gd name="T51" fmla="*/ 1780 h 1914"/>
                <a:gd name="T52" fmla="*/ 224 w 2402"/>
                <a:gd name="T53" fmla="*/ 134 h 1914"/>
                <a:gd name="T54" fmla="*/ 818 w 2402"/>
                <a:gd name="T55" fmla="*/ 134 h 1914"/>
                <a:gd name="T56" fmla="*/ 908 w 2402"/>
                <a:gd name="T57" fmla="*/ 224 h 1914"/>
                <a:gd name="T58" fmla="*/ 908 w 2402"/>
                <a:gd name="T59" fmla="*/ 325 h 1914"/>
                <a:gd name="T60" fmla="*/ 2178 w 2402"/>
                <a:gd name="T61" fmla="*/ 325 h 1914"/>
                <a:gd name="T62" fmla="*/ 2268 w 2402"/>
                <a:gd name="T63" fmla="*/ 415 h 1914"/>
                <a:gd name="T64" fmla="*/ 2268 w 2402"/>
                <a:gd name="T65" fmla="*/ 965 h 1914"/>
                <a:gd name="T66" fmla="*/ 2195 w 2402"/>
                <a:gd name="T67" fmla="*/ 891 h 1914"/>
                <a:gd name="T68" fmla="*/ 2195 w 2402"/>
                <a:gd name="T69" fmla="*/ 402 h 1914"/>
                <a:gd name="T70" fmla="*/ 207 w 2402"/>
                <a:gd name="T71" fmla="*/ 402 h 1914"/>
                <a:gd name="T72" fmla="*/ 207 w 2402"/>
                <a:gd name="T73" fmla="*/ 531 h 1914"/>
                <a:gd name="T74" fmla="*/ 134 w 2402"/>
                <a:gd name="T75" fmla="*/ 531 h 1914"/>
                <a:gd name="T76" fmla="*/ 134 w 2402"/>
                <a:gd name="T77" fmla="*/ 224 h 1914"/>
                <a:gd name="T78" fmla="*/ 224 w 2402"/>
                <a:gd name="T79" fmla="*/ 134 h 1914"/>
                <a:gd name="T80" fmla="*/ 2125 w 2402"/>
                <a:gd name="T81" fmla="*/ 820 h 1914"/>
                <a:gd name="T82" fmla="*/ 1839 w 2402"/>
                <a:gd name="T83" fmla="*/ 531 h 1914"/>
                <a:gd name="T84" fmla="*/ 277 w 2402"/>
                <a:gd name="T85" fmla="*/ 531 h 1914"/>
                <a:gd name="T86" fmla="*/ 277 w 2402"/>
                <a:gd name="T87" fmla="*/ 472 h 1914"/>
                <a:gd name="T88" fmla="*/ 2125 w 2402"/>
                <a:gd name="T89" fmla="*/ 472 h 1914"/>
                <a:gd name="T90" fmla="*/ 2125 w 2402"/>
                <a:gd name="T91" fmla="*/ 820 h 1914"/>
                <a:gd name="T92" fmla="*/ 1860 w 2402"/>
                <a:gd name="T93" fmla="*/ 652 h 1914"/>
                <a:gd name="T94" fmla="*/ 2214 w 2402"/>
                <a:gd name="T95" fmla="*/ 1010 h 1914"/>
                <a:gd name="T96" fmla="*/ 1860 w 2402"/>
                <a:gd name="T97" fmla="*/ 1010 h 1914"/>
                <a:gd name="T98" fmla="*/ 1860 w 2402"/>
                <a:gd name="T99" fmla="*/ 652 h 1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402" h="1914">
                  <a:moveTo>
                    <a:pt x="2178" y="192"/>
                  </a:moveTo>
                  <a:cubicBezTo>
                    <a:pt x="1040" y="192"/>
                    <a:pt x="1040" y="192"/>
                    <a:pt x="1040" y="192"/>
                  </a:cubicBezTo>
                  <a:cubicBezTo>
                    <a:pt x="1024" y="84"/>
                    <a:pt x="931" y="0"/>
                    <a:pt x="818" y="0"/>
                  </a:cubicBezTo>
                  <a:cubicBezTo>
                    <a:pt x="224" y="0"/>
                    <a:pt x="224" y="0"/>
                    <a:pt x="224" y="0"/>
                  </a:cubicBezTo>
                  <a:cubicBezTo>
                    <a:pt x="101" y="0"/>
                    <a:pt x="0" y="100"/>
                    <a:pt x="0" y="224"/>
                  </a:cubicBezTo>
                  <a:cubicBezTo>
                    <a:pt x="0" y="290"/>
                    <a:pt x="0" y="290"/>
                    <a:pt x="0" y="290"/>
                  </a:cubicBezTo>
                  <a:cubicBezTo>
                    <a:pt x="0" y="567"/>
                    <a:pt x="0" y="567"/>
                    <a:pt x="0" y="567"/>
                  </a:cubicBezTo>
                  <a:cubicBezTo>
                    <a:pt x="0" y="1663"/>
                    <a:pt x="0" y="1663"/>
                    <a:pt x="0" y="1663"/>
                  </a:cubicBezTo>
                  <a:cubicBezTo>
                    <a:pt x="0" y="1801"/>
                    <a:pt x="113" y="1914"/>
                    <a:pt x="251" y="1914"/>
                  </a:cubicBezTo>
                  <a:cubicBezTo>
                    <a:pt x="944" y="1914"/>
                    <a:pt x="944" y="1914"/>
                    <a:pt x="944" y="1914"/>
                  </a:cubicBezTo>
                  <a:cubicBezTo>
                    <a:pt x="2151" y="1914"/>
                    <a:pt x="2151" y="1914"/>
                    <a:pt x="2151" y="1914"/>
                  </a:cubicBezTo>
                  <a:cubicBezTo>
                    <a:pt x="2289" y="1914"/>
                    <a:pt x="2402" y="1801"/>
                    <a:pt x="2402" y="1663"/>
                  </a:cubicBezTo>
                  <a:cubicBezTo>
                    <a:pt x="2402" y="1445"/>
                    <a:pt x="2402" y="1445"/>
                    <a:pt x="2402" y="1445"/>
                  </a:cubicBezTo>
                  <a:cubicBezTo>
                    <a:pt x="2402" y="1045"/>
                    <a:pt x="2402" y="1045"/>
                    <a:pt x="2402" y="1045"/>
                  </a:cubicBezTo>
                  <a:cubicBezTo>
                    <a:pt x="2402" y="415"/>
                    <a:pt x="2402" y="415"/>
                    <a:pt x="2402" y="415"/>
                  </a:cubicBezTo>
                  <a:cubicBezTo>
                    <a:pt x="2402" y="292"/>
                    <a:pt x="2301" y="192"/>
                    <a:pt x="2178" y="192"/>
                  </a:cubicBezTo>
                  <a:close/>
                  <a:moveTo>
                    <a:pt x="2151" y="1780"/>
                  </a:moveTo>
                  <a:cubicBezTo>
                    <a:pt x="251" y="1780"/>
                    <a:pt x="251" y="1780"/>
                    <a:pt x="251" y="1780"/>
                  </a:cubicBezTo>
                  <a:cubicBezTo>
                    <a:pt x="186" y="1780"/>
                    <a:pt x="134" y="1727"/>
                    <a:pt x="134" y="1663"/>
                  </a:cubicBezTo>
                  <a:cubicBezTo>
                    <a:pt x="134" y="602"/>
                    <a:pt x="134" y="602"/>
                    <a:pt x="134" y="602"/>
                  </a:cubicBezTo>
                  <a:cubicBezTo>
                    <a:pt x="1789" y="602"/>
                    <a:pt x="1789" y="602"/>
                    <a:pt x="1789" y="602"/>
                  </a:cubicBezTo>
                  <a:cubicBezTo>
                    <a:pt x="1789" y="1081"/>
                    <a:pt x="1789" y="1081"/>
                    <a:pt x="1789" y="1081"/>
                  </a:cubicBezTo>
                  <a:cubicBezTo>
                    <a:pt x="2268" y="1081"/>
                    <a:pt x="2268" y="1081"/>
                    <a:pt x="2268" y="1081"/>
                  </a:cubicBezTo>
                  <a:cubicBezTo>
                    <a:pt x="2268" y="1445"/>
                    <a:pt x="2268" y="1445"/>
                    <a:pt x="2268" y="1445"/>
                  </a:cubicBezTo>
                  <a:cubicBezTo>
                    <a:pt x="2268" y="1663"/>
                    <a:pt x="2268" y="1663"/>
                    <a:pt x="2268" y="1663"/>
                  </a:cubicBezTo>
                  <a:cubicBezTo>
                    <a:pt x="2268" y="1727"/>
                    <a:pt x="2216" y="1780"/>
                    <a:pt x="2151" y="1780"/>
                  </a:cubicBezTo>
                  <a:close/>
                  <a:moveTo>
                    <a:pt x="224" y="134"/>
                  </a:moveTo>
                  <a:cubicBezTo>
                    <a:pt x="818" y="134"/>
                    <a:pt x="818" y="134"/>
                    <a:pt x="818" y="134"/>
                  </a:cubicBezTo>
                  <a:cubicBezTo>
                    <a:pt x="868" y="134"/>
                    <a:pt x="908" y="174"/>
                    <a:pt x="908" y="224"/>
                  </a:cubicBezTo>
                  <a:cubicBezTo>
                    <a:pt x="908" y="325"/>
                    <a:pt x="908" y="325"/>
                    <a:pt x="908" y="325"/>
                  </a:cubicBezTo>
                  <a:cubicBezTo>
                    <a:pt x="2178" y="325"/>
                    <a:pt x="2178" y="325"/>
                    <a:pt x="2178" y="325"/>
                  </a:cubicBezTo>
                  <a:cubicBezTo>
                    <a:pt x="2228" y="325"/>
                    <a:pt x="2268" y="366"/>
                    <a:pt x="2268" y="415"/>
                  </a:cubicBezTo>
                  <a:cubicBezTo>
                    <a:pt x="2268" y="965"/>
                    <a:pt x="2268" y="965"/>
                    <a:pt x="2268" y="965"/>
                  </a:cubicBezTo>
                  <a:cubicBezTo>
                    <a:pt x="2195" y="891"/>
                    <a:pt x="2195" y="891"/>
                    <a:pt x="2195" y="891"/>
                  </a:cubicBezTo>
                  <a:cubicBezTo>
                    <a:pt x="2195" y="402"/>
                    <a:pt x="2195" y="402"/>
                    <a:pt x="2195" y="402"/>
                  </a:cubicBezTo>
                  <a:cubicBezTo>
                    <a:pt x="207" y="402"/>
                    <a:pt x="207" y="402"/>
                    <a:pt x="207" y="402"/>
                  </a:cubicBezTo>
                  <a:cubicBezTo>
                    <a:pt x="207" y="531"/>
                    <a:pt x="207" y="531"/>
                    <a:pt x="207" y="531"/>
                  </a:cubicBezTo>
                  <a:cubicBezTo>
                    <a:pt x="134" y="531"/>
                    <a:pt x="134" y="531"/>
                    <a:pt x="134" y="531"/>
                  </a:cubicBezTo>
                  <a:cubicBezTo>
                    <a:pt x="134" y="224"/>
                    <a:pt x="134" y="224"/>
                    <a:pt x="134" y="224"/>
                  </a:cubicBezTo>
                  <a:cubicBezTo>
                    <a:pt x="134" y="174"/>
                    <a:pt x="174" y="134"/>
                    <a:pt x="224" y="134"/>
                  </a:cubicBezTo>
                  <a:close/>
                  <a:moveTo>
                    <a:pt x="2125" y="820"/>
                  </a:moveTo>
                  <a:cubicBezTo>
                    <a:pt x="1839" y="531"/>
                    <a:pt x="1839" y="531"/>
                    <a:pt x="1839" y="531"/>
                  </a:cubicBezTo>
                  <a:cubicBezTo>
                    <a:pt x="277" y="531"/>
                    <a:pt x="277" y="531"/>
                    <a:pt x="277" y="531"/>
                  </a:cubicBezTo>
                  <a:cubicBezTo>
                    <a:pt x="277" y="472"/>
                    <a:pt x="277" y="472"/>
                    <a:pt x="277" y="472"/>
                  </a:cubicBezTo>
                  <a:cubicBezTo>
                    <a:pt x="2125" y="472"/>
                    <a:pt x="2125" y="472"/>
                    <a:pt x="2125" y="472"/>
                  </a:cubicBezTo>
                  <a:lnTo>
                    <a:pt x="2125" y="820"/>
                  </a:lnTo>
                  <a:close/>
                  <a:moveTo>
                    <a:pt x="1860" y="652"/>
                  </a:moveTo>
                  <a:cubicBezTo>
                    <a:pt x="2214" y="1010"/>
                    <a:pt x="2214" y="1010"/>
                    <a:pt x="2214" y="1010"/>
                  </a:cubicBezTo>
                  <a:cubicBezTo>
                    <a:pt x="1860" y="1010"/>
                    <a:pt x="1860" y="1010"/>
                    <a:pt x="1860" y="1010"/>
                  </a:cubicBezTo>
                  <a:lnTo>
                    <a:pt x="1860" y="652"/>
                  </a:lnTo>
                  <a:close/>
                </a:path>
              </a:pathLst>
            </a:custGeom>
            <a:solidFill>
              <a:srgbClr val="EC5724"/>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nvGrpSpPr>
            <p:cNvPr id="228" name="Group 78"/>
            <p:cNvGrpSpPr/>
            <p:nvPr/>
          </p:nvGrpSpPr>
          <p:grpSpPr>
            <a:xfrm>
              <a:off x="3438525" y="3852734"/>
              <a:ext cx="276026" cy="462092"/>
              <a:chOff x="7375525" y="1689100"/>
              <a:chExt cx="569913" cy="954088"/>
            </a:xfrm>
            <a:solidFill>
              <a:srgbClr val="7FBC41"/>
            </a:solidFill>
          </p:grpSpPr>
          <p:grpSp>
            <p:nvGrpSpPr>
              <p:cNvPr id="229" name="Group 79"/>
              <p:cNvGrpSpPr/>
              <p:nvPr/>
            </p:nvGrpSpPr>
            <p:grpSpPr>
              <a:xfrm>
                <a:off x="7443788" y="1689100"/>
                <a:ext cx="427038" cy="901701"/>
                <a:chOff x="7443788" y="1689100"/>
                <a:chExt cx="427038" cy="901701"/>
              </a:xfrm>
              <a:grpFill/>
            </p:grpSpPr>
            <p:sp>
              <p:nvSpPr>
                <p:cNvPr id="231" name="Freeform 28"/>
                <p:cNvSpPr>
                  <a:spLocks/>
                </p:cNvSpPr>
                <p:nvPr/>
              </p:nvSpPr>
              <p:spPr bwMode="auto">
                <a:xfrm>
                  <a:off x="7443788" y="2436813"/>
                  <a:ext cx="427038" cy="153988"/>
                </a:xfrm>
                <a:custGeom>
                  <a:avLst/>
                  <a:gdLst>
                    <a:gd name="T0" fmla="*/ 22 w 166"/>
                    <a:gd name="T1" fmla="*/ 60 h 60"/>
                    <a:gd name="T2" fmla="*/ 1 w 166"/>
                    <a:gd name="T3" fmla="*/ 54 h 60"/>
                    <a:gd name="T4" fmla="*/ 0 w 166"/>
                    <a:gd name="T5" fmla="*/ 52 h 60"/>
                    <a:gd name="T6" fmla="*/ 2 w 166"/>
                    <a:gd name="T7" fmla="*/ 45 h 60"/>
                    <a:gd name="T8" fmla="*/ 26 w 166"/>
                    <a:gd name="T9" fmla="*/ 0 h 60"/>
                    <a:gd name="T10" fmla="*/ 139 w 166"/>
                    <a:gd name="T11" fmla="*/ 0 h 60"/>
                    <a:gd name="T12" fmla="*/ 164 w 166"/>
                    <a:gd name="T13" fmla="*/ 45 h 60"/>
                    <a:gd name="T14" fmla="*/ 166 w 166"/>
                    <a:gd name="T15" fmla="*/ 52 h 60"/>
                    <a:gd name="T16" fmla="*/ 165 w 166"/>
                    <a:gd name="T17" fmla="*/ 54 h 60"/>
                    <a:gd name="T18" fmla="*/ 143 w 166"/>
                    <a:gd name="T19" fmla="*/ 60 h 60"/>
                    <a:gd name="T20" fmla="*/ 22 w 166"/>
                    <a:gd name="T21" fmla="*/ 6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6" h="60">
                      <a:moveTo>
                        <a:pt x="22" y="60"/>
                      </a:moveTo>
                      <a:cubicBezTo>
                        <a:pt x="9" y="60"/>
                        <a:pt x="2" y="57"/>
                        <a:pt x="1" y="54"/>
                      </a:cubicBezTo>
                      <a:cubicBezTo>
                        <a:pt x="0" y="54"/>
                        <a:pt x="0" y="53"/>
                        <a:pt x="0" y="52"/>
                      </a:cubicBezTo>
                      <a:cubicBezTo>
                        <a:pt x="0" y="49"/>
                        <a:pt x="1" y="46"/>
                        <a:pt x="2" y="45"/>
                      </a:cubicBezTo>
                      <a:cubicBezTo>
                        <a:pt x="26" y="0"/>
                        <a:pt x="26" y="0"/>
                        <a:pt x="26" y="0"/>
                      </a:cubicBezTo>
                      <a:cubicBezTo>
                        <a:pt x="139" y="0"/>
                        <a:pt x="139" y="0"/>
                        <a:pt x="139" y="0"/>
                      </a:cubicBezTo>
                      <a:cubicBezTo>
                        <a:pt x="164" y="45"/>
                        <a:pt x="164" y="45"/>
                        <a:pt x="164" y="45"/>
                      </a:cubicBezTo>
                      <a:cubicBezTo>
                        <a:pt x="164" y="46"/>
                        <a:pt x="166" y="49"/>
                        <a:pt x="166" y="52"/>
                      </a:cubicBezTo>
                      <a:cubicBezTo>
                        <a:pt x="166" y="53"/>
                        <a:pt x="165" y="54"/>
                        <a:pt x="165" y="54"/>
                      </a:cubicBezTo>
                      <a:cubicBezTo>
                        <a:pt x="164" y="57"/>
                        <a:pt x="157" y="60"/>
                        <a:pt x="143" y="60"/>
                      </a:cubicBezTo>
                      <a:lnTo>
                        <a:pt x="22" y="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32" name="Oval 29"/>
                <p:cNvSpPr>
                  <a:spLocks noChangeArrowheads="1"/>
                </p:cNvSpPr>
                <p:nvPr/>
              </p:nvSpPr>
              <p:spPr bwMode="auto">
                <a:xfrm>
                  <a:off x="7580313" y="1870075"/>
                  <a:ext cx="74613" cy="7461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33" name="Oval 30"/>
                <p:cNvSpPr>
                  <a:spLocks noChangeArrowheads="1"/>
                </p:cNvSpPr>
                <p:nvPr/>
              </p:nvSpPr>
              <p:spPr bwMode="auto">
                <a:xfrm>
                  <a:off x="7646988" y="1744663"/>
                  <a:ext cx="115888" cy="115888"/>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34" name="Oval 31"/>
                <p:cNvSpPr>
                  <a:spLocks noChangeArrowheads="1"/>
                </p:cNvSpPr>
                <p:nvPr/>
              </p:nvSpPr>
              <p:spPr bwMode="auto">
                <a:xfrm>
                  <a:off x="7596188" y="1689100"/>
                  <a:ext cx="50800" cy="5080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sp>
            <p:nvSpPr>
              <p:cNvPr id="230" name="Freeform 32"/>
              <p:cNvSpPr>
                <a:spLocks noEditPoints="1"/>
              </p:cNvSpPr>
              <p:nvPr/>
            </p:nvSpPr>
            <p:spPr bwMode="auto">
              <a:xfrm>
                <a:off x="7375525" y="1985963"/>
                <a:ext cx="569913" cy="657225"/>
              </a:xfrm>
              <a:custGeom>
                <a:avLst/>
                <a:gdLst>
                  <a:gd name="T0" fmla="*/ 177 w 222"/>
                  <a:gd name="T1" fmla="*/ 258 h 258"/>
                  <a:gd name="T2" fmla="*/ 45 w 222"/>
                  <a:gd name="T3" fmla="*/ 258 h 258"/>
                  <a:gd name="T4" fmla="*/ 7 w 222"/>
                  <a:gd name="T5" fmla="*/ 244 h 258"/>
                  <a:gd name="T6" fmla="*/ 8 w 222"/>
                  <a:gd name="T7" fmla="*/ 218 h 258"/>
                  <a:gd name="T8" fmla="*/ 79 w 222"/>
                  <a:gd name="T9" fmla="*/ 88 h 258"/>
                  <a:gd name="T10" fmla="*/ 79 w 222"/>
                  <a:gd name="T11" fmla="*/ 30 h 258"/>
                  <a:gd name="T12" fmla="*/ 76 w 222"/>
                  <a:gd name="T13" fmla="*/ 29 h 258"/>
                  <a:gd name="T14" fmla="*/ 67 w 222"/>
                  <a:gd name="T15" fmla="*/ 25 h 258"/>
                  <a:gd name="T16" fmla="*/ 65 w 222"/>
                  <a:gd name="T17" fmla="*/ 23 h 258"/>
                  <a:gd name="T18" fmla="*/ 63 w 222"/>
                  <a:gd name="T19" fmla="*/ 6 h 258"/>
                  <a:gd name="T20" fmla="*/ 69 w 222"/>
                  <a:gd name="T21" fmla="*/ 0 h 258"/>
                  <a:gd name="T22" fmla="*/ 153 w 222"/>
                  <a:gd name="T23" fmla="*/ 0 h 258"/>
                  <a:gd name="T24" fmla="*/ 159 w 222"/>
                  <a:gd name="T25" fmla="*/ 6 h 258"/>
                  <a:gd name="T26" fmla="*/ 157 w 222"/>
                  <a:gd name="T27" fmla="*/ 23 h 258"/>
                  <a:gd name="T28" fmla="*/ 155 w 222"/>
                  <a:gd name="T29" fmla="*/ 25 h 258"/>
                  <a:gd name="T30" fmla="*/ 146 w 222"/>
                  <a:gd name="T31" fmla="*/ 29 h 258"/>
                  <a:gd name="T32" fmla="*/ 143 w 222"/>
                  <a:gd name="T33" fmla="*/ 30 h 258"/>
                  <a:gd name="T34" fmla="*/ 143 w 222"/>
                  <a:gd name="T35" fmla="*/ 88 h 258"/>
                  <a:gd name="T36" fmla="*/ 214 w 222"/>
                  <a:gd name="T37" fmla="*/ 218 h 258"/>
                  <a:gd name="T38" fmla="*/ 215 w 222"/>
                  <a:gd name="T39" fmla="*/ 244 h 258"/>
                  <a:gd name="T40" fmla="*/ 177 w 222"/>
                  <a:gd name="T41" fmla="*/ 258 h 258"/>
                  <a:gd name="T42" fmla="*/ 76 w 222"/>
                  <a:gd name="T43" fmla="*/ 17 h 258"/>
                  <a:gd name="T44" fmla="*/ 79 w 222"/>
                  <a:gd name="T45" fmla="*/ 17 h 258"/>
                  <a:gd name="T46" fmla="*/ 91 w 222"/>
                  <a:gd name="T47" fmla="*/ 28 h 258"/>
                  <a:gd name="T48" fmla="*/ 91 w 222"/>
                  <a:gd name="T49" fmla="*/ 29 h 258"/>
                  <a:gd name="T50" fmla="*/ 91 w 222"/>
                  <a:gd name="T51" fmla="*/ 90 h 258"/>
                  <a:gd name="T52" fmla="*/ 90 w 222"/>
                  <a:gd name="T53" fmla="*/ 93 h 258"/>
                  <a:gd name="T54" fmla="*/ 19 w 222"/>
                  <a:gd name="T55" fmla="*/ 224 h 258"/>
                  <a:gd name="T56" fmla="*/ 17 w 222"/>
                  <a:gd name="T57" fmla="*/ 238 h 258"/>
                  <a:gd name="T58" fmla="*/ 45 w 222"/>
                  <a:gd name="T59" fmla="*/ 246 h 258"/>
                  <a:gd name="T60" fmla="*/ 177 w 222"/>
                  <a:gd name="T61" fmla="*/ 246 h 258"/>
                  <a:gd name="T62" fmla="*/ 205 w 222"/>
                  <a:gd name="T63" fmla="*/ 238 h 258"/>
                  <a:gd name="T64" fmla="*/ 203 w 222"/>
                  <a:gd name="T65" fmla="*/ 224 h 258"/>
                  <a:gd name="T66" fmla="*/ 132 w 222"/>
                  <a:gd name="T67" fmla="*/ 93 h 258"/>
                  <a:gd name="T68" fmla="*/ 131 w 222"/>
                  <a:gd name="T69" fmla="*/ 90 h 258"/>
                  <a:gd name="T70" fmla="*/ 131 w 222"/>
                  <a:gd name="T71" fmla="*/ 29 h 258"/>
                  <a:gd name="T72" fmla="*/ 131 w 222"/>
                  <a:gd name="T73" fmla="*/ 28 h 258"/>
                  <a:gd name="T74" fmla="*/ 144 w 222"/>
                  <a:gd name="T75" fmla="*/ 17 h 258"/>
                  <a:gd name="T76" fmla="*/ 146 w 222"/>
                  <a:gd name="T77" fmla="*/ 17 h 258"/>
                  <a:gd name="T78" fmla="*/ 147 w 222"/>
                  <a:gd name="T79" fmla="*/ 12 h 258"/>
                  <a:gd name="T80" fmla="*/ 75 w 222"/>
                  <a:gd name="T81" fmla="*/ 12 h 258"/>
                  <a:gd name="T82" fmla="*/ 76 w 222"/>
                  <a:gd name="T83" fmla="*/ 17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22" h="258">
                    <a:moveTo>
                      <a:pt x="177" y="258"/>
                    </a:moveTo>
                    <a:cubicBezTo>
                      <a:pt x="45" y="258"/>
                      <a:pt x="45" y="258"/>
                      <a:pt x="45" y="258"/>
                    </a:cubicBezTo>
                    <a:cubicBezTo>
                      <a:pt x="25" y="258"/>
                      <a:pt x="12" y="253"/>
                      <a:pt x="7" y="244"/>
                    </a:cubicBezTo>
                    <a:cubicBezTo>
                      <a:pt x="0" y="232"/>
                      <a:pt x="8" y="219"/>
                      <a:pt x="8" y="218"/>
                    </a:cubicBezTo>
                    <a:cubicBezTo>
                      <a:pt x="79" y="88"/>
                      <a:pt x="79" y="88"/>
                      <a:pt x="79" y="88"/>
                    </a:cubicBezTo>
                    <a:cubicBezTo>
                      <a:pt x="79" y="30"/>
                      <a:pt x="79" y="30"/>
                      <a:pt x="79" y="30"/>
                    </a:cubicBezTo>
                    <a:cubicBezTo>
                      <a:pt x="78" y="30"/>
                      <a:pt x="77" y="29"/>
                      <a:pt x="76" y="29"/>
                    </a:cubicBezTo>
                    <a:cubicBezTo>
                      <a:pt x="73" y="29"/>
                      <a:pt x="70" y="28"/>
                      <a:pt x="67" y="25"/>
                    </a:cubicBezTo>
                    <a:cubicBezTo>
                      <a:pt x="66" y="25"/>
                      <a:pt x="65" y="24"/>
                      <a:pt x="65" y="23"/>
                    </a:cubicBezTo>
                    <a:cubicBezTo>
                      <a:pt x="63" y="17"/>
                      <a:pt x="63" y="8"/>
                      <a:pt x="63" y="6"/>
                    </a:cubicBezTo>
                    <a:cubicBezTo>
                      <a:pt x="63" y="3"/>
                      <a:pt x="65" y="0"/>
                      <a:pt x="69" y="0"/>
                    </a:cubicBezTo>
                    <a:cubicBezTo>
                      <a:pt x="153" y="0"/>
                      <a:pt x="153" y="0"/>
                      <a:pt x="153" y="0"/>
                    </a:cubicBezTo>
                    <a:cubicBezTo>
                      <a:pt x="157" y="0"/>
                      <a:pt x="159" y="3"/>
                      <a:pt x="159" y="6"/>
                    </a:cubicBezTo>
                    <a:cubicBezTo>
                      <a:pt x="159" y="8"/>
                      <a:pt x="159" y="17"/>
                      <a:pt x="157" y="23"/>
                    </a:cubicBezTo>
                    <a:cubicBezTo>
                      <a:pt x="157" y="24"/>
                      <a:pt x="156" y="24"/>
                      <a:pt x="155" y="25"/>
                    </a:cubicBezTo>
                    <a:cubicBezTo>
                      <a:pt x="152" y="28"/>
                      <a:pt x="149" y="29"/>
                      <a:pt x="146" y="29"/>
                    </a:cubicBezTo>
                    <a:cubicBezTo>
                      <a:pt x="145" y="29"/>
                      <a:pt x="144" y="30"/>
                      <a:pt x="143" y="30"/>
                    </a:cubicBezTo>
                    <a:cubicBezTo>
                      <a:pt x="143" y="88"/>
                      <a:pt x="143" y="88"/>
                      <a:pt x="143" y="88"/>
                    </a:cubicBezTo>
                    <a:cubicBezTo>
                      <a:pt x="214" y="218"/>
                      <a:pt x="214" y="218"/>
                      <a:pt x="214" y="218"/>
                    </a:cubicBezTo>
                    <a:cubicBezTo>
                      <a:pt x="214" y="219"/>
                      <a:pt x="222" y="232"/>
                      <a:pt x="215" y="244"/>
                    </a:cubicBezTo>
                    <a:cubicBezTo>
                      <a:pt x="210" y="253"/>
                      <a:pt x="197" y="258"/>
                      <a:pt x="177" y="258"/>
                    </a:cubicBezTo>
                    <a:close/>
                    <a:moveTo>
                      <a:pt x="76" y="17"/>
                    </a:moveTo>
                    <a:cubicBezTo>
                      <a:pt x="77" y="17"/>
                      <a:pt x="78" y="17"/>
                      <a:pt x="79" y="17"/>
                    </a:cubicBezTo>
                    <a:cubicBezTo>
                      <a:pt x="82" y="18"/>
                      <a:pt x="90" y="19"/>
                      <a:pt x="91" y="28"/>
                    </a:cubicBezTo>
                    <a:cubicBezTo>
                      <a:pt x="91" y="29"/>
                      <a:pt x="91" y="29"/>
                      <a:pt x="91" y="29"/>
                    </a:cubicBezTo>
                    <a:cubicBezTo>
                      <a:pt x="91" y="90"/>
                      <a:pt x="91" y="90"/>
                      <a:pt x="91" y="90"/>
                    </a:cubicBezTo>
                    <a:cubicBezTo>
                      <a:pt x="91" y="91"/>
                      <a:pt x="91" y="92"/>
                      <a:pt x="90" y="93"/>
                    </a:cubicBezTo>
                    <a:cubicBezTo>
                      <a:pt x="19" y="224"/>
                      <a:pt x="19" y="224"/>
                      <a:pt x="19" y="224"/>
                    </a:cubicBezTo>
                    <a:cubicBezTo>
                      <a:pt x="19" y="224"/>
                      <a:pt x="14" y="232"/>
                      <a:pt x="17" y="238"/>
                    </a:cubicBezTo>
                    <a:cubicBezTo>
                      <a:pt x="20" y="243"/>
                      <a:pt x="30" y="246"/>
                      <a:pt x="45" y="246"/>
                    </a:cubicBezTo>
                    <a:cubicBezTo>
                      <a:pt x="177" y="246"/>
                      <a:pt x="177" y="246"/>
                      <a:pt x="177" y="246"/>
                    </a:cubicBezTo>
                    <a:cubicBezTo>
                      <a:pt x="192" y="246"/>
                      <a:pt x="202" y="243"/>
                      <a:pt x="205" y="238"/>
                    </a:cubicBezTo>
                    <a:cubicBezTo>
                      <a:pt x="208" y="232"/>
                      <a:pt x="203" y="224"/>
                      <a:pt x="203" y="224"/>
                    </a:cubicBezTo>
                    <a:cubicBezTo>
                      <a:pt x="132" y="93"/>
                      <a:pt x="132" y="93"/>
                      <a:pt x="132" y="93"/>
                    </a:cubicBezTo>
                    <a:cubicBezTo>
                      <a:pt x="131" y="92"/>
                      <a:pt x="131" y="91"/>
                      <a:pt x="131" y="90"/>
                    </a:cubicBezTo>
                    <a:cubicBezTo>
                      <a:pt x="131" y="29"/>
                      <a:pt x="131" y="29"/>
                      <a:pt x="131" y="29"/>
                    </a:cubicBezTo>
                    <a:cubicBezTo>
                      <a:pt x="131" y="28"/>
                      <a:pt x="131" y="28"/>
                      <a:pt x="131" y="28"/>
                    </a:cubicBezTo>
                    <a:cubicBezTo>
                      <a:pt x="132" y="19"/>
                      <a:pt x="140" y="18"/>
                      <a:pt x="144" y="17"/>
                    </a:cubicBezTo>
                    <a:cubicBezTo>
                      <a:pt x="144" y="17"/>
                      <a:pt x="145" y="17"/>
                      <a:pt x="146" y="17"/>
                    </a:cubicBezTo>
                    <a:cubicBezTo>
                      <a:pt x="147" y="15"/>
                      <a:pt x="147" y="14"/>
                      <a:pt x="147" y="12"/>
                    </a:cubicBezTo>
                    <a:cubicBezTo>
                      <a:pt x="75" y="12"/>
                      <a:pt x="75" y="12"/>
                      <a:pt x="75" y="12"/>
                    </a:cubicBezTo>
                    <a:cubicBezTo>
                      <a:pt x="75" y="14"/>
                      <a:pt x="75" y="15"/>
                      <a:pt x="76" y="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sp>
          <p:nvSpPr>
            <p:cNvPr id="235" name="Freeform 60"/>
            <p:cNvSpPr>
              <a:spLocks noEditPoints="1"/>
            </p:cNvSpPr>
            <p:nvPr/>
          </p:nvSpPr>
          <p:spPr bwMode="auto">
            <a:xfrm>
              <a:off x="3266854" y="3257550"/>
              <a:ext cx="481205" cy="481205"/>
            </a:xfrm>
            <a:custGeom>
              <a:avLst/>
              <a:gdLst>
                <a:gd name="T0" fmla="*/ 55 w 64"/>
                <a:gd name="T1" fmla="*/ 26 h 64"/>
                <a:gd name="T2" fmla="*/ 36 w 64"/>
                <a:gd name="T3" fmla="*/ 46 h 64"/>
                <a:gd name="T4" fmla="*/ 18 w 64"/>
                <a:gd name="T5" fmla="*/ 46 h 64"/>
                <a:gd name="T6" fmla="*/ 18 w 64"/>
                <a:gd name="T7" fmla="*/ 28 h 64"/>
                <a:gd name="T8" fmla="*/ 38 w 64"/>
                <a:gd name="T9" fmla="*/ 9 h 64"/>
                <a:gd name="T10" fmla="*/ 29 w 64"/>
                <a:gd name="T11" fmla="*/ 0 h 64"/>
                <a:gd name="T12" fmla="*/ 10 w 64"/>
                <a:gd name="T13" fmla="*/ 20 h 64"/>
                <a:gd name="T14" fmla="*/ 10 w 64"/>
                <a:gd name="T15" fmla="*/ 54 h 64"/>
                <a:gd name="T16" fmla="*/ 44 w 64"/>
                <a:gd name="T17" fmla="*/ 54 h 64"/>
                <a:gd name="T18" fmla="*/ 64 w 64"/>
                <a:gd name="T19" fmla="*/ 35 h 64"/>
                <a:gd name="T20" fmla="*/ 55 w 64"/>
                <a:gd name="T21" fmla="*/ 26 h 64"/>
                <a:gd name="T22" fmla="*/ 29 w 64"/>
                <a:gd name="T23" fmla="*/ 4 h 64"/>
                <a:gd name="T24" fmla="*/ 33 w 64"/>
                <a:gd name="T25" fmla="*/ 9 h 64"/>
                <a:gd name="T26" fmla="*/ 27 w 64"/>
                <a:gd name="T27" fmla="*/ 15 h 64"/>
                <a:gd name="T28" fmla="*/ 23 w 64"/>
                <a:gd name="T29" fmla="*/ 11 h 64"/>
                <a:gd name="T30" fmla="*/ 29 w 64"/>
                <a:gd name="T31" fmla="*/ 4 h 64"/>
                <a:gd name="T32" fmla="*/ 49 w 64"/>
                <a:gd name="T33" fmla="*/ 37 h 64"/>
                <a:gd name="T34" fmla="*/ 55 w 64"/>
                <a:gd name="T35" fmla="*/ 31 h 64"/>
                <a:gd name="T36" fmla="*/ 60 w 64"/>
                <a:gd name="T37" fmla="*/ 35 h 64"/>
                <a:gd name="T38" fmla="*/ 53 w 64"/>
                <a:gd name="T39" fmla="*/ 41 h 64"/>
                <a:gd name="T40" fmla="*/ 49 w 64"/>
                <a:gd name="T41" fmla="*/ 3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 h="64">
                  <a:moveTo>
                    <a:pt x="55" y="26"/>
                  </a:moveTo>
                  <a:cubicBezTo>
                    <a:pt x="36" y="46"/>
                    <a:pt x="36" y="46"/>
                    <a:pt x="36" y="46"/>
                  </a:cubicBezTo>
                  <a:cubicBezTo>
                    <a:pt x="31" y="51"/>
                    <a:pt x="23" y="51"/>
                    <a:pt x="18" y="46"/>
                  </a:cubicBezTo>
                  <a:cubicBezTo>
                    <a:pt x="13" y="41"/>
                    <a:pt x="13" y="33"/>
                    <a:pt x="18" y="28"/>
                  </a:cubicBezTo>
                  <a:cubicBezTo>
                    <a:pt x="38" y="9"/>
                    <a:pt x="38" y="9"/>
                    <a:pt x="38" y="9"/>
                  </a:cubicBezTo>
                  <a:cubicBezTo>
                    <a:pt x="29" y="0"/>
                    <a:pt x="29" y="0"/>
                    <a:pt x="29" y="0"/>
                  </a:cubicBezTo>
                  <a:cubicBezTo>
                    <a:pt x="10" y="20"/>
                    <a:pt x="10" y="20"/>
                    <a:pt x="10" y="20"/>
                  </a:cubicBezTo>
                  <a:cubicBezTo>
                    <a:pt x="0" y="29"/>
                    <a:pt x="0" y="45"/>
                    <a:pt x="10" y="54"/>
                  </a:cubicBezTo>
                  <a:cubicBezTo>
                    <a:pt x="19" y="64"/>
                    <a:pt x="35" y="64"/>
                    <a:pt x="44" y="54"/>
                  </a:cubicBezTo>
                  <a:cubicBezTo>
                    <a:pt x="64" y="35"/>
                    <a:pt x="64" y="35"/>
                    <a:pt x="64" y="35"/>
                  </a:cubicBezTo>
                  <a:lnTo>
                    <a:pt x="55" y="26"/>
                  </a:lnTo>
                  <a:close/>
                  <a:moveTo>
                    <a:pt x="29" y="4"/>
                  </a:moveTo>
                  <a:cubicBezTo>
                    <a:pt x="33" y="9"/>
                    <a:pt x="33" y="9"/>
                    <a:pt x="33" y="9"/>
                  </a:cubicBezTo>
                  <a:cubicBezTo>
                    <a:pt x="27" y="15"/>
                    <a:pt x="27" y="15"/>
                    <a:pt x="27" y="15"/>
                  </a:cubicBezTo>
                  <a:cubicBezTo>
                    <a:pt x="23" y="11"/>
                    <a:pt x="23" y="11"/>
                    <a:pt x="23" y="11"/>
                  </a:cubicBezTo>
                  <a:lnTo>
                    <a:pt x="29" y="4"/>
                  </a:lnTo>
                  <a:close/>
                  <a:moveTo>
                    <a:pt x="49" y="37"/>
                  </a:moveTo>
                  <a:cubicBezTo>
                    <a:pt x="55" y="31"/>
                    <a:pt x="55" y="31"/>
                    <a:pt x="55" y="31"/>
                  </a:cubicBezTo>
                  <a:cubicBezTo>
                    <a:pt x="60" y="35"/>
                    <a:pt x="60" y="35"/>
                    <a:pt x="60" y="35"/>
                  </a:cubicBezTo>
                  <a:cubicBezTo>
                    <a:pt x="53" y="41"/>
                    <a:pt x="53" y="41"/>
                    <a:pt x="53" y="41"/>
                  </a:cubicBezTo>
                  <a:lnTo>
                    <a:pt x="49" y="37"/>
                  </a:lnTo>
                  <a:close/>
                </a:path>
              </a:pathLst>
            </a:custGeom>
            <a:solidFill>
              <a:srgbClr val="EC5724"/>
            </a:solidFill>
            <a:ln>
              <a:noFill/>
            </a:ln>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nvGrpSpPr>
            <p:cNvPr id="236" name="Group 86"/>
            <p:cNvGrpSpPr/>
            <p:nvPr/>
          </p:nvGrpSpPr>
          <p:grpSpPr>
            <a:xfrm>
              <a:off x="2667025" y="4012466"/>
              <a:ext cx="256768" cy="256769"/>
              <a:chOff x="5618163" y="3438525"/>
              <a:chExt cx="927099" cy="927101"/>
            </a:xfrm>
            <a:solidFill>
              <a:srgbClr val="EC5724"/>
            </a:solidFill>
          </p:grpSpPr>
          <p:sp>
            <p:nvSpPr>
              <p:cNvPr id="237" name="Freeform 18"/>
              <p:cNvSpPr>
                <a:spLocks/>
              </p:cNvSpPr>
              <p:nvPr/>
            </p:nvSpPr>
            <p:spPr bwMode="auto">
              <a:xfrm>
                <a:off x="5618163" y="3770313"/>
                <a:ext cx="600075" cy="595313"/>
              </a:xfrm>
              <a:custGeom>
                <a:avLst/>
                <a:gdLst>
                  <a:gd name="T0" fmla="*/ 7 w 143"/>
                  <a:gd name="T1" fmla="*/ 142 h 142"/>
                  <a:gd name="T2" fmla="*/ 3 w 143"/>
                  <a:gd name="T3" fmla="*/ 140 h 142"/>
                  <a:gd name="T4" fmla="*/ 3 w 143"/>
                  <a:gd name="T5" fmla="*/ 132 h 142"/>
                  <a:gd name="T6" fmla="*/ 132 w 143"/>
                  <a:gd name="T7" fmla="*/ 2 h 142"/>
                  <a:gd name="T8" fmla="*/ 141 w 143"/>
                  <a:gd name="T9" fmla="*/ 2 h 142"/>
                  <a:gd name="T10" fmla="*/ 141 w 143"/>
                  <a:gd name="T11" fmla="*/ 11 h 142"/>
                  <a:gd name="T12" fmla="*/ 11 w 143"/>
                  <a:gd name="T13" fmla="*/ 140 h 142"/>
                  <a:gd name="T14" fmla="*/ 7 w 143"/>
                  <a:gd name="T15" fmla="*/ 142 h 1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3" h="142">
                    <a:moveTo>
                      <a:pt x="7" y="142"/>
                    </a:moveTo>
                    <a:cubicBezTo>
                      <a:pt x="5" y="142"/>
                      <a:pt x="4" y="141"/>
                      <a:pt x="3" y="140"/>
                    </a:cubicBezTo>
                    <a:cubicBezTo>
                      <a:pt x="0" y="138"/>
                      <a:pt x="0" y="134"/>
                      <a:pt x="3" y="132"/>
                    </a:cubicBezTo>
                    <a:cubicBezTo>
                      <a:pt x="132" y="2"/>
                      <a:pt x="132" y="2"/>
                      <a:pt x="132" y="2"/>
                    </a:cubicBezTo>
                    <a:cubicBezTo>
                      <a:pt x="135" y="0"/>
                      <a:pt x="138" y="0"/>
                      <a:pt x="141" y="2"/>
                    </a:cubicBezTo>
                    <a:cubicBezTo>
                      <a:pt x="143" y="5"/>
                      <a:pt x="143" y="8"/>
                      <a:pt x="141" y="11"/>
                    </a:cubicBezTo>
                    <a:cubicBezTo>
                      <a:pt x="11" y="140"/>
                      <a:pt x="11" y="140"/>
                      <a:pt x="11" y="140"/>
                    </a:cubicBezTo>
                    <a:cubicBezTo>
                      <a:pt x="10" y="141"/>
                      <a:pt x="9" y="142"/>
                      <a:pt x="7" y="1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38" name="Freeform 19"/>
              <p:cNvSpPr>
                <a:spLocks noEditPoints="1"/>
              </p:cNvSpPr>
              <p:nvPr/>
            </p:nvSpPr>
            <p:spPr bwMode="auto">
              <a:xfrm>
                <a:off x="5991225" y="3438525"/>
                <a:ext cx="554037" cy="558800"/>
              </a:xfrm>
              <a:custGeom>
                <a:avLst/>
                <a:gdLst>
                  <a:gd name="T0" fmla="*/ 66 w 132"/>
                  <a:gd name="T1" fmla="*/ 133 h 133"/>
                  <a:gd name="T2" fmla="*/ 65 w 132"/>
                  <a:gd name="T3" fmla="*/ 133 h 133"/>
                  <a:gd name="T4" fmla="*/ 60 w 132"/>
                  <a:gd name="T5" fmla="*/ 128 h 133"/>
                  <a:gd name="T6" fmla="*/ 53 w 132"/>
                  <a:gd name="T7" fmla="*/ 80 h 133"/>
                  <a:gd name="T8" fmla="*/ 5 w 132"/>
                  <a:gd name="T9" fmla="*/ 73 h 133"/>
                  <a:gd name="T10" fmla="*/ 0 w 132"/>
                  <a:gd name="T11" fmla="*/ 68 h 133"/>
                  <a:gd name="T12" fmla="*/ 4 w 132"/>
                  <a:gd name="T13" fmla="*/ 61 h 133"/>
                  <a:gd name="T14" fmla="*/ 47 w 132"/>
                  <a:gd name="T15" fmla="*/ 43 h 133"/>
                  <a:gd name="T16" fmla="*/ 40 w 132"/>
                  <a:gd name="T17" fmla="*/ 8 h 133"/>
                  <a:gd name="T18" fmla="*/ 43 w 132"/>
                  <a:gd name="T19" fmla="*/ 2 h 133"/>
                  <a:gd name="T20" fmla="*/ 50 w 132"/>
                  <a:gd name="T21" fmla="*/ 3 h 133"/>
                  <a:gd name="T22" fmla="*/ 75 w 132"/>
                  <a:gd name="T23" fmla="*/ 28 h 133"/>
                  <a:gd name="T24" fmla="*/ 116 w 132"/>
                  <a:gd name="T25" fmla="*/ 10 h 133"/>
                  <a:gd name="T26" fmla="*/ 122 w 132"/>
                  <a:gd name="T27" fmla="*/ 11 h 133"/>
                  <a:gd name="T28" fmla="*/ 123 w 132"/>
                  <a:gd name="T29" fmla="*/ 17 h 133"/>
                  <a:gd name="T30" fmla="*/ 105 w 132"/>
                  <a:gd name="T31" fmla="*/ 58 h 133"/>
                  <a:gd name="T32" fmla="*/ 130 w 132"/>
                  <a:gd name="T33" fmla="*/ 82 h 133"/>
                  <a:gd name="T34" fmla="*/ 132 w 132"/>
                  <a:gd name="T35" fmla="*/ 87 h 133"/>
                  <a:gd name="T36" fmla="*/ 126 w 132"/>
                  <a:gd name="T37" fmla="*/ 93 h 133"/>
                  <a:gd name="T38" fmla="*/ 126 w 132"/>
                  <a:gd name="T39" fmla="*/ 93 h 133"/>
                  <a:gd name="T40" fmla="*/ 125 w 132"/>
                  <a:gd name="T41" fmla="*/ 93 h 133"/>
                  <a:gd name="T42" fmla="*/ 90 w 132"/>
                  <a:gd name="T43" fmla="*/ 89 h 133"/>
                  <a:gd name="T44" fmla="*/ 71 w 132"/>
                  <a:gd name="T45" fmla="*/ 129 h 133"/>
                  <a:gd name="T46" fmla="*/ 66 w 132"/>
                  <a:gd name="T47" fmla="*/ 133 h 133"/>
                  <a:gd name="T48" fmla="*/ 28 w 132"/>
                  <a:gd name="T49" fmla="*/ 64 h 133"/>
                  <a:gd name="T50" fmla="*/ 59 w 132"/>
                  <a:gd name="T51" fmla="*/ 69 h 133"/>
                  <a:gd name="T52" fmla="*/ 64 w 132"/>
                  <a:gd name="T53" fmla="*/ 74 h 133"/>
                  <a:gd name="T54" fmla="*/ 69 w 132"/>
                  <a:gd name="T55" fmla="*/ 106 h 133"/>
                  <a:gd name="T56" fmla="*/ 81 w 132"/>
                  <a:gd name="T57" fmla="*/ 81 h 133"/>
                  <a:gd name="T58" fmla="*/ 87 w 132"/>
                  <a:gd name="T59" fmla="*/ 77 h 133"/>
                  <a:gd name="T60" fmla="*/ 110 w 132"/>
                  <a:gd name="T61" fmla="*/ 79 h 133"/>
                  <a:gd name="T62" fmla="*/ 94 w 132"/>
                  <a:gd name="T63" fmla="*/ 63 h 133"/>
                  <a:gd name="T64" fmla="*/ 93 w 132"/>
                  <a:gd name="T65" fmla="*/ 57 h 133"/>
                  <a:gd name="T66" fmla="*/ 106 w 132"/>
                  <a:gd name="T67" fmla="*/ 27 h 133"/>
                  <a:gd name="T68" fmla="*/ 76 w 132"/>
                  <a:gd name="T69" fmla="*/ 40 h 133"/>
                  <a:gd name="T70" fmla="*/ 70 w 132"/>
                  <a:gd name="T71" fmla="*/ 39 h 133"/>
                  <a:gd name="T72" fmla="*/ 56 w 132"/>
                  <a:gd name="T73" fmla="*/ 25 h 133"/>
                  <a:gd name="T74" fmla="*/ 60 w 132"/>
                  <a:gd name="T75" fmla="*/ 46 h 133"/>
                  <a:gd name="T76" fmla="*/ 56 w 132"/>
                  <a:gd name="T77" fmla="*/ 53 h 133"/>
                  <a:gd name="T78" fmla="*/ 28 w 132"/>
                  <a:gd name="T79" fmla="*/ 64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32" h="133">
                    <a:moveTo>
                      <a:pt x="66" y="133"/>
                    </a:moveTo>
                    <a:cubicBezTo>
                      <a:pt x="66" y="133"/>
                      <a:pt x="65" y="133"/>
                      <a:pt x="65" y="133"/>
                    </a:cubicBezTo>
                    <a:cubicBezTo>
                      <a:pt x="63" y="133"/>
                      <a:pt x="60" y="131"/>
                      <a:pt x="60" y="128"/>
                    </a:cubicBezTo>
                    <a:cubicBezTo>
                      <a:pt x="53" y="80"/>
                      <a:pt x="53" y="80"/>
                      <a:pt x="53" y="80"/>
                    </a:cubicBezTo>
                    <a:cubicBezTo>
                      <a:pt x="5" y="73"/>
                      <a:pt x="5" y="73"/>
                      <a:pt x="5" y="73"/>
                    </a:cubicBezTo>
                    <a:cubicBezTo>
                      <a:pt x="2" y="73"/>
                      <a:pt x="0" y="70"/>
                      <a:pt x="0" y="68"/>
                    </a:cubicBezTo>
                    <a:cubicBezTo>
                      <a:pt x="0" y="65"/>
                      <a:pt x="1" y="62"/>
                      <a:pt x="4" y="61"/>
                    </a:cubicBezTo>
                    <a:cubicBezTo>
                      <a:pt x="47" y="43"/>
                      <a:pt x="47" y="43"/>
                      <a:pt x="47" y="43"/>
                    </a:cubicBezTo>
                    <a:cubicBezTo>
                      <a:pt x="40" y="8"/>
                      <a:pt x="40" y="8"/>
                      <a:pt x="40" y="8"/>
                    </a:cubicBezTo>
                    <a:cubicBezTo>
                      <a:pt x="40" y="6"/>
                      <a:pt x="41" y="3"/>
                      <a:pt x="43" y="2"/>
                    </a:cubicBezTo>
                    <a:cubicBezTo>
                      <a:pt x="46" y="0"/>
                      <a:pt x="48" y="1"/>
                      <a:pt x="50" y="3"/>
                    </a:cubicBezTo>
                    <a:cubicBezTo>
                      <a:pt x="75" y="28"/>
                      <a:pt x="75" y="28"/>
                      <a:pt x="75" y="28"/>
                    </a:cubicBezTo>
                    <a:cubicBezTo>
                      <a:pt x="116" y="10"/>
                      <a:pt x="116" y="10"/>
                      <a:pt x="116" y="10"/>
                    </a:cubicBezTo>
                    <a:cubicBezTo>
                      <a:pt x="118" y="9"/>
                      <a:pt x="120" y="9"/>
                      <a:pt x="122" y="11"/>
                    </a:cubicBezTo>
                    <a:cubicBezTo>
                      <a:pt x="124" y="13"/>
                      <a:pt x="124" y="15"/>
                      <a:pt x="123" y="17"/>
                    </a:cubicBezTo>
                    <a:cubicBezTo>
                      <a:pt x="105" y="58"/>
                      <a:pt x="105" y="58"/>
                      <a:pt x="105" y="58"/>
                    </a:cubicBezTo>
                    <a:cubicBezTo>
                      <a:pt x="130" y="82"/>
                      <a:pt x="130" y="82"/>
                      <a:pt x="130" y="82"/>
                    </a:cubicBezTo>
                    <a:cubicBezTo>
                      <a:pt x="131" y="83"/>
                      <a:pt x="132" y="85"/>
                      <a:pt x="132" y="87"/>
                    </a:cubicBezTo>
                    <a:cubicBezTo>
                      <a:pt x="132" y="90"/>
                      <a:pt x="129" y="93"/>
                      <a:pt x="126" y="93"/>
                    </a:cubicBezTo>
                    <a:cubicBezTo>
                      <a:pt x="126" y="93"/>
                      <a:pt x="126" y="93"/>
                      <a:pt x="126" y="93"/>
                    </a:cubicBezTo>
                    <a:cubicBezTo>
                      <a:pt x="126" y="93"/>
                      <a:pt x="126" y="93"/>
                      <a:pt x="125" y="93"/>
                    </a:cubicBezTo>
                    <a:cubicBezTo>
                      <a:pt x="90" y="89"/>
                      <a:pt x="90" y="89"/>
                      <a:pt x="90" y="89"/>
                    </a:cubicBezTo>
                    <a:cubicBezTo>
                      <a:pt x="71" y="129"/>
                      <a:pt x="71" y="129"/>
                      <a:pt x="71" y="129"/>
                    </a:cubicBezTo>
                    <a:cubicBezTo>
                      <a:pt x="70" y="132"/>
                      <a:pt x="68" y="133"/>
                      <a:pt x="66" y="133"/>
                    </a:cubicBezTo>
                    <a:close/>
                    <a:moveTo>
                      <a:pt x="28" y="64"/>
                    </a:moveTo>
                    <a:cubicBezTo>
                      <a:pt x="59" y="69"/>
                      <a:pt x="59" y="69"/>
                      <a:pt x="59" y="69"/>
                    </a:cubicBezTo>
                    <a:cubicBezTo>
                      <a:pt x="62" y="69"/>
                      <a:pt x="64" y="72"/>
                      <a:pt x="64" y="74"/>
                    </a:cubicBezTo>
                    <a:cubicBezTo>
                      <a:pt x="69" y="106"/>
                      <a:pt x="69" y="106"/>
                      <a:pt x="69" y="106"/>
                    </a:cubicBezTo>
                    <a:cubicBezTo>
                      <a:pt x="81" y="81"/>
                      <a:pt x="81" y="81"/>
                      <a:pt x="81" y="81"/>
                    </a:cubicBezTo>
                    <a:cubicBezTo>
                      <a:pt x="82" y="78"/>
                      <a:pt x="84" y="77"/>
                      <a:pt x="87" y="77"/>
                    </a:cubicBezTo>
                    <a:cubicBezTo>
                      <a:pt x="110" y="79"/>
                      <a:pt x="110" y="79"/>
                      <a:pt x="110" y="79"/>
                    </a:cubicBezTo>
                    <a:cubicBezTo>
                      <a:pt x="94" y="63"/>
                      <a:pt x="94" y="63"/>
                      <a:pt x="94" y="63"/>
                    </a:cubicBezTo>
                    <a:cubicBezTo>
                      <a:pt x="92" y="61"/>
                      <a:pt x="92" y="59"/>
                      <a:pt x="93" y="57"/>
                    </a:cubicBezTo>
                    <a:cubicBezTo>
                      <a:pt x="106" y="27"/>
                      <a:pt x="106" y="27"/>
                      <a:pt x="106" y="27"/>
                    </a:cubicBezTo>
                    <a:cubicBezTo>
                      <a:pt x="76" y="40"/>
                      <a:pt x="76" y="40"/>
                      <a:pt x="76" y="40"/>
                    </a:cubicBezTo>
                    <a:cubicBezTo>
                      <a:pt x="74" y="41"/>
                      <a:pt x="72" y="41"/>
                      <a:pt x="70" y="39"/>
                    </a:cubicBezTo>
                    <a:cubicBezTo>
                      <a:pt x="56" y="25"/>
                      <a:pt x="56" y="25"/>
                      <a:pt x="56" y="25"/>
                    </a:cubicBezTo>
                    <a:cubicBezTo>
                      <a:pt x="60" y="46"/>
                      <a:pt x="60" y="46"/>
                      <a:pt x="60" y="46"/>
                    </a:cubicBezTo>
                    <a:cubicBezTo>
                      <a:pt x="60" y="49"/>
                      <a:pt x="59" y="51"/>
                      <a:pt x="56" y="53"/>
                    </a:cubicBezTo>
                    <a:lnTo>
                      <a:pt x="28" y="6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39" name="Freeform 20"/>
              <p:cNvSpPr>
                <a:spLocks/>
              </p:cNvSpPr>
              <p:nvPr/>
            </p:nvSpPr>
            <p:spPr bwMode="auto">
              <a:xfrm>
                <a:off x="6164263" y="3724275"/>
                <a:ext cx="100012" cy="100013"/>
              </a:xfrm>
              <a:custGeom>
                <a:avLst/>
                <a:gdLst>
                  <a:gd name="T0" fmla="*/ 6 w 24"/>
                  <a:gd name="T1" fmla="*/ 24 h 24"/>
                  <a:gd name="T2" fmla="*/ 2 w 24"/>
                  <a:gd name="T3" fmla="*/ 22 h 24"/>
                  <a:gd name="T4" fmla="*/ 2 w 24"/>
                  <a:gd name="T5" fmla="*/ 13 h 24"/>
                  <a:gd name="T6" fmla="*/ 13 w 24"/>
                  <a:gd name="T7" fmla="*/ 3 h 24"/>
                  <a:gd name="T8" fmla="*/ 21 w 24"/>
                  <a:gd name="T9" fmla="*/ 3 h 24"/>
                  <a:gd name="T10" fmla="*/ 21 w 24"/>
                  <a:gd name="T11" fmla="*/ 11 h 24"/>
                  <a:gd name="T12" fmla="*/ 11 w 24"/>
                  <a:gd name="T13" fmla="*/ 22 h 24"/>
                  <a:gd name="T14" fmla="*/ 6 w 24"/>
                  <a:gd name="T15" fmla="*/ 24 h 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24">
                    <a:moveTo>
                      <a:pt x="6" y="24"/>
                    </a:moveTo>
                    <a:cubicBezTo>
                      <a:pt x="5" y="24"/>
                      <a:pt x="3" y="23"/>
                      <a:pt x="2" y="22"/>
                    </a:cubicBezTo>
                    <a:cubicBezTo>
                      <a:pt x="0" y="19"/>
                      <a:pt x="0" y="16"/>
                      <a:pt x="2" y="13"/>
                    </a:cubicBezTo>
                    <a:cubicBezTo>
                      <a:pt x="13" y="3"/>
                      <a:pt x="13" y="3"/>
                      <a:pt x="13" y="3"/>
                    </a:cubicBezTo>
                    <a:cubicBezTo>
                      <a:pt x="15" y="0"/>
                      <a:pt x="19" y="0"/>
                      <a:pt x="21" y="3"/>
                    </a:cubicBezTo>
                    <a:cubicBezTo>
                      <a:pt x="24" y="5"/>
                      <a:pt x="24" y="9"/>
                      <a:pt x="21" y="11"/>
                    </a:cubicBezTo>
                    <a:cubicBezTo>
                      <a:pt x="11" y="22"/>
                      <a:pt x="11" y="22"/>
                      <a:pt x="11" y="22"/>
                    </a:cubicBezTo>
                    <a:cubicBezTo>
                      <a:pt x="10" y="23"/>
                      <a:pt x="8" y="24"/>
                      <a:pt x="6" y="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grpSp>
          <p:nvGrpSpPr>
            <p:cNvPr id="240" name="Group 90"/>
            <p:cNvGrpSpPr/>
            <p:nvPr/>
          </p:nvGrpSpPr>
          <p:grpSpPr>
            <a:xfrm>
              <a:off x="2615001" y="4356929"/>
              <a:ext cx="204906" cy="314150"/>
              <a:chOff x="5438775" y="339726"/>
              <a:chExt cx="550863" cy="844549"/>
            </a:xfrm>
            <a:solidFill>
              <a:srgbClr val="31A8DF"/>
            </a:solidFill>
          </p:grpSpPr>
          <p:sp>
            <p:nvSpPr>
              <p:cNvPr id="241" name="Freeform 5"/>
              <p:cNvSpPr>
                <a:spLocks/>
              </p:cNvSpPr>
              <p:nvPr/>
            </p:nvSpPr>
            <p:spPr bwMode="auto">
              <a:xfrm>
                <a:off x="5438775" y="339726"/>
                <a:ext cx="550863" cy="623887"/>
              </a:xfrm>
              <a:custGeom>
                <a:avLst/>
                <a:gdLst>
                  <a:gd name="T0" fmla="*/ 72 w 144"/>
                  <a:gd name="T1" fmla="*/ 0 h 164"/>
                  <a:gd name="T2" fmla="*/ 0 w 144"/>
                  <a:gd name="T3" fmla="*/ 71 h 164"/>
                  <a:gd name="T4" fmla="*/ 13 w 144"/>
                  <a:gd name="T5" fmla="*/ 112 h 164"/>
                  <a:gd name="T6" fmla="*/ 19 w 144"/>
                  <a:gd name="T7" fmla="*/ 125 h 164"/>
                  <a:gd name="T8" fmla="*/ 25 w 144"/>
                  <a:gd name="T9" fmla="*/ 137 h 164"/>
                  <a:gd name="T10" fmla="*/ 33 w 144"/>
                  <a:gd name="T11" fmla="*/ 163 h 164"/>
                  <a:gd name="T12" fmla="*/ 33 w 144"/>
                  <a:gd name="T13" fmla="*/ 164 h 164"/>
                  <a:gd name="T14" fmla="*/ 47 w 144"/>
                  <a:gd name="T15" fmla="*/ 164 h 164"/>
                  <a:gd name="T16" fmla="*/ 46 w 144"/>
                  <a:gd name="T17" fmla="*/ 159 h 164"/>
                  <a:gd name="T18" fmla="*/ 37 w 144"/>
                  <a:gd name="T19" fmla="*/ 133 h 164"/>
                  <a:gd name="T20" fmla="*/ 31 w 144"/>
                  <a:gd name="T21" fmla="*/ 119 h 164"/>
                  <a:gd name="T22" fmla="*/ 25 w 144"/>
                  <a:gd name="T23" fmla="*/ 106 h 164"/>
                  <a:gd name="T24" fmla="*/ 25 w 144"/>
                  <a:gd name="T25" fmla="*/ 106 h 164"/>
                  <a:gd name="T26" fmla="*/ 14 w 144"/>
                  <a:gd name="T27" fmla="*/ 71 h 164"/>
                  <a:gd name="T28" fmla="*/ 72 w 144"/>
                  <a:gd name="T29" fmla="*/ 13 h 164"/>
                  <a:gd name="T30" fmla="*/ 131 w 144"/>
                  <a:gd name="T31" fmla="*/ 71 h 164"/>
                  <a:gd name="T32" fmla="*/ 120 w 144"/>
                  <a:gd name="T33" fmla="*/ 107 h 164"/>
                  <a:gd name="T34" fmla="*/ 113 w 144"/>
                  <a:gd name="T35" fmla="*/ 119 h 164"/>
                  <a:gd name="T36" fmla="*/ 107 w 144"/>
                  <a:gd name="T37" fmla="*/ 133 h 164"/>
                  <a:gd name="T38" fmla="*/ 99 w 144"/>
                  <a:gd name="T39" fmla="*/ 159 h 164"/>
                  <a:gd name="T40" fmla="*/ 97 w 144"/>
                  <a:gd name="T41" fmla="*/ 164 h 164"/>
                  <a:gd name="T42" fmla="*/ 111 w 144"/>
                  <a:gd name="T43" fmla="*/ 164 h 164"/>
                  <a:gd name="T44" fmla="*/ 112 w 144"/>
                  <a:gd name="T45" fmla="*/ 163 h 164"/>
                  <a:gd name="T46" fmla="*/ 120 w 144"/>
                  <a:gd name="T47" fmla="*/ 137 h 164"/>
                  <a:gd name="T48" fmla="*/ 125 w 144"/>
                  <a:gd name="T49" fmla="*/ 125 h 164"/>
                  <a:gd name="T50" fmla="*/ 131 w 144"/>
                  <a:gd name="T51" fmla="*/ 113 h 164"/>
                  <a:gd name="T52" fmla="*/ 144 w 144"/>
                  <a:gd name="T53" fmla="*/ 71 h 164"/>
                  <a:gd name="T54" fmla="*/ 72 w 144"/>
                  <a:gd name="T55"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44" h="164">
                    <a:moveTo>
                      <a:pt x="72" y="0"/>
                    </a:moveTo>
                    <a:cubicBezTo>
                      <a:pt x="33" y="0"/>
                      <a:pt x="0" y="32"/>
                      <a:pt x="0" y="71"/>
                    </a:cubicBezTo>
                    <a:cubicBezTo>
                      <a:pt x="0" y="87"/>
                      <a:pt x="7" y="101"/>
                      <a:pt x="13" y="112"/>
                    </a:cubicBezTo>
                    <a:cubicBezTo>
                      <a:pt x="13" y="113"/>
                      <a:pt x="17" y="121"/>
                      <a:pt x="19" y="125"/>
                    </a:cubicBezTo>
                    <a:cubicBezTo>
                      <a:pt x="21" y="129"/>
                      <a:pt x="23" y="133"/>
                      <a:pt x="25" y="137"/>
                    </a:cubicBezTo>
                    <a:cubicBezTo>
                      <a:pt x="28" y="145"/>
                      <a:pt x="30" y="154"/>
                      <a:pt x="33" y="163"/>
                    </a:cubicBezTo>
                    <a:cubicBezTo>
                      <a:pt x="33" y="163"/>
                      <a:pt x="33" y="164"/>
                      <a:pt x="33" y="164"/>
                    </a:cubicBezTo>
                    <a:cubicBezTo>
                      <a:pt x="47" y="164"/>
                      <a:pt x="47" y="164"/>
                      <a:pt x="47" y="164"/>
                    </a:cubicBezTo>
                    <a:cubicBezTo>
                      <a:pt x="47" y="163"/>
                      <a:pt x="46" y="161"/>
                      <a:pt x="46" y="159"/>
                    </a:cubicBezTo>
                    <a:cubicBezTo>
                      <a:pt x="43" y="150"/>
                      <a:pt x="40" y="141"/>
                      <a:pt x="37" y="133"/>
                    </a:cubicBezTo>
                    <a:cubicBezTo>
                      <a:pt x="35" y="128"/>
                      <a:pt x="33" y="123"/>
                      <a:pt x="31" y="119"/>
                    </a:cubicBezTo>
                    <a:cubicBezTo>
                      <a:pt x="29" y="115"/>
                      <a:pt x="25" y="106"/>
                      <a:pt x="25" y="106"/>
                    </a:cubicBezTo>
                    <a:cubicBezTo>
                      <a:pt x="25" y="106"/>
                      <a:pt x="25" y="106"/>
                      <a:pt x="25" y="106"/>
                    </a:cubicBezTo>
                    <a:cubicBezTo>
                      <a:pt x="18" y="93"/>
                      <a:pt x="14" y="83"/>
                      <a:pt x="14" y="71"/>
                    </a:cubicBezTo>
                    <a:cubicBezTo>
                      <a:pt x="14" y="39"/>
                      <a:pt x="40" y="13"/>
                      <a:pt x="72" y="13"/>
                    </a:cubicBezTo>
                    <a:cubicBezTo>
                      <a:pt x="104" y="13"/>
                      <a:pt x="131" y="39"/>
                      <a:pt x="131" y="71"/>
                    </a:cubicBezTo>
                    <a:cubicBezTo>
                      <a:pt x="131" y="84"/>
                      <a:pt x="126" y="94"/>
                      <a:pt x="120" y="107"/>
                    </a:cubicBezTo>
                    <a:cubicBezTo>
                      <a:pt x="119" y="107"/>
                      <a:pt x="115" y="115"/>
                      <a:pt x="113" y="119"/>
                    </a:cubicBezTo>
                    <a:cubicBezTo>
                      <a:pt x="111" y="123"/>
                      <a:pt x="109" y="127"/>
                      <a:pt x="107" y="133"/>
                    </a:cubicBezTo>
                    <a:cubicBezTo>
                      <a:pt x="104" y="141"/>
                      <a:pt x="101" y="150"/>
                      <a:pt x="99" y="159"/>
                    </a:cubicBezTo>
                    <a:cubicBezTo>
                      <a:pt x="98" y="161"/>
                      <a:pt x="98" y="163"/>
                      <a:pt x="97" y="164"/>
                    </a:cubicBezTo>
                    <a:cubicBezTo>
                      <a:pt x="111" y="164"/>
                      <a:pt x="111" y="164"/>
                      <a:pt x="111" y="164"/>
                    </a:cubicBezTo>
                    <a:cubicBezTo>
                      <a:pt x="111" y="164"/>
                      <a:pt x="111" y="163"/>
                      <a:pt x="112" y="163"/>
                    </a:cubicBezTo>
                    <a:cubicBezTo>
                      <a:pt x="114" y="154"/>
                      <a:pt x="117" y="146"/>
                      <a:pt x="120" y="137"/>
                    </a:cubicBezTo>
                    <a:cubicBezTo>
                      <a:pt x="122" y="133"/>
                      <a:pt x="123" y="129"/>
                      <a:pt x="125" y="125"/>
                    </a:cubicBezTo>
                    <a:cubicBezTo>
                      <a:pt x="127" y="121"/>
                      <a:pt x="131" y="113"/>
                      <a:pt x="131" y="113"/>
                    </a:cubicBezTo>
                    <a:cubicBezTo>
                      <a:pt x="139" y="99"/>
                      <a:pt x="144" y="86"/>
                      <a:pt x="144" y="71"/>
                    </a:cubicBezTo>
                    <a:cubicBezTo>
                      <a:pt x="144" y="32"/>
                      <a:pt x="112" y="0"/>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42" name="Freeform 6"/>
              <p:cNvSpPr>
                <a:spLocks/>
              </p:cNvSpPr>
              <p:nvPr/>
            </p:nvSpPr>
            <p:spPr bwMode="auto">
              <a:xfrm>
                <a:off x="5564188" y="1050925"/>
                <a:ext cx="298450" cy="133350"/>
              </a:xfrm>
              <a:custGeom>
                <a:avLst/>
                <a:gdLst>
                  <a:gd name="T0" fmla="*/ 0 w 78"/>
                  <a:gd name="T1" fmla="*/ 6 h 35"/>
                  <a:gd name="T2" fmla="*/ 15 w 78"/>
                  <a:gd name="T3" fmla="*/ 20 h 35"/>
                  <a:gd name="T4" fmla="*/ 19 w 78"/>
                  <a:gd name="T5" fmla="*/ 20 h 35"/>
                  <a:gd name="T6" fmla="*/ 19 w 78"/>
                  <a:gd name="T7" fmla="*/ 21 h 35"/>
                  <a:gd name="T8" fmla="*/ 33 w 78"/>
                  <a:gd name="T9" fmla="*/ 35 h 35"/>
                  <a:gd name="T10" fmla="*/ 46 w 78"/>
                  <a:gd name="T11" fmla="*/ 35 h 35"/>
                  <a:gd name="T12" fmla="*/ 60 w 78"/>
                  <a:gd name="T13" fmla="*/ 21 h 35"/>
                  <a:gd name="T14" fmla="*/ 60 w 78"/>
                  <a:gd name="T15" fmla="*/ 20 h 35"/>
                  <a:gd name="T16" fmla="*/ 64 w 78"/>
                  <a:gd name="T17" fmla="*/ 20 h 35"/>
                  <a:gd name="T18" fmla="*/ 78 w 78"/>
                  <a:gd name="T19" fmla="*/ 6 h 35"/>
                  <a:gd name="T20" fmla="*/ 78 w 78"/>
                  <a:gd name="T21" fmla="*/ 0 h 35"/>
                  <a:gd name="T22" fmla="*/ 0 w 78"/>
                  <a:gd name="T23" fmla="*/ 0 h 35"/>
                  <a:gd name="T24" fmla="*/ 0 w 78"/>
                  <a:gd name="T25" fmla="*/ 6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 h="35">
                    <a:moveTo>
                      <a:pt x="0" y="6"/>
                    </a:moveTo>
                    <a:cubicBezTo>
                      <a:pt x="0" y="14"/>
                      <a:pt x="7" y="20"/>
                      <a:pt x="15" y="20"/>
                    </a:cubicBezTo>
                    <a:cubicBezTo>
                      <a:pt x="19" y="20"/>
                      <a:pt x="19" y="20"/>
                      <a:pt x="19" y="20"/>
                    </a:cubicBezTo>
                    <a:cubicBezTo>
                      <a:pt x="19" y="21"/>
                      <a:pt x="19" y="21"/>
                      <a:pt x="19" y="21"/>
                    </a:cubicBezTo>
                    <a:cubicBezTo>
                      <a:pt x="19" y="29"/>
                      <a:pt x="25" y="35"/>
                      <a:pt x="33" y="35"/>
                    </a:cubicBezTo>
                    <a:cubicBezTo>
                      <a:pt x="46" y="35"/>
                      <a:pt x="46" y="35"/>
                      <a:pt x="46" y="35"/>
                    </a:cubicBezTo>
                    <a:cubicBezTo>
                      <a:pt x="53" y="35"/>
                      <a:pt x="60" y="29"/>
                      <a:pt x="60" y="21"/>
                    </a:cubicBezTo>
                    <a:cubicBezTo>
                      <a:pt x="60" y="20"/>
                      <a:pt x="60" y="20"/>
                      <a:pt x="60" y="20"/>
                    </a:cubicBezTo>
                    <a:cubicBezTo>
                      <a:pt x="64" y="20"/>
                      <a:pt x="64" y="20"/>
                      <a:pt x="64" y="20"/>
                    </a:cubicBezTo>
                    <a:cubicBezTo>
                      <a:pt x="72" y="20"/>
                      <a:pt x="78" y="14"/>
                      <a:pt x="78" y="6"/>
                    </a:cubicBezTo>
                    <a:cubicBezTo>
                      <a:pt x="78" y="0"/>
                      <a:pt x="78" y="0"/>
                      <a:pt x="78" y="0"/>
                    </a:cubicBezTo>
                    <a:cubicBezTo>
                      <a:pt x="0" y="0"/>
                      <a:pt x="0" y="0"/>
                      <a:pt x="0" y="0"/>
                    </a:cubicBezTo>
                    <a:lnTo>
                      <a:pt x="0"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43" name="Rectangle 7"/>
              <p:cNvSpPr>
                <a:spLocks noChangeArrowheads="1"/>
              </p:cNvSpPr>
              <p:nvPr/>
            </p:nvSpPr>
            <p:spPr bwMode="auto">
              <a:xfrm>
                <a:off x="5564188" y="993775"/>
                <a:ext cx="298450" cy="3016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44" name="Freeform 8"/>
              <p:cNvSpPr>
                <a:spLocks/>
              </p:cNvSpPr>
              <p:nvPr/>
            </p:nvSpPr>
            <p:spPr bwMode="auto">
              <a:xfrm>
                <a:off x="5553075" y="658813"/>
                <a:ext cx="325438" cy="304800"/>
              </a:xfrm>
              <a:custGeom>
                <a:avLst/>
                <a:gdLst>
                  <a:gd name="T0" fmla="*/ 57 w 85"/>
                  <a:gd name="T1" fmla="*/ 80 h 80"/>
                  <a:gd name="T2" fmla="*/ 83 w 85"/>
                  <a:gd name="T3" fmla="*/ 9 h 80"/>
                  <a:gd name="T4" fmla="*/ 85 w 85"/>
                  <a:gd name="T5" fmla="*/ 3 h 80"/>
                  <a:gd name="T6" fmla="*/ 80 w 85"/>
                  <a:gd name="T7" fmla="*/ 0 h 80"/>
                  <a:gd name="T8" fmla="*/ 80 w 85"/>
                  <a:gd name="T9" fmla="*/ 0 h 80"/>
                  <a:gd name="T10" fmla="*/ 71 w 85"/>
                  <a:gd name="T11" fmla="*/ 8 h 80"/>
                  <a:gd name="T12" fmla="*/ 67 w 85"/>
                  <a:gd name="T13" fmla="*/ 12 h 80"/>
                  <a:gd name="T14" fmla="*/ 64 w 85"/>
                  <a:gd name="T15" fmla="*/ 8 h 80"/>
                  <a:gd name="T16" fmla="*/ 55 w 85"/>
                  <a:gd name="T17" fmla="*/ 0 h 80"/>
                  <a:gd name="T18" fmla="*/ 46 w 85"/>
                  <a:gd name="T19" fmla="*/ 8 h 80"/>
                  <a:gd name="T20" fmla="*/ 42 w 85"/>
                  <a:gd name="T21" fmla="*/ 12 h 80"/>
                  <a:gd name="T22" fmla="*/ 39 w 85"/>
                  <a:gd name="T23" fmla="*/ 8 h 80"/>
                  <a:gd name="T24" fmla="*/ 30 w 85"/>
                  <a:gd name="T25" fmla="*/ 0 h 80"/>
                  <a:gd name="T26" fmla="*/ 21 w 85"/>
                  <a:gd name="T27" fmla="*/ 8 h 80"/>
                  <a:gd name="T28" fmla="*/ 17 w 85"/>
                  <a:gd name="T29" fmla="*/ 12 h 80"/>
                  <a:gd name="T30" fmla="*/ 14 w 85"/>
                  <a:gd name="T31" fmla="*/ 8 h 80"/>
                  <a:gd name="T32" fmla="*/ 5 w 85"/>
                  <a:gd name="T33" fmla="*/ 0 h 80"/>
                  <a:gd name="T34" fmla="*/ 4 w 85"/>
                  <a:gd name="T35" fmla="*/ 0 h 80"/>
                  <a:gd name="T36" fmla="*/ 0 w 85"/>
                  <a:gd name="T37" fmla="*/ 3 h 80"/>
                  <a:gd name="T38" fmla="*/ 2 w 85"/>
                  <a:gd name="T39" fmla="*/ 10 h 80"/>
                  <a:gd name="T40" fmla="*/ 29 w 85"/>
                  <a:gd name="T41" fmla="*/ 80 h 80"/>
                  <a:gd name="T42" fmla="*/ 35 w 85"/>
                  <a:gd name="T43" fmla="*/ 80 h 80"/>
                  <a:gd name="T44" fmla="*/ 10 w 85"/>
                  <a:gd name="T45" fmla="*/ 13 h 80"/>
                  <a:gd name="T46" fmla="*/ 17 w 85"/>
                  <a:gd name="T47" fmla="*/ 18 h 80"/>
                  <a:gd name="T48" fmla="*/ 26 w 85"/>
                  <a:gd name="T49" fmla="*/ 11 h 80"/>
                  <a:gd name="T50" fmla="*/ 30 w 85"/>
                  <a:gd name="T51" fmla="*/ 6 h 80"/>
                  <a:gd name="T52" fmla="*/ 33 w 85"/>
                  <a:gd name="T53" fmla="*/ 11 h 80"/>
                  <a:gd name="T54" fmla="*/ 42 w 85"/>
                  <a:gd name="T55" fmla="*/ 18 h 80"/>
                  <a:gd name="T56" fmla="*/ 51 w 85"/>
                  <a:gd name="T57" fmla="*/ 11 h 80"/>
                  <a:gd name="T58" fmla="*/ 55 w 85"/>
                  <a:gd name="T59" fmla="*/ 6 h 80"/>
                  <a:gd name="T60" fmla="*/ 58 w 85"/>
                  <a:gd name="T61" fmla="*/ 11 h 80"/>
                  <a:gd name="T62" fmla="*/ 67 w 85"/>
                  <a:gd name="T63" fmla="*/ 18 h 80"/>
                  <a:gd name="T64" fmla="*/ 75 w 85"/>
                  <a:gd name="T65" fmla="*/ 13 h 80"/>
                  <a:gd name="T66" fmla="*/ 50 w 85"/>
                  <a:gd name="T67" fmla="*/ 80 h 80"/>
                  <a:gd name="T68" fmla="*/ 57 w 85"/>
                  <a:gd name="T69"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5" h="80">
                    <a:moveTo>
                      <a:pt x="57" y="80"/>
                    </a:moveTo>
                    <a:cubicBezTo>
                      <a:pt x="83" y="9"/>
                      <a:pt x="83" y="9"/>
                      <a:pt x="83" y="9"/>
                    </a:cubicBezTo>
                    <a:cubicBezTo>
                      <a:pt x="85" y="3"/>
                      <a:pt x="85" y="3"/>
                      <a:pt x="85" y="3"/>
                    </a:cubicBezTo>
                    <a:cubicBezTo>
                      <a:pt x="84" y="1"/>
                      <a:pt x="82" y="0"/>
                      <a:pt x="80" y="0"/>
                    </a:cubicBezTo>
                    <a:cubicBezTo>
                      <a:pt x="80" y="0"/>
                      <a:pt x="80" y="0"/>
                      <a:pt x="80" y="0"/>
                    </a:cubicBezTo>
                    <a:cubicBezTo>
                      <a:pt x="75" y="0"/>
                      <a:pt x="72" y="5"/>
                      <a:pt x="71" y="8"/>
                    </a:cubicBezTo>
                    <a:cubicBezTo>
                      <a:pt x="69" y="11"/>
                      <a:pt x="68" y="12"/>
                      <a:pt x="67" y="12"/>
                    </a:cubicBezTo>
                    <a:cubicBezTo>
                      <a:pt x="66" y="12"/>
                      <a:pt x="65" y="11"/>
                      <a:pt x="64" y="8"/>
                    </a:cubicBezTo>
                    <a:cubicBezTo>
                      <a:pt x="62" y="5"/>
                      <a:pt x="60" y="0"/>
                      <a:pt x="55" y="0"/>
                    </a:cubicBezTo>
                    <a:cubicBezTo>
                      <a:pt x="50" y="0"/>
                      <a:pt x="47" y="5"/>
                      <a:pt x="46" y="8"/>
                    </a:cubicBezTo>
                    <a:cubicBezTo>
                      <a:pt x="44" y="11"/>
                      <a:pt x="43" y="12"/>
                      <a:pt x="42" y="12"/>
                    </a:cubicBezTo>
                    <a:cubicBezTo>
                      <a:pt x="41" y="12"/>
                      <a:pt x="40" y="11"/>
                      <a:pt x="39" y="8"/>
                    </a:cubicBezTo>
                    <a:cubicBezTo>
                      <a:pt x="37" y="5"/>
                      <a:pt x="35" y="0"/>
                      <a:pt x="30" y="0"/>
                    </a:cubicBezTo>
                    <a:cubicBezTo>
                      <a:pt x="25" y="0"/>
                      <a:pt x="22" y="5"/>
                      <a:pt x="21" y="8"/>
                    </a:cubicBezTo>
                    <a:cubicBezTo>
                      <a:pt x="19" y="11"/>
                      <a:pt x="18" y="12"/>
                      <a:pt x="17" y="12"/>
                    </a:cubicBezTo>
                    <a:cubicBezTo>
                      <a:pt x="16" y="12"/>
                      <a:pt x="15" y="11"/>
                      <a:pt x="14" y="8"/>
                    </a:cubicBezTo>
                    <a:cubicBezTo>
                      <a:pt x="12" y="5"/>
                      <a:pt x="10" y="0"/>
                      <a:pt x="5" y="0"/>
                    </a:cubicBezTo>
                    <a:cubicBezTo>
                      <a:pt x="4" y="0"/>
                      <a:pt x="4" y="0"/>
                      <a:pt x="4" y="0"/>
                    </a:cubicBezTo>
                    <a:cubicBezTo>
                      <a:pt x="2" y="0"/>
                      <a:pt x="0" y="1"/>
                      <a:pt x="0" y="3"/>
                    </a:cubicBezTo>
                    <a:cubicBezTo>
                      <a:pt x="2" y="10"/>
                      <a:pt x="2" y="10"/>
                      <a:pt x="2" y="10"/>
                    </a:cubicBezTo>
                    <a:cubicBezTo>
                      <a:pt x="29" y="80"/>
                      <a:pt x="29" y="80"/>
                      <a:pt x="29" y="80"/>
                    </a:cubicBezTo>
                    <a:cubicBezTo>
                      <a:pt x="35" y="80"/>
                      <a:pt x="35" y="80"/>
                      <a:pt x="35" y="80"/>
                    </a:cubicBezTo>
                    <a:cubicBezTo>
                      <a:pt x="10" y="13"/>
                      <a:pt x="10" y="13"/>
                      <a:pt x="10" y="13"/>
                    </a:cubicBezTo>
                    <a:cubicBezTo>
                      <a:pt x="11" y="16"/>
                      <a:pt x="14" y="18"/>
                      <a:pt x="17" y="18"/>
                    </a:cubicBezTo>
                    <a:cubicBezTo>
                      <a:pt x="22" y="18"/>
                      <a:pt x="25" y="14"/>
                      <a:pt x="26" y="11"/>
                    </a:cubicBezTo>
                    <a:cubicBezTo>
                      <a:pt x="28" y="8"/>
                      <a:pt x="29" y="6"/>
                      <a:pt x="30" y="6"/>
                    </a:cubicBezTo>
                    <a:cubicBezTo>
                      <a:pt x="31" y="6"/>
                      <a:pt x="32" y="8"/>
                      <a:pt x="33" y="11"/>
                    </a:cubicBezTo>
                    <a:cubicBezTo>
                      <a:pt x="35" y="14"/>
                      <a:pt x="37" y="18"/>
                      <a:pt x="42" y="18"/>
                    </a:cubicBezTo>
                    <a:cubicBezTo>
                      <a:pt x="47" y="18"/>
                      <a:pt x="49" y="14"/>
                      <a:pt x="51" y="11"/>
                    </a:cubicBezTo>
                    <a:cubicBezTo>
                      <a:pt x="53" y="8"/>
                      <a:pt x="53" y="6"/>
                      <a:pt x="55" y="6"/>
                    </a:cubicBezTo>
                    <a:cubicBezTo>
                      <a:pt x="56" y="6"/>
                      <a:pt x="57" y="8"/>
                      <a:pt x="58" y="11"/>
                    </a:cubicBezTo>
                    <a:cubicBezTo>
                      <a:pt x="60" y="14"/>
                      <a:pt x="62" y="18"/>
                      <a:pt x="67" y="18"/>
                    </a:cubicBezTo>
                    <a:cubicBezTo>
                      <a:pt x="71" y="18"/>
                      <a:pt x="73" y="15"/>
                      <a:pt x="75" y="13"/>
                    </a:cubicBezTo>
                    <a:cubicBezTo>
                      <a:pt x="50" y="80"/>
                      <a:pt x="50" y="80"/>
                      <a:pt x="50" y="80"/>
                    </a:cubicBezTo>
                    <a:lnTo>
                      <a:pt x="57"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grpSp>
          <p:nvGrpSpPr>
            <p:cNvPr id="245" name="Group 95"/>
            <p:cNvGrpSpPr/>
            <p:nvPr/>
          </p:nvGrpSpPr>
          <p:grpSpPr>
            <a:xfrm>
              <a:off x="3013975" y="3005225"/>
              <a:ext cx="272150" cy="335484"/>
              <a:chOff x="3328993" y="1898648"/>
              <a:chExt cx="1193802" cy="1471615"/>
            </a:xfrm>
            <a:solidFill>
              <a:srgbClr val="BB2326"/>
            </a:solidFill>
            <a:effectLst/>
          </p:grpSpPr>
          <p:sp>
            <p:nvSpPr>
              <p:cNvPr id="246" name="Freeform 5"/>
              <p:cNvSpPr>
                <a:spLocks noEditPoints="1"/>
              </p:cNvSpPr>
              <p:nvPr/>
            </p:nvSpPr>
            <p:spPr bwMode="auto">
              <a:xfrm>
                <a:off x="3328993" y="2593972"/>
                <a:ext cx="1193802" cy="223838"/>
              </a:xfrm>
              <a:custGeom>
                <a:avLst/>
                <a:gdLst>
                  <a:gd name="T0" fmla="*/ 752 w 752"/>
                  <a:gd name="T1" fmla="*/ 0 h 141"/>
                  <a:gd name="T2" fmla="*/ 0 w 752"/>
                  <a:gd name="T3" fmla="*/ 2 h 141"/>
                  <a:gd name="T4" fmla="*/ 1 w 752"/>
                  <a:gd name="T5" fmla="*/ 141 h 141"/>
                  <a:gd name="T6" fmla="*/ 752 w 752"/>
                  <a:gd name="T7" fmla="*/ 139 h 141"/>
                  <a:gd name="T8" fmla="*/ 752 w 752"/>
                  <a:gd name="T9" fmla="*/ 0 h 141"/>
                  <a:gd name="T10" fmla="*/ 79 w 752"/>
                  <a:gd name="T11" fmla="*/ 80 h 141"/>
                  <a:gd name="T12" fmla="*/ 79 w 752"/>
                  <a:gd name="T13" fmla="*/ 12 h 141"/>
                  <a:gd name="T14" fmla="*/ 97 w 752"/>
                  <a:gd name="T15" fmla="*/ 12 h 141"/>
                  <a:gd name="T16" fmla="*/ 97 w 752"/>
                  <a:gd name="T17" fmla="*/ 80 h 141"/>
                  <a:gd name="T18" fmla="*/ 79 w 752"/>
                  <a:gd name="T19" fmla="*/ 80 h 141"/>
                  <a:gd name="T20" fmla="*/ 153 w 752"/>
                  <a:gd name="T21" fmla="*/ 80 h 141"/>
                  <a:gd name="T22" fmla="*/ 153 w 752"/>
                  <a:gd name="T23" fmla="*/ 12 h 141"/>
                  <a:gd name="T24" fmla="*/ 172 w 752"/>
                  <a:gd name="T25" fmla="*/ 12 h 141"/>
                  <a:gd name="T26" fmla="*/ 172 w 752"/>
                  <a:gd name="T27" fmla="*/ 80 h 141"/>
                  <a:gd name="T28" fmla="*/ 153 w 752"/>
                  <a:gd name="T29" fmla="*/ 80 h 141"/>
                  <a:gd name="T30" fmla="*/ 228 w 752"/>
                  <a:gd name="T31" fmla="*/ 80 h 141"/>
                  <a:gd name="T32" fmla="*/ 227 w 752"/>
                  <a:gd name="T33" fmla="*/ 12 h 141"/>
                  <a:gd name="T34" fmla="*/ 246 w 752"/>
                  <a:gd name="T35" fmla="*/ 12 h 141"/>
                  <a:gd name="T36" fmla="*/ 246 w 752"/>
                  <a:gd name="T37" fmla="*/ 80 h 141"/>
                  <a:gd name="T38" fmla="*/ 228 w 752"/>
                  <a:gd name="T39" fmla="*/ 80 h 141"/>
                  <a:gd name="T40" fmla="*/ 302 w 752"/>
                  <a:gd name="T41" fmla="*/ 80 h 141"/>
                  <a:gd name="T42" fmla="*/ 302 w 752"/>
                  <a:gd name="T43" fmla="*/ 12 h 141"/>
                  <a:gd name="T44" fmla="*/ 320 w 752"/>
                  <a:gd name="T45" fmla="*/ 12 h 141"/>
                  <a:gd name="T46" fmla="*/ 320 w 752"/>
                  <a:gd name="T47" fmla="*/ 80 h 141"/>
                  <a:gd name="T48" fmla="*/ 302 w 752"/>
                  <a:gd name="T49" fmla="*/ 80 h 141"/>
                  <a:gd name="T50" fmla="*/ 376 w 752"/>
                  <a:gd name="T51" fmla="*/ 80 h 141"/>
                  <a:gd name="T52" fmla="*/ 376 w 752"/>
                  <a:gd name="T53" fmla="*/ 12 h 141"/>
                  <a:gd name="T54" fmla="*/ 395 w 752"/>
                  <a:gd name="T55" fmla="*/ 12 h 141"/>
                  <a:gd name="T56" fmla="*/ 395 w 752"/>
                  <a:gd name="T57" fmla="*/ 80 h 141"/>
                  <a:gd name="T58" fmla="*/ 376 w 752"/>
                  <a:gd name="T59" fmla="*/ 80 h 141"/>
                  <a:gd name="T60" fmla="*/ 451 w 752"/>
                  <a:gd name="T61" fmla="*/ 80 h 141"/>
                  <a:gd name="T62" fmla="*/ 451 w 752"/>
                  <a:gd name="T63" fmla="*/ 12 h 141"/>
                  <a:gd name="T64" fmla="*/ 469 w 752"/>
                  <a:gd name="T65" fmla="*/ 12 h 141"/>
                  <a:gd name="T66" fmla="*/ 469 w 752"/>
                  <a:gd name="T67" fmla="*/ 80 h 141"/>
                  <a:gd name="T68" fmla="*/ 451 w 752"/>
                  <a:gd name="T69" fmla="*/ 80 h 141"/>
                  <a:gd name="T70" fmla="*/ 525 w 752"/>
                  <a:gd name="T71" fmla="*/ 80 h 141"/>
                  <a:gd name="T72" fmla="*/ 525 w 752"/>
                  <a:gd name="T73" fmla="*/ 12 h 141"/>
                  <a:gd name="T74" fmla="*/ 543 w 752"/>
                  <a:gd name="T75" fmla="*/ 12 h 141"/>
                  <a:gd name="T76" fmla="*/ 545 w 752"/>
                  <a:gd name="T77" fmla="*/ 80 h 141"/>
                  <a:gd name="T78" fmla="*/ 525 w 752"/>
                  <a:gd name="T79" fmla="*/ 80 h 141"/>
                  <a:gd name="T80" fmla="*/ 599 w 752"/>
                  <a:gd name="T81" fmla="*/ 80 h 141"/>
                  <a:gd name="T82" fmla="*/ 599 w 752"/>
                  <a:gd name="T83" fmla="*/ 12 h 141"/>
                  <a:gd name="T84" fmla="*/ 619 w 752"/>
                  <a:gd name="T85" fmla="*/ 12 h 141"/>
                  <a:gd name="T86" fmla="*/ 619 w 752"/>
                  <a:gd name="T87" fmla="*/ 80 h 141"/>
                  <a:gd name="T88" fmla="*/ 599 w 752"/>
                  <a:gd name="T89" fmla="*/ 80 h 141"/>
                  <a:gd name="T90" fmla="*/ 675 w 752"/>
                  <a:gd name="T91" fmla="*/ 79 h 141"/>
                  <a:gd name="T92" fmla="*/ 675 w 752"/>
                  <a:gd name="T93" fmla="*/ 11 h 141"/>
                  <a:gd name="T94" fmla="*/ 693 w 752"/>
                  <a:gd name="T95" fmla="*/ 11 h 141"/>
                  <a:gd name="T96" fmla="*/ 693 w 752"/>
                  <a:gd name="T97" fmla="*/ 79 h 141"/>
                  <a:gd name="T98" fmla="*/ 675 w 752"/>
                  <a:gd name="T99" fmla="*/ 7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52" h="141">
                    <a:moveTo>
                      <a:pt x="752" y="0"/>
                    </a:moveTo>
                    <a:lnTo>
                      <a:pt x="0" y="2"/>
                    </a:lnTo>
                    <a:lnTo>
                      <a:pt x="1" y="141"/>
                    </a:lnTo>
                    <a:lnTo>
                      <a:pt x="752" y="139"/>
                    </a:lnTo>
                    <a:lnTo>
                      <a:pt x="752" y="0"/>
                    </a:lnTo>
                    <a:close/>
                    <a:moveTo>
                      <a:pt x="79" y="80"/>
                    </a:moveTo>
                    <a:lnTo>
                      <a:pt x="79" y="12"/>
                    </a:lnTo>
                    <a:lnTo>
                      <a:pt x="97" y="12"/>
                    </a:lnTo>
                    <a:lnTo>
                      <a:pt x="97" y="80"/>
                    </a:lnTo>
                    <a:lnTo>
                      <a:pt x="79" y="80"/>
                    </a:lnTo>
                    <a:close/>
                    <a:moveTo>
                      <a:pt x="153" y="80"/>
                    </a:moveTo>
                    <a:lnTo>
                      <a:pt x="153" y="12"/>
                    </a:lnTo>
                    <a:lnTo>
                      <a:pt x="172" y="12"/>
                    </a:lnTo>
                    <a:lnTo>
                      <a:pt x="172" y="80"/>
                    </a:lnTo>
                    <a:lnTo>
                      <a:pt x="153" y="80"/>
                    </a:lnTo>
                    <a:close/>
                    <a:moveTo>
                      <a:pt x="228" y="80"/>
                    </a:moveTo>
                    <a:lnTo>
                      <a:pt x="227" y="12"/>
                    </a:lnTo>
                    <a:lnTo>
                      <a:pt x="246" y="12"/>
                    </a:lnTo>
                    <a:lnTo>
                      <a:pt x="246" y="80"/>
                    </a:lnTo>
                    <a:lnTo>
                      <a:pt x="228" y="80"/>
                    </a:lnTo>
                    <a:close/>
                    <a:moveTo>
                      <a:pt x="302" y="80"/>
                    </a:moveTo>
                    <a:lnTo>
                      <a:pt x="302" y="12"/>
                    </a:lnTo>
                    <a:lnTo>
                      <a:pt x="320" y="12"/>
                    </a:lnTo>
                    <a:lnTo>
                      <a:pt x="320" y="80"/>
                    </a:lnTo>
                    <a:lnTo>
                      <a:pt x="302" y="80"/>
                    </a:lnTo>
                    <a:close/>
                    <a:moveTo>
                      <a:pt x="376" y="80"/>
                    </a:moveTo>
                    <a:lnTo>
                      <a:pt x="376" y="12"/>
                    </a:lnTo>
                    <a:lnTo>
                      <a:pt x="395" y="12"/>
                    </a:lnTo>
                    <a:lnTo>
                      <a:pt x="395" y="80"/>
                    </a:lnTo>
                    <a:lnTo>
                      <a:pt x="376" y="80"/>
                    </a:lnTo>
                    <a:close/>
                    <a:moveTo>
                      <a:pt x="451" y="80"/>
                    </a:moveTo>
                    <a:lnTo>
                      <a:pt x="451" y="12"/>
                    </a:lnTo>
                    <a:lnTo>
                      <a:pt x="469" y="12"/>
                    </a:lnTo>
                    <a:lnTo>
                      <a:pt x="469" y="80"/>
                    </a:lnTo>
                    <a:lnTo>
                      <a:pt x="451" y="80"/>
                    </a:lnTo>
                    <a:close/>
                    <a:moveTo>
                      <a:pt x="525" y="80"/>
                    </a:moveTo>
                    <a:lnTo>
                      <a:pt x="525" y="12"/>
                    </a:lnTo>
                    <a:lnTo>
                      <a:pt x="543" y="12"/>
                    </a:lnTo>
                    <a:lnTo>
                      <a:pt x="545" y="80"/>
                    </a:lnTo>
                    <a:lnTo>
                      <a:pt x="525" y="80"/>
                    </a:lnTo>
                    <a:close/>
                    <a:moveTo>
                      <a:pt x="599" y="80"/>
                    </a:moveTo>
                    <a:lnTo>
                      <a:pt x="599" y="12"/>
                    </a:lnTo>
                    <a:lnTo>
                      <a:pt x="619" y="12"/>
                    </a:lnTo>
                    <a:lnTo>
                      <a:pt x="619" y="80"/>
                    </a:lnTo>
                    <a:lnTo>
                      <a:pt x="599" y="80"/>
                    </a:lnTo>
                    <a:close/>
                    <a:moveTo>
                      <a:pt x="675" y="79"/>
                    </a:moveTo>
                    <a:lnTo>
                      <a:pt x="675" y="11"/>
                    </a:lnTo>
                    <a:lnTo>
                      <a:pt x="693" y="11"/>
                    </a:lnTo>
                    <a:lnTo>
                      <a:pt x="693" y="79"/>
                    </a:lnTo>
                    <a:lnTo>
                      <a:pt x="675" y="7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47" name="Freeform 6"/>
              <p:cNvSpPr>
                <a:spLocks noEditPoints="1"/>
              </p:cNvSpPr>
              <p:nvPr/>
            </p:nvSpPr>
            <p:spPr bwMode="auto">
              <a:xfrm>
                <a:off x="3714756" y="1898648"/>
                <a:ext cx="400050" cy="660399"/>
              </a:xfrm>
              <a:custGeom>
                <a:avLst/>
                <a:gdLst>
                  <a:gd name="T0" fmla="*/ 0 w 221"/>
                  <a:gd name="T1" fmla="*/ 365 h 365"/>
                  <a:gd name="T2" fmla="*/ 65 w 221"/>
                  <a:gd name="T3" fmla="*/ 365 h 365"/>
                  <a:gd name="T4" fmla="*/ 107 w 221"/>
                  <a:gd name="T5" fmla="*/ 241 h 365"/>
                  <a:gd name="T6" fmla="*/ 155 w 221"/>
                  <a:gd name="T7" fmla="*/ 365 h 365"/>
                  <a:gd name="T8" fmla="*/ 221 w 221"/>
                  <a:gd name="T9" fmla="*/ 365 h 365"/>
                  <a:gd name="T10" fmla="*/ 157 w 221"/>
                  <a:gd name="T11" fmla="*/ 191 h 365"/>
                  <a:gd name="T12" fmla="*/ 157 w 221"/>
                  <a:gd name="T13" fmla="*/ 191 h 365"/>
                  <a:gd name="T14" fmla="*/ 171 w 221"/>
                  <a:gd name="T15" fmla="*/ 155 h 365"/>
                  <a:gd name="T16" fmla="*/ 123 w 221"/>
                  <a:gd name="T17" fmla="*/ 97 h 365"/>
                  <a:gd name="T18" fmla="*/ 123 w 221"/>
                  <a:gd name="T19" fmla="*/ 26 h 365"/>
                  <a:gd name="T20" fmla="*/ 105 w 221"/>
                  <a:gd name="T21" fmla="*/ 0 h 365"/>
                  <a:gd name="T22" fmla="*/ 87 w 221"/>
                  <a:gd name="T23" fmla="*/ 26 h 365"/>
                  <a:gd name="T24" fmla="*/ 87 w 221"/>
                  <a:gd name="T25" fmla="*/ 99 h 365"/>
                  <a:gd name="T26" fmla="*/ 43 w 221"/>
                  <a:gd name="T27" fmla="*/ 155 h 365"/>
                  <a:gd name="T28" fmla="*/ 59 w 221"/>
                  <a:gd name="T29" fmla="*/ 194 h 365"/>
                  <a:gd name="T30" fmla="*/ 0 w 221"/>
                  <a:gd name="T31" fmla="*/ 365 h 365"/>
                  <a:gd name="T32" fmla="*/ 107 w 221"/>
                  <a:gd name="T33" fmla="*/ 137 h 365"/>
                  <a:gd name="T34" fmla="*/ 126 w 221"/>
                  <a:gd name="T35" fmla="*/ 154 h 365"/>
                  <a:gd name="T36" fmla="*/ 107 w 221"/>
                  <a:gd name="T37" fmla="*/ 171 h 365"/>
                  <a:gd name="T38" fmla="*/ 88 w 221"/>
                  <a:gd name="T39" fmla="*/ 154 h 365"/>
                  <a:gd name="T40" fmla="*/ 107 w 221"/>
                  <a:gd name="T41" fmla="*/ 137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1" h="365">
                    <a:moveTo>
                      <a:pt x="0" y="365"/>
                    </a:moveTo>
                    <a:cubicBezTo>
                      <a:pt x="65" y="365"/>
                      <a:pt x="65" y="365"/>
                      <a:pt x="65" y="365"/>
                    </a:cubicBezTo>
                    <a:cubicBezTo>
                      <a:pt x="107" y="241"/>
                      <a:pt x="107" y="241"/>
                      <a:pt x="107" y="241"/>
                    </a:cubicBezTo>
                    <a:cubicBezTo>
                      <a:pt x="155" y="365"/>
                      <a:pt x="155" y="365"/>
                      <a:pt x="155" y="365"/>
                    </a:cubicBezTo>
                    <a:cubicBezTo>
                      <a:pt x="221" y="365"/>
                      <a:pt x="221" y="365"/>
                      <a:pt x="221" y="365"/>
                    </a:cubicBezTo>
                    <a:cubicBezTo>
                      <a:pt x="157" y="191"/>
                      <a:pt x="157" y="191"/>
                      <a:pt x="157" y="191"/>
                    </a:cubicBezTo>
                    <a:cubicBezTo>
                      <a:pt x="157" y="191"/>
                      <a:pt x="157" y="191"/>
                      <a:pt x="157" y="191"/>
                    </a:cubicBezTo>
                    <a:cubicBezTo>
                      <a:pt x="165" y="181"/>
                      <a:pt x="171" y="169"/>
                      <a:pt x="171" y="155"/>
                    </a:cubicBezTo>
                    <a:cubicBezTo>
                      <a:pt x="171" y="127"/>
                      <a:pt x="151" y="104"/>
                      <a:pt x="123" y="97"/>
                    </a:cubicBezTo>
                    <a:cubicBezTo>
                      <a:pt x="123" y="26"/>
                      <a:pt x="123" y="26"/>
                      <a:pt x="123" y="26"/>
                    </a:cubicBezTo>
                    <a:cubicBezTo>
                      <a:pt x="123" y="11"/>
                      <a:pt x="115" y="0"/>
                      <a:pt x="105" y="0"/>
                    </a:cubicBezTo>
                    <a:cubicBezTo>
                      <a:pt x="95" y="0"/>
                      <a:pt x="87" y="11"/>
                      <a:pt x="87" y="26"/>
                    </a:cubicBezTo>
                    <a:cubicBezTo>
                      <a:pt x="87" y="99"/>
                      <a:pt x="87" y="99"/>
                      <a:pt x="87" y="99"/>
                    </a:cubicBezTo>
                    <a:cubicBezTo>
                      <a:pt x="59" y="107"/>
                      <a:pt x="43" y="129"/>
                      <a:pt x="43" y="155"/>
                    </a:cubicBezTo>
                    <a:cubicBezTo>
                      <a:pt x="43" y="170"/>
                      <a:pt x="49" y="184"/>
                      <a:pt x="59" y="194"/>
                    </a:cubicBezTo>
                    <a:lnTo>
                      <a:pt x="0" y="365"/>
                    </a:lnTo>
                    <a:close/>
                    <a:moveTo>
                      <a:pt x="107" y="137"/>
                    </a:moveTo>
                    <a:cubicBezTo>
                      <a:pt x="117" y="137"/>
                      <a:pt x="126" y="145"/>
                      <a:pt x="126" y="154"/>
                    </a:cubicBezTo>
                    <a:cubicBezTo>
                      <a:pt x="126" y="164"/>
                      <a:pt x="117" y="171"/>
                      <a:pt x="107" y="171"/>
                    </a:cubicBezTo>
                    <a:cubicBezTo>
                      <a:pt x="97" y="171"/>
                      <a:pt x="88" y="164"/>
                      <a:pt x="88" y="154"/>
                    </a:cubicBezTo>
                    <a:cubicBezTo>
                      <a:pt x="88" y="145"/>
                      <a:pt x="97" y="137"/>
                      <a:pt x="107" y="13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48" name="Freeform 7"/>
              <p:cNvSpPr>
                <a:spLocks/>
              </p:cNvSpPr>
              <p:nvPr/>
            </p:nvSpPr>
            <p:spPr bwMode="auto">
              <a:xfrm>
                <a:off x="4106868" y="2851149"/>
                <a:ext cx="244475" cy="519113"/>
              </a:xfrm>
              <a:custGeom>
                <a:avLst/>
                <a:gdLst>
                  <a:gd name="T0" fmla="*/ 148 w 154"/>
                  <a:gd name="T1" fmla="*/ 204 h 327"/>
                  <a:gd name="T2" fmla="*/ 73 w 154"/>
                  <a:gd name="T3" fmla="*/ 0 h 327"/>
                  <a:gd name="T4" fmla="*/ 0 w 154"/>
                  <a:gd name="T5" fmla="*/ 0 h 327"/>
                  <a:gd name="T6" fmla="*/ 83 w 154"/>
                  <a:gd name="T7" fmla="*/ 220 h 327"/>
                  <a:gd name="T8" fmla="*/ 110 w 154"/>
                  <a:gd name="T9" fmla="*/ 213 h 327"/>
                  <a:gd name="T10" fmla="*/ 154 w 154"/>
                  <a:gd name="T11" fmla="*/ 327 h 327"/>
                  <a:gd name="T12" fmla="*/ 123 w 154"/>
                  <a:gd name="T13" fmla="*/ 210 h 327"/>
                  <a:gd name="T14" fmla="*/ 148 w 154"/>
                  <a:gd name="T15" fmla="*/ 204 h 3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4" h="327">
                    <a:moveTo>
                      <a:pt x="148" y="204"/>
                    </a:moveTo>
                    <a:lnTo>
                      <a:pt x="73" y="0"/>
                    </a:lnTo>
                    <a:lnTo>
                      <a:pt x="0" y="0"/>
                    </a:lnTo>
                    <a:lnTo>
                      <a:pt x="83" y="220"/>
                    </a:lnTo>
                    <a:lnTo>
                      <a:pt x="110" y="213"/>
                    </a:lnTo>
                    <a:lnTo>
                      <a:pt x="154" y="327"/>
                    </a:lnTo>
                    <a:lnTo>
                      <a:pt x="123" y="210"/>
                    </a:lnTo>
                    <a:lnTo>
                      <a:pt x="148" y="2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49" name="Freeform 8"/>
              <p:cNvSpPr>
                <a:spLocks/>
              </p:cNvSpPr>
              <p:nvPr/>
            </p:nvSpPr>
            <p:spPr bwMode="auto">
              <a:xfrm>
                <a:off x="3502025" y="2851150"/>
                <a:ext cx="231775" cy="519113"/>
              </a:xfrm>
              <a:custGeom>
                <a:avLst/>
                <a:gdLst>
                  <a:gd name="T0" fmla="*/ 71 w 146"/>
                  <a:gd name="T1" fmla="*/ 0 h 327"/>
                  <a:gd name="T2" fmla="*/ 2 w 146"/>
                  <a:gd name="T3" fmla="*/ 204 h 327"/>
                  <a:gd name="T4" fmla="*/ 27 w 146"/>
                  <a:gd name="T5" fmla="*/ 211 h 327"/>
                  <a:gd name="T6" fmla="*/ 0 w 146"/>
                  <a:gd name="T7" fmla="*/ 327 h 327"/>
                  <a:gd name="T8" fmla="*/ 40 w 146"/>
                  <a:gd name="T9" fmla="*/ 214 h 327"/>
                  <a:gd name="T10" fmla="*/ 71 w 146"/>
                  <a:gd name="T11" fmla="*/ 222 h 327"/>
                  <a:gd name="T12" fmla="*/ 146 w 146"/>
                  <a:gd name="T13" fmla="*/ 0 h 327"/>
                  <a:gd name="T14" fmla="*/ 71 w 146"/>
                  <a:gd name="T15" fmla="*/ 0 h 3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6" h="327">
                    <a:moveTo>
                      <a:pt x="71" y="0"/>
                    </a:moveTo>
                    <a:lnTo>
                      <a:pt x="2" y="204"/>
                    </a:lnTo>
                    <a:lnTo>
                      <a:pt x="27" y="211"/>
                    </a:lnTo>
                    <a:lnTo>
                      <a:pt x="0" y="327"/>
                    </a:lnTo>
                    <a:lnTo>
                      <a:pt x="40" y="214"/>
                    </a:lnTo>
                    <a:lnTo>
                      <a:pt x="71" y="222"/>
                    </a:lnTo>
                    <a:lnTo>
                      <a:pt x="146" y="0"/>
                    </a:lnTo>
                    <a:lnTo>
                      <a:pt x="71"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sp>
          <p:nvSpPr>
            <p:cNvPr id="250" name="Freeform 34"/>
            <p:cNvSpPr>
              <a:spLocks noEditPoints="1"/>
            </p:cNvSpPr>
            <p:nvPr/>
          </p:nvSpPr>
          <p:spPr bwMode="auto">
            <a:xfrm rot="19783458">
              <a:off x="2941244" y="3318897"/>
              <a:ext cx="204522" cy="389279"/>
            </a:xfrm>
            <a:custGeom>
              <a:avLst/>
              <a:gdLst>
                <a:gd name="T0" fmla="*/ 55 w 98"/>
                <a:gd name="T1" fmla="*/ 48 h 189"/>
                <a:gd name="T2" fmla="*/ 36 w 98"/>
                <a:gd name="T3" fmla="*/ 31 h 189"/>
                <a:gd name="T4" fmla="*/ 54 w 98"/>
                <a:gd name="T5" fmla="*/ 0 h 189"/>
                <a:gd name="T6" fmla="*/ 31 w 98"/>
                <a:gd name="T7" fmla="*/ 33 h 189"/>
                <a:gd name="T8" fmla="*/ 45 w 98"/>
                <a:gd name="T9" fmla="*/ 48 h 189"/>
                <a:gd name="T10" fmla="*/ 44 w 98"/>
                <a:gd name="T11" fmla="*/ 48 h 189"/>
                <a:gd name="T12" fmla="*/ 0 w 98"/>
                <a:gd name="T13" fmla="*/ 96 h 189"/>
                <a:gd name="T14" fmla="*/ 0 w 98"/>
                <a:gd name="T15" fmla="*/ 141 h 189"/>
                <a:gd name="T16" fmla="*/ 44 w 98"/>
                <a:gd name="T17" fmla="*/ 189 h 189"/>
                <a:gd name="T18" fmla="*/ 54 w 98"/>
                <a:gd name="T19" fmla="*/ 189 h 189"/>
                <a:gd name="T20" fmla="*/ 98 w 98"/>
                <a:gd name="T21" fmla="*/ 141 h 189"/>
                <a:gd name="T22" fmla="*/ 98 w 98"/>
                <a:gd name="T23" fmla="*/ 96 h 189"/>
                <a:gd name="T24" fmla="*/ 55 w 98"/>
                <a:gd name="T25" fmla="*/ 48 h 189"/>
                <a:gd name="T26" fmla="*/ 29 w 98"/>
                <a:gd name="T27" fmla="*/ 119 h 189"/>
                <a:gd name="T28" fmla="*/ 7 w 98"/>
                <a:gd name="T29" fmla="*/ 110 h 189"/>
                <a:gd name="T30" fmla="*/ 7 w 98"/>
                <a:gd name="T31" fmla="*/ 96 h 189"/>
                <a:gd name="T32" fmla="*/ 43 w 98"/>
                <a:gd name="T33" fmla="*/ 54 h 189"/>
                <a:gd name="T34" fmla="*/ 43 w 98"/>
                <a:gd name="T35" fmla="*/ 73 h 189"/>
                <a:gd name="T36" fmla="*/ 36 w 98"/>
                <a:gd name="T37" fmla="*/ 84 h 189"/>
                <a:gd name="T38" fmla="*/ 36 w 98"/>
                <a:gd name="T39" fmla="*/ 89 h 189"/>
                <a:gd name="T40" fmla="*/ 43 w 98"/>
                <a:gd name="T41" fmla="*/ 99 h 189"/>
                <a:gd name="T42" fmla="*/ 43 w 98"/>
                <a:gd name="T43" fmla="*/ 117 h 189"/>
                <a:gd name="T44" fmla="*/ 43 w 98"/>
                <a:gd name="T45" fmla="*/ 119 h 189"/>
                <a:gd name="T46" fmla="*/ 29 w 98"/>
                <a:gd name="T47" fmla="*/ 119 h 189"/>
                <a:gd name="T48" fmla="*/ 49 w 98"/>
                <a:gd name="T49" fmla="*/ 98 h 189"/>
                <a:gd name="T50" fmla="*/ 41 w 98"/>
                <a:gd name="T51" fmla="*/ 90 h 189"/>
                <a:gd name="T52" fmla="*/ 41 w 98"/>
                <a:gd name="T53" fmla="*/ 83 h 189"/>
                <a:gd name="T54" fmla="*/ 49 w 98"/>
                <a:gd name="T55" fmla="*/ 75 h 189"/>
                <a:gd name="T56" fmla="*/ 56 w 98"/>
                <a:gd name="T57" fmla="*/ 83 h 189"/>
                <a:gd name="T58" fmla="*/ 56 w 98"/>
                <a:gd name="T59" fmla="*/ 90 h 189"/>
                <a:gd name="T60" fmla="*/ 49 w 98"/>
                <a:gd name="T61" fmla="*/ 98 h 189"/>
                <a:gd name="T62" fmla="*/ 91 w 98"/>
                <a:gd name="T63" fmla="*/ 113 h 189"/>
                <a:gd name="T64" fmla="*/ 72 w 98"/>
                <a:gd name="T65" fmla="*/ 119 h 189"/>
                <a:gd name="T66" fmla="*/ 54 w 98"/>
                <a:gd name="T67" fmla="*/ 119 h 189"/>
                <a:gd name="T68" fmla="*/ 54 w 98"/>
                <a:gd name="T69" fmla="*/ 117 h 189"/>
                <a:gd name="T70" fmla="*/ 54 w 98"/>
                <a:gd name="T71" fmla="*/ 99 h 189"/>
                <a:gd name="T72" fmla="*/ 61 w 98"/>
                <a:gd name="T73" fmla="*/ 89 h 189"/>
                <a:gd name="T74" fmla="*/ 61 w 98"/>
                <a:gd name="T75" fmla="*/ 84 h 189"/>
                <a:gd name="T76" fmla="*/ 54 w 98"/>
                <a:gd name="T77" fmla="*/ 73 h 189"/>
                <a:gd name="T78" fmla="*/ 54 w 98"/>
                <a:gd name="T79" fmla="*/ 54 h 189"/>
                <a:gd name="T80" fmla="*/ 91 w 98"/>
                <a:gd name="T81" fmla="*/ 96 h 189"/>
                <a:gd name="T82" fmla="*/ 91 w 98"/>
                <a:gd name="T83" fmla="*/ 113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8" h="189">
                  <a:moveTo>
                    <a:pt x="55" y="48"/>
                  </a:moveTo>
                  <a:cubicBezTo>
                    <a:pt x="55" y="39"/>
                    <a:pt x="41" y="34"/>
                    <a:pt x="36" y="31"/>
                  </a:cubicBezTo>
                  <a:cubicBezTo>
                    <a:pt x="22" y="19"/>
                    <a:pt x="46" y="4"/>
                    <a:pt x="54" y="0"/>
                  </a:cubicBezTo>
                  <a:cubicBezTo>
                    <a:pt x="45" y="5"/>
                    <a:pt x="17" y="22"/>
                    <a:pt x="31" y="33"/>
                  </a:cubicBezTo>
                  <a:cubicBezTo>
                    <a:pt x="36" y="37"/>
                    <a:pt x="43" y="41"/>
                    <a:pt x="45" y="48"/>
                  </a:cubicBezTo>
                  <a:cubicBezTo>
                    <a:pt x="44" y="48"/>
                    <a:pt x="44" y="48"/>
                    <a:pt x="44" y="48"/>
                  </a:cubicBezTo>
                  <a:cubicBezTo>
                    <a:pt x="19" y="48"/>
                    <a:pt x="0" y="69"/>
                    <a:pt x="0" y="96"/>
                  </a:cubicBezTo>
                  <a:cubicBezTo>
                    <a:pt x="0" y="141"/>
                    <a:pt x="0" y="141"/>
                    <a:pt x="0" y="141"/>
                  </a:cubicBezTo>
                  <a:cubicBezTo>
                    <a:pt x="0" y="168"/>
                    <a:pt x="19" y="189"/>
                    <a:pt x="44" y="189"/>
                  </a:cubicBezTo>
                  <a:cubicBezTo>
                    <a:pt x="54" y="189"/>
                    <a:pt x="54" y="189"/>
                    <a:pt x="54" y="189"/>
                  </a:cubicBezTo>
                  <a:cubicBezTo>
                    <a:pt x="78" y="189"/>
                    <a:pt x="98" y="168"/>
                    <a:pt x="98" y="141"/>
                  </a:cubicBezTo>
                  <a:cubicBezTo>
                    <a:pt x="98" y="96"/>
                    <a:pt x="98" y="96"/>
                    <a:pt x="98" y="96"/>
                  </a:cubicBezTo>
                  <a:cubicBezTo>
                    <a:pt x="98" y="70"/>
                    <a:pt x="78" y="49"/>
                    <a:pt x="55" y="48"/>
                  </a:cubicBezTo>
                  <a:close/>
                  <a:moveTo>
                    <a:pt x="29" y="119"/>
                  </a:moveTo>
                  <a:cubicBezTo>
                    <a:pt x="21" y="119"/>
                    <a:pt x="13" y="116"/>
                    <a:pt x="7" y="110"/>
                  </a:cubicBezTo>
                  <a:cubicBezTo>
                    <a:pt x="7" y="96"/>
                    <a:pt x="7" y="96"/>
                    <a:pt x="7" y="96"/>
                  </a:cubicBezTo>
                  <a:cubicBezTo>
                    <a:pt x="7" y="73"/>
                    <a:pt x="23" y="55"/>
                    <a:pt x="43" y="54"/>
                  </a:cubicBezTo>
                  <a:cubicBezTo>
                    <a:pt x="43" y="73"/>
                    <a:pt x="43" y="73"/>
                    <a:pt x="43" y="73"/>
                  </a:cubicBezTo>
                  <a:cubicBezTo>
                    <a:pt x="39" y="75"/>
                    <a:pt x="36" y="79"/>
                    <a:pt x="36" y="84"/>
                  </a:cubicBezTo>
                  <a:cubicBezTo>
                    <a:pt x="36" y="89"/>
                    <a:pt x="36" y="89"/>
                    <a:pt x="36" y="89"/>
                  </a:cubicBezTo>
                  <a:cubicBezTo>
                    <a:pt x="36" y="94"/>
                    <a:pt x="39" y="98"/>
                    <a:pt x="43" y="99"/>
                  </a:cubicBezTo>
                  <a:cubicBezTo>
                    <a:pt x="43" y="117"/>
                    <a:pt x="43" y="117"/>
                    <a:pt x="43" y="117"/>
                  </a:cubicBezTo>
                  <a:cubicBezTo>
                    <a:pt x="43" y="117"/>
                    <a:pt x="43" y="118"/>
                    <a:pt x="43" y="119"/>
                  </a:cubicBezTo>
                  <a:lnTo>
                    <a:pt x="29" y="119"/>
                  </a:lnTo>
                  <a:close/>
                  <a:moveTo>
                    <a:pt x="49" y="98"/>
                  </a:moveTo>
                  <a:cubicBezTo>
                    <a:pt x="45" y="98"/>
                    <a:pt x="41" y="94"/>
                    <a:pt x="41" y="90"/>
                  </a:cubicBezTo>
                  <a:cubicBezTo>
                    <a:pt x="41" y="83"/>
                    <a:pt x="41" y="83"/>
                    <a:pt x="41" y="83"/>
                  </a:cubicBezTo>
                  <a:cubicBezTo>
                    <a:pt x="41" y="79"/>
                    <a:pt x="45" y="75"/>
                    <a:pt x="49" y="75"/>
                  </a:cubicBezTo>
                  <a:cubicBezTo>
                    <a:pt x="53" y="75"/>
                    <a:pt x="56" y="79"/>
                    <a:pt x="56" y="83"/>
                  </a:cubicBezTo>
                  <a:cubicBezTo>
                    <a:pt x="56" y="90"/>
                    <a:pt x="56" y="90"/>
                    <a:pt x="56" y="90"/>
                  </a:cubicBezTo>
                  <a:cubicBezTo>
                    <a:pt x="56" y="94"/>
                    <a:pt x="53" y="98"/>
                    <a:pt x="49" y="98"/>
                  </a:cubicBezTo>
                  <a:close/>
                  <a:moveTo>
                    <a:pt x="91" y="113"/>
                  </a:moveTo>
                  <a:cubicBezTo>
                    <a:pt x="85" y="117"/>
                    <a:pt x="79" y="119"/>
                    <a:pt x="72" y="119"/>
                  </a:cubicBezTo>
                  <a:cubicBezTo>
                    <a:pt x="54" y="119"/>
                    <a:pt x="54" y="119"/>
                    <a:pt x="54" y="119"/>
                  </a:cubicBezTo>
                  <a:cubicBezTo>
                    <a:pt x="54" y="118"/>
                    <a:pt x="54" y="117"/>
                    <a:pt x="54" y="117"/>
                  </a:cubicBezTo>
                  <a:cubicBezTo>
                    <a:pt x="54" y="99"/>
                    <a:pt x="54" y="99"/>
                    <a:pt x="54" y="99"/>
                  </a:cubicBezTo>
                  <a:cubicBezTo>
                    <a:pt x="58" y="98"/>
                    <a:pt x="61" y="94"/>
                    <a:pt x="61" y="89"/>
                  </a:cubicBezTo>
                  <a:cubicBezTo>
                    <a:pt x="61" y="84"/>
                    <a:pt x="61" y="84"/>
                    <a:pt x="61" y="84"/>
                  </a:cubicBezTo>
                  <a:cubicBezTo>
                    <a:pt x="61" y="79"/>
                    <a:pt x="58" y="75"/>
                    <a:pt x="54" y="73"/>
                  </a:cubicBezTo>
                  <a:cubicBezTo>
                    <a:pt x="54" y="54"/>
                    <a:pt x="54" y="54"/>
                    <a:pt x="54" y="54"/>
                  </a:cubicBezTo>
                  <a:cubicBezTo>
                    <a:pt x="74" y="55"/>
                    <a:pt x="91" y="73"/>
                    <a:pt x="91" y="96"/>
                  </a:cubicBezTo>
                  <a:lnTo>
                    <a:pt x="91" y="113"/>
                  </a:lnTo>
                  <a:close/>
                </a:path>
              </a:pathLst>
            </a:custGeom>
            <a:solidFill>
              <a:srgbClr val="31A8DF"/>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nvGrpSpPr>
            <p:cNvPr id="251" name="Group 101"/>
            <p:cNvGrpSpPr/>
            <p:nvPr/>
          </p:nvGrpSpPr>
          <p:grpSpPr>
            <a:xfrm>
              <a:off x="2620333" y="3383419"/>
              <a:ext cx="227642" cy="227642"/>
              <a:chOff x="1928427" y="-1529876"/>
              <a:chExt cx="1960563" cy="1960563"/>
            </a:xfrm>
            <a:solidFill>
              <a:srgbClr val="7FBC41"/>
            </a:solidFill>
          </p:grpSpPr>
          <p:sp>
            <p:nvSpPr>
              <p:cNvPr id="252" name="Freeform 19"/>
              <p:cNvSpPr>
                <a:spLocks noEditPoints="1"/>
              </p:cNvSpPr>
              <p:nvPr/>
            </p:nvSpPr>
            <p:spPr bwMode="auto">
              <a:xfrm>
                <a:off x="3200014" y="-256700"/>
                <a:ext cx="265113" cy="260350"/>
              </a:xfrm>
              <a:custGeom>
                <a:avLst/>
                <a:gdLst>
                  <a:gd name="T0" fmla="*/ 78 w 156"/>
                  <a:gd name="T1" fmla="*/ 0 h 154"/>
                  <a:gd name="T2" fmla="*/ 0 w 156"/>
                  <a:gd name="T3" fmla="*/ 77 h 154"/>
                  <a:gd name="T4" fmla="*/ 78 w 156"/>
                  <a:gd name="T5" fmla="*/ 154 h 154"/>
                  <a:gd name="T6" fmla="*/ 156 w 156"/>
                  <a:gd name="T7" fmla="*/ 77 h 154"/>
                  <a:gd name="T8" fmla="*/ 78 w 156"/>
                  <a:gd name="T9" fmla="*/ 0 h 154"/>
                  <a:gd name="T10" fmla="*/ 78 w 156"/>
                  <a:gd name="T11" fmla="*/ 116 h 154"/>
                  <a:gd name="T12" fmla="*/ 39 w 156"/>
                  <a:gd name="T13" fmla="*/ 77 h 154"/>
                  <a:gd name="T14" fmla="*/ 78 w 156"/>
                  <a:gd name="T15" fmla="*/ 39 h 154"/>
                  <a:gd name="T16" fmla="*/ 117 w 156"/>
                  <a:gd name="T17" fmla="*/ 77 h 154"/>
                  <a:gd name="T18" fmla="*/ 78 w 156"/>
                  <a:gd name="T19" fmla="*/ 116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6" h="154">
                    <a:moveTo>
                      <a:pt x="78" y="0"/>
                    </a:moveTo>
                    <a:cubicBezTo>
                      <a:pt x="35" y="0"/>
                      <a:pt x="0" y="35"/>
                      <a:pt x="0" y="77"/>
                    </a:cubicBezTo>
                    <a:cubicBezTo>
                      <a:pt x="0" y="120"/>
                      <a:pt x="35" y="154"/>
                      <a:pt x="78" y="154"/>
                    </a:cubicBezTo>
                    <a:cubicBezTo>
                      <a:pt x="121" y="154"/>
                      <a:pt x="156" y="120"/>
                      <a:pt x="156" y="77"/>
                    </a:cubicBezTo>
                    <a:cubicBezTo>
                      <a:pt x="156" y="35"/>
                      <a:pt x="121" y="0"/>
                      <a:pt x="78" y="0"/>
                    </a:cubicBezTo>
                    <a:close/>
                    <a:moveTo>
                      <a:pt x="78" y="116"/>
                    </a:moveTo>
                    <a:cubicBezTo>
                      <a:pt x="56" y="116"/>
                      <a:pt x="39" y="98"/>
                      <a:pt x="39" y="77"/>
                    </a:cubicBezTo>
                    <a:cubicBezTo>
                      <a:pt x="39" y="56"/>
                      <a:pt x="56" y="39"/>
                      <a:pt x="78" y="39"/>
                    </a:cubicBezTo>
                    <a:cubicBezTo>
                      <a:pt x="99" y="39"/>
                      <a:pt x="117" y="56"/>
                      <a:pt x="117" y="77"/>
                    </a:cubicBezTo>
                    <a:cubicBezTo>
                      <a:pt x="117" y="98"/>
                      <a:pt x="99" y="116"/>
                      <a:pt x="78" y="1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53" name="Freeform 20"/>
              <p:cNvSpPr>
                <a:spLocks noEditPoints="1"/>
              </p:cNvSpPr>
              <p:nvPr/>
            </p:nvSpPr>
            <p:spPr bwMode="auto">
              <a:xfrm>
                <a:off x="2350702" y="-256700"/>
                <a:ext cx="263525" cy="260350"/>
              </a:xfrm>
              <a:custGeom>
                <a:avLst/>
                <a:gdLst>
                  <a:gd name="T0" fmla="*/ 78 w 155"/>
                  <a:gd name="T1" fmla="*/ 0 h 154"/>
                  <a:gd name="T2" fmla="*/ 0 w 155"/>
                  <a:gd name="T3" fmla="*/ 77 h 154"/>
                  <a:gd name="T4" fmla="*/ 78 w 155"/>
                  <a:gd name="T5" fmla="*/ 154 h 154"/>
                  <a:gd name="T6" fmla="*/ 155 w 155"/>
                  <a:gd name="T7" fmla="*/ 77 h 154"/>
                  <a:gd name="T8" fmla="*/ 78 w 155"/>
                  <a:gd name="T9" fmla="*/ 0 h 154"/>
                  <a:gd name="T10" fmla="*/ 78 w 155"/>
                  <a:gd name="T11" fmla="*/ 116 h 154"/>
                  <a:gd name="T12" fmla="*/ 39 w 155"/>
                  <a:gd name="T13" fmla="*/ 77 h 154"/>
                  <a:gd name="T14" fmla="*/ 78 w 155"/>
                  <a:gd name="T15" fmla="*/ 39 h 154"/>
                  <a:gd name="T16" fmla="*/ 117 w 155"/>
                  <a:gd name="T17" fmla="*/ 77 h 154"/>
                  <a:gd name="T18" fmla="*/ 78 w 155"/>
                  <a:gd name="T19" fmla="*/ 116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5" h="154">
                    <a:moveTo>
                      <a:pt x="78" y="0"/>
                    </a:moveTo>
                    <a:cubicBezTo>
                      <a:pt x="35" y="0"/>
                      <a:pt x="0" y="35"/>
                      <a:pt x="0" y="77"/>
                    </a:cubicBezTo>
                    <a:cubicBezTo>
                      <a:pt x="0" y="120"/>
                      <a:pt x="35" y="154"/>
                      <a:pt x="78" y="154"/>
                    </a:cubicBezTo>
                    <a:cubicBezTo>
                      <a:pt x="121" y="154"/>
                      <a:pt x="155" y="120"/>
                      <a:pt x="155" y="77"/>
                    </a:cubicBezTo>
                    <a:cubicBezTo>
                      <a:pt x="155" y="35"/>
                      <a:pt x="121" y="0"/>
                      <a:pt x="78" y="0"/>
                    </a:cubicBezTo>
                    <a:close/>
                    <a:moveTo>
                      <a:pt x="78" y="116"/>
                    </a:moveTo>
                    <a:cubicBezTo>
                      <a:pt x="56" y="116"/>
                      <a:pt x="39" y="98"/>
                      <a:pt x="39" y="77"/>
                    </a:cubicBezTo>
                    <a:cubicBezTo>
                      <a:pt x="39" y="56"/>
                      <a:pt x="56" y="39"/>
                      <a:pt x="78" y="39"/>
                    </a:cubicBezTo>
                    <a:cubicBezTo>
                      <a:pt x="99" y="39"/>
                      <a:pt x="117" y="56"/>
                      <a:pt x="117" y="77"/>
                    </a:cubicBezTo>
                    <a:cubicBezTo>
                      <a:pt x="117" y="98"/>
                      <a:pt x="99" y="116"/>
                      <a:pt x="78" y="1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54" name="Freeform 21"/>
              <p:cNvSpPr>
                <a:spLocks/>
              </p:cNvSpPr>
              <p:nvPr/>
            </p:nvSpPr>
            <p:spPr bwMode="auto">
              <a:xfrm>
                <a:off x="2711064" y="-288450"/>
                <a:ext cx="393700" cy="65088"/>
              </a:xfrm>
              <a:custGeom>
                <a:avLst/>
                <a:gdLst>
                  <a:gd name="T0" fmla="*/ 213 w 232"/>
                  <a:gd name="T1" fmla="*/ 0 h 38"/>
                  <a:gd name="T2" fmla="*/ 20 w 232"/>
                  <a:gd name="T3" fmla="*/ 0 h 38"/>
                  <a:gd name="T4" fmla="*/ 0 w 232"/>
                  <a:gd name="T5" fmla="*/ 19 h 38"/>
                  <a:gd name="T6" fmla="*/ 20 w 232"/>
                  <a:gd name="T7" fmla="*/ 38 h 38"/>
                  <a:gd name="T8" fmla="*/ 213 w 232"/>
                  <a:gd name="T9" fmla="*/ 38 h 38"/>
                  <a:gd name="T10" fmla="*/ 232 w 232"/>
                  <a:gd name="T11" fmla="*/ 19 h 38"/>
                  <a:gd name="T12" fmla="*/ 213 w 232"/>
                  <a:gd name="T13" fmla="*/ 0 h 38"/>
                </a:gdLst>
                <a:ahLst/>
                <a:cxnLst>
                  <a:cxn ang="0">
                    <a:pos x="T0" y="T1"/>
                  </a:cxn>
                  <a:cxn ang="0">
                    <a:pos x="T2" y="T3"/>
                  </a:cxn>
                  <a:cxn ang="0">
                    <a:pos x="T4" y="T5"/>
                  </a:cxn>
                  <a:cxn ang="0">
                    <a:pos x="T6" y="T7"/>
                  </a:cxn>
                  <a:cxn ang="0">
                    <a:pos x="T8" y="T9"/>
                  </a:cxn>
                  <a:cxn ang="0">
                    <a:pos x="T10" y="T11"/>
                  </a:cxn>
                  <a:cxn ang="0">
                    <a:pos x="T12" y="T13"/>
                  </a:cxn>
                </a:cxnLst>
                <a:rect l="0" t="0" r="r" b="b"/>
                <a:pathLst>
                  <a:path w="232" h="38">
                    <a:moveTo>
                      <a:pt x="213" y="0"/>
                    </a:moveTo>
                    <a:cubicBezTo>
                      <a:pt x="20" y="0"/>
                      <a:pt x="20" y="0"/>
                      <a:pt x="20" y="0"/>
                    </a:cubicBezTo>
                    <a:cubicBezTo>
                      <a:pt x="9" y="0"/>
                      <a:pt x="0" y="8"/>
                      <a:pt x="0" y="19"/>
                    </a:cubicBezTo>
                    <a:cubicBezTo>
                      <a:pt x="0" y="30"/>
                      <a:pt x="9" y="38"/>
                      <a:pt x="20" y="38"/>
                    </a:cubicBezTo>
                    <a:cubicBezTo>
                      <a:pt x="213" y="38"/>
                      <a:pt x="213" y="38"/>
                      <a:pt x="213" y="38"/>
                    </a:cubicBezTo>
                    <a:cubicBezTo>
                      <a:pt x="223" y="38"/>
                      <a:pt x="232" y="30"/>
                      <a:pt x="232" y="19"/>
                    </a:cubicBezTo>
                    <a:cubicBezTo>
                      <a:pt x="232" y="8"/>
                      <a:pt x="223" y="0"/>
                      <a:pt x="21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55" name="Freeform 22"/>
              <p:cNvSpPr>
                <a:spLocks/>
              </p:cNvSpPr>
              <p:nvPr/>
            </p:nvSpPr>
            <p:spPr bwMode="auto">
              <a:xfrm>
                <a:off x="2711064" y="-158275"/>
                <a:ext cx="393700" cy="66675"/>
              </a:xfrm>
              <a:custGeom>
                <a:avLst/>
                <a:gdLst>
                  <a:gd name="T0" fmla="*/ 213 w 232"/>
                  <a:gd name="T1" fmla="*/ 0 h 39"/>
                  <a:gd name="T2" fmla="*/ 20 w 232"/>
                  <a:gd name="T3" fmla="*/ 0 h 39"/>
                  <a:gd name="T4" fmla="*/ 0 w 232"/>
                  <a:gd name="T5" fmla="*/ 19 h 39"/>
                  <a:gd name="T6" fmla="*/ 20 w 232"/>
                  <a:gd name="T7" fmla="*/ 39 h 39"/>
                  <a:gd name="T8" fmla="*/ 213 w 232"/>
                  <a:gd name="T9" fmla="*/ 39 h 39"/>
                  <a:gd name="T10" fmla="*/ 232 w 232"/>
                  <a:gd name="T11" fmla="*/ 19 h 39"/>
                  <a:gd name="T12" fmla="*/ 213 w 232"/>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232" h="39">
                    <a:moveTo>
                      <a:pt x="213" y="0"/>
                    </a:moveTo>
                    <a:cubicBezTo>
                      <a:pt x="20" y="0"/>
                      <a:pt x="20" y="0"/>
                      <a:pt x="20" y="0"/>
                    </a:cubicBezTo>
                    <a:cubicBezTo>
                      <a:pt x="9" y="0"/>
                      <a:pt x="0" y="9"/>
                      <a:pt x="0" y="19"/>
                    </a:cubicBezTo>
                    <a:cubicBezTo>
                      <a:pt x="0" y="30"/>
                      <a:pt x="9" y="39"/>
                      <a:pt x="20" y="39"/>
                    </a:cubicBezTo>
                    <a:cubicBezTo>
                      <a:pt x="213" y="39"/>
                      <a:pt x="213" y="39"/>
                      <a:pt x="213" y="39"/>
                    </a:cubicBezTo>
                    <a:cubicBezTo>
                      <a:pt x="223" y="39"/>
                      <a:pt x="232" y="30"/>
                      <a:pt x="232" y="19"/>
                    </a:cubicBezTo>
                    <a:cubicBezTo>
                      <a:pt x="232" y="9"/>
                      <a:pt x="223" y="0"/>
                      <a:pt x="21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56" name="Freeform 23"/>
              <p:cNvSpPr>
                <a:spLocks/>
              </p:cNvSpPr>
              <p:nvPr/>
            </p:nvSpPr>
            <p:spPr bwMode="auto">
              <a:xfrm>
                <a:off x="2418964" y="-842488"/>
                <a:ext cx="260350" cy="260350"/>
              </a:xfrm>
              <a:custGeom>
                <a:avLst/>
                <a:gdLst>
                  <a:gd name="T0" fmla="*/ 135 w 154"/>
                  <a:gd name="T1" fmla="*/ 0 h 154"/>
                  <a:gd name="T2" fmla="*/ 0 w 154"/>
                  <a:gd name="T3" fmla="*/ 135 h 154"/>
                  <a:gd name="T4" fmla="*/ 19 w 154"/>
                  <a:gd name="T5" fmla="*/ 154 h 154"/>
                  <a:gd name="T6" fmla="*/ 38 w 154"/>
                  <a:gd name="T7" fmla="*/ 135 h 154"/>
                  <a:gd name="T8" fmla="*/ 135 w 154"/>
                  <a:gd name="T9" fmla="*/ 38 h 154"/>
                  <a:gd name="T10" fmla="*/ 154 w 154"/>
                  <a:gd name="T11" fmla="*/ 19 h 154"/>
                  <a:gd name="T12" fmla="*/ 135 w 154"/>
                  <a:gd name="T13" fmla="*/ 0 h 154"/>
                </a:gdLst>
                <a:ahLst/>
                <a:cxnLst>
                  <a:cxn ang="0">
                    <a:pos x="T0" y="T1"/>
                  </a:cxn>
                  <a:cxn ang="0">
                    <a:pos x="T2" y="T3"/>
                  </a:cxn>
                  <a:cxn ang="0">
                    <a:pos x="T4" y="T5"/>
                  </a:cxn>
                  <a:cxn ang="0">
                    <a:pos x="T6" y="T7"/>
                  </a:cxn>
                  <a:cxn ang="0">
                    <a:pos x="T8" y="T9"/>
                  </a:cxn>
                  <a:cxn ang="0">
                    <a:pos x="T10" y="T11"/>
                  </a:cxn>
                  <a:cxn ang="0">
                    <a:pos x="T12" y="T13"/>
                  </a:cxn>
                </a:cxnLst>
                <a:rect l="0" t="0" r="r" b="b"/>
                <a:pathLst>
                  <a:path w="154" h="154">
                    <a:moveTo>
                      <a:pt x="135" y="0"/>
                    </a:moveTo>
                    <a:cubicBezTo>
                      <a:pt x="60" y="0"/>
                      <a:pt x="0" y="60"/>
                      <a:pt x="0" y="135"/>
                    </a:cubicBezTo>
                    <a:cubicBezTo>
                      <a:pt x="0" y="145"/>
                      <a:pt x="8" y="154"/>
                      <a:pt x="19" y="154"/>
                    </a:cubicBezTo>
                    <a:cubicBezTo>
                      <a:pt x="30" y="154"/>
                      <a:pt x="38" y="145"/>
                      <a:pt x="38" y="135"/>
                    </a:cubicBezTo>
                    <a:cubicBezTo>
                      <a:pt x="38" y="81"/>
                      <a:pt x="82" y="38"/>
                      <a:pt x="135" y="38"/>
                    </a:cubicBezTo>
                    <a:cubicBezTo>
                      <a:pt x="145" y="38"/>
                      <a:pt x="154" y="30"/>
                      <a:pt x="154" y="19"/>
                    </a:cubicBezTo>
                    <a:cubicBezTo>
                      <a:pt x="154" y="8"/>
                      <a:pt x="145" y="0"/>
                      <a:pt x="13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57" name="Freeform 24"/>
              <p:cNvSpPr>
                <a:spLocks noEditPoints="1"/>
              </p:cNvSpPr>
              <p:nvPr/>
            </p:nvSpPr>
            <p:spPr bwMode="auto">
              <a:xfrm>
                <a:off x="1928427" y="-1529876"/>
                <a:ext cx="1960563" cy="1960563"/>
              </a:xfrm>
              <a:custGeom>
                <a:avLst/>
                <a:gdLst>
                  <a:gd name="T0" fmla="*/ 1081 w 1159"/>
                  <a:gd name="T1" fmla="*/ 316 h 1159"/>
                  <a:gd name="T2" fmla="*/ 1081 w 1159"/>
                  <a:gd name="T3" fmla="*/ 154 h 1159"/>
                  <a:gd name="T4" fmla="*/ 927 w 1159"/>
                  <a:gd name="T5" fmla="*/ 0 h 1159"/>
                  <a:gd name="T6" fmla="*/ 232 w 1159"/>
                  <a:gd name="T7" fmla="*/ 0 h 1159"/>
                  <a:gd name="T8" fmla="*/ 77 w 1159"/>
                  <a:gd name="T9" fmla="*/ 154 h 1159"/>
                  <a:gd name="T10" fmla="*/ 77 w 1159"/>
                  <a:gd name="T11" fmla="*/ 316 h 1159"/>
                  <a:gd name="T12" fmla="*/ 0 w 1159"/>
                  <a:gd name="T13" fmla="*/ 425 h 1159"/>
                  <a:gd name="T14" fmla="*/ 0 w 1159"/>
                  <a:gd name="T15" fmla="*/ 618 h 1159"/>
                  <a:gd name="T16" fmla="*/ 77 w 1159"/>
                  <a:gd name="T17" fmla="*/ 727 h 1159"/>
                  <a:gd name="T18" fmla="*/ 77 w 1159"/>
                  <a:gd name="T19" fmla="*/ 978 h 1159"/>
                  <a:gd name="T20" fmla="*/ 251 w 1159"/>
                  <a:gd name="T21" fmla="*/ 1159 h 1159"/>
                  <a:gd name="T22" fmla="*/ 413 w 1159"/>
                  <a:gd name="T23" fmla="*/ 1042 h 1159"/>
                  <a:gd name="T24" fmla="*/ 746 w 1159"/>
                  <a:gd name="T25" fmla="*/ 1042 h 1159"/>
                  <a:gd name="T26" fmla="*/ 908 w 1159"/>
                  <a:gd name="T27" fmla="*/ 1159 h 1159"/>
                  <a:gd name="T28" fmla="*/ 1081 w 1159"/>
                  <a:gd name="T29" fmla="*/ 978 h 1159"/>
                  <a:gd name="T30" fmla="*/ 1081 w 1159"/>
                  <a:gd name="T31" fmla="*/ 727 h 1159"/>
                  <a:gd name="T32" fmla="*/ 1159 w 1159"/>
                  <a:gd name="T33" fmla="*/ 618 h 1159"/>
                  <a:gd name="T34" fmla="*/ 1159 w 1159"/>
                  <a:gd name="T35" fmla="*/ 425 h 1159"/>
                  <a:gd name="T36" fmla="*/ 1081 w 1159"/>
                  <a:gd name="T37" fmla="*/ 316 h 1159"/>
                  <a:gd name="T38" fmla="*/ 1081 w 1159"/>
                  <a:gd name="T39" fmla="*/ 618 h 1159"/>
                  <a:gd name="T40" fmla="*/ 1043 w 1159"/>
                  <a:gd name="T41" fmla="*/ 657 h 1159"/>
                  <a:gd name="T42" fmla="*/ 1004 w 1159"/>
                  <a:gd name="T43" fmla="*/ 657 h 1159"/>
                  <a:gd name="T44" fmla="*/ 1004 w 1159"/>
                  <a:gd name="T45" fmla="*/ 978 h 1159"/>
                  <a:gd name="T46" fmla="*/ 908 w 1159"/>
                  <a:gd name="T47" fmla="*/ 1081 h 1159"/>
                  <a:gd name="T48" fmla="*/ 811 w 1159"/>
                  <a:gd name="T49" fmla="*/ 978 h 1159"/>
                  <a:gd name="T50" fmla="*/ 811 w 1159"/>
                  <a:gd name="T51" fmla="*/ 965 h 1159"/>
                  <a:gd name="T52" fmla="*/ 347 w 1159"/>
                  <a:gd name="T53" fmla="*/ 965 h 1159"/>
                  <a:gd name="T54" fmla="*/ 347 w 1159"/>
                  <a:gd name="T55" fmla="*/ 978 h 1159"/>
                  <a:gd name="T56" fmla="*/ 251 w 1159"/>
                  <a:gd name="T57" fmla="*/ 1081 h 1159"/>
                  <a:gd name="T58" fmla="*/ 155 w 1159"/>
                  <a:gd name="T59" fmla="*/ 978 h 1159"/>
                  <a:gd name="T60" fmla="*/ 155 w 1159"/>
                  <a:gd name="T61" fmla="*/ 657 h 1159"/>
                  <a:gd name="T62" fmla="*/ 116 w 1159"/>
                  <a:gd name="T63" fmla="*/ 657 h 1159"/>
                  <a:gd name="T64" fmla="*/ 77 w 1159"/>
                  <a:gd name="T65" fmla="*/ 618 h 1159"/>
                  <a:gd name="T66" fmla="*/ 77 w 1159"/>
                  <a:gd name="T67" fmla="*/ 425 h 1159"/>
                  <a:gd name="T68" fmla="*/ 116 w 1159"/>
                  <a:gd name="T69" fmla="*/ 386 h 1159"/>
                  <a:gd name="T70" fmla="*/ 154 w 1159"/>
                  <a:gd name="T71" fmla="*/ 386 h 1159"/>
                  <a:gd name="T72" fmla="*/ 154 w 1159"/>
                  <a:gd name="T73" fmla="*/ 270 h 1159"/>
                  <a:gd name="T74" fmla="*/ 270 w 1159"/>
                  <a:gd name="T75" fmla="*/ 155 h 1159"/>
                  <a:gd name="T76" fmla="*/ 888 w 1159"/>
                  <a:gd name="T77" fmla="*/ 155 h 1159"/>
                  <a:gd name="T78" fmla="*/ 1004 w 1159"/>
                  <a:gd name="T79" fmla="*/ 270 h 1159"/>
                  <a:gd name="T80" fmla="*/ 1004 w 1159"/>
                  <a:gd name="T81" fmla="*/ 386 h 1159"/>
                  <a:gd name="T82" fmla="*/ 1043 w 1159"/>
                  <a:gd name="T83" fmla="*/ 386 h 1159"/>
                  <a:gd name="T84" fmla="*/ 1081 w 1159"/>
                  <a:gd name="T85" fmla="*/ 425 h 1159"/>
                  <a:gd name="T86" fmla="*/ 1081 w 1159"/>
                  <a:gd name="T87" fmla="*/ 618 h 1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59" h="1159">
                    <a:moveTo>
                      <a:pt x="1081" y="316"/>
                    </a:moveTo>
                    <a:cubicBezTo>
                      <a:pt x="1081" y="154"/>
                      <a:pt x="1081" y="154"/>
                      <a:pt x="1081" y="154"/>
                    </a:cubicBezTo>
                    <a:cubicBezTo>
                      <a:pt x="1081" y="69"/>
                      <a:pt x="1012" y="0"/>
                      <a:pt x="927" y="0"/>
                    </a:cubicBezTo>
                    <a:cubicBezTo>
                      <a:pt x="232" y="0"/>
                      <a:pt x="232" y="0"/>
                      <a:pt x="232" y="0"/>
                    </a:cubicBezTo>
                    <a:cubicBezTo>
                      <a:pt x="147" y="0"/>
                      <a:pt x="77" y="69"/>
                      <a:pt x="77" y="154"/>
                    </a:cubicBezTo>
                    <a:cubicBezTo>
                      <a:pt x="77" y="316"/>
                      <a:pt x="77" y="316"/>
                      <a:pt x="77" y="316"/>
                    </a:cubicBezTo>
                    <a:cubicBezTo>
                      <a:pt x="32" y="332"/>
                      <a:pt x="0" y="374"/>
                      <a:pt x="0" y="425"/>
                    </a:cubicBezTo>
                    <a:cubicBezTo>
                      <a:pt x="0" y="618"/>
                      <a:pt x="0" y="618"/>
                      <a:pt x="0" y="618"/>
                    </a:cubicBezTo>
                    <a:cubicBezTo>
                      <a:pt x="0" y="668"/>
                      <a:pt x="32" y="711"/>
                      <a:pt x="77" y="727"/>
                    </a:cubicBezTo>
                    <a:cubicBezTo>
                      <a:pt x="77" y="978"/>
                      <a:pt x="77" y="978"/>
                      <a:pt x="77" y="978"/>
                    </a:cubicBezTo>
                    <a:cubicBezTo>
                      <a:pt x="77" y="1078"/>
                      <a:pt x="155" y="1159"/>
                      <a:pt x="251" y="1159"/>
                    </a:cubicBezTo>
                    <a:cubicBezTo>
                      <a:pt x="325" y="1159"/>
                      <a:pt x="388" y="1110"/>
                      <a:pt x="413" y="1042"/>
                    </a:cubicBezTo>
                    <a:cubicBezTo>
                      <a:pt x="746" y="1042"/>
                      <a:pt x="746" y="1042"/>
                      <a:pt x="746" y="1042"/>
                    </a:cubicBezTo>
                    <a:cubicBezTo>
                      <a:pt x="771" y="1110"/>
                      <a:pt x="834" y="1159"/>
                      <a:pt x="908" y="1159"/>
                    </a:cubicBezTo>
                    <a:cubicBezTo>
                      <a:pt x="1003" y="1159"/>
                      <a:pt x="1081" y="1078"/>
                      <a:pt x="1081" y="978"/>
                    </a:cubicBezTo>
                    <a:cubicBezTo>
                      <a:pt x="1081" y="727"/>
                      <a:pt x="1081" y="727"/>
                      <a:pt x="1081" y="727"/>
                    </a:cubicBezTo>
                    <a:cubicBezTo>
                      <a:pt x="1126" y="711"/>
                      <a:pt x="1159" y="668"/>
                      <a:pt x="1159" y="618"/>
                    </a:cubicBezTo>
                    <a:cubicBezTo>
                      <a:pt x="1159" y="425"/>
                      <a:pt x="1159" y="425"/>
                      <a:pt x="1159" y="425"/>
                    </a:cubicBezTo>
                    <a:cubicBezTo>
                      <a:pt x="1159" y="374"/>
                      <a:pt x="1126" y="332"/>
                      <a:pt x="1081" y="316"/>
                    </a:cubicBezTo>
                    <a:close/>
                    <a:moveTo>
                      <a:pt x="1081" y="618"/>
                    </a:moveTo>
                    <a:cubicBezTo>
                      <a:pt x="1081" y="639"/>
                      <a:pt x="1064" y="657"/>
                      <a:pt x="1043" y="657"/>
                    </a:cubicBezTo>
                    <a:cubicBezTo>
                      <a:pt x="1004" y="657"/>
                      <a:pt x="1004" y="657"/>
                      <a:pt x="1004" y="657"/>
                    </a:cubicBezTo>
                    <a:cubicBezTo>
                      <a:pt x="1004" y="978"/>
                      <a:pt x="1004" y="978"/>
                      <a:pt x="1004" y="978"/>
                    </a:cubicBezTo>
                    <a:cubicBezTo>
                      <a:pt x="1004" y="1035"/>
                      <a:pt x="961" y="1081"/>
                      <a:pt x="908" y="1081"/>
                    </a:cubicBezTo>
                    <a:cubicBezTo>
                      <a:pt x="855" y="1081"/>
                      <a:pt x="811" y="1035"/>
                      <a:pt x="811" y="978"/>
                    </a:cubicBezTo>
                    <a:cubicBezTo>
                      <a:pt x="811" y="965"/>
                      <a:pt x="811" y="965"/>
                      <a:pt x="811" y="965"/>
                    </a:cubicBezTo>
                    <a:cubicBezTo>
                      <a:pt x="347" y="965"/>
                      <a:pt x="347" y="965"/>
                      <a:pt x="347" y="965"/>
                    </a:cubicBezTo>
                    <a:cubicBezTo>
                      <a:pt x="347" y="978"/>
                      <a:pt x="347" y="978"/>
                      <a:pt x="347" y="978"/>
                    </a:cubicBezTo>
                    <a:cubicBezTo>
                      <a:pt x="347" y="1035"/>
                      <a:pt x="304" y="1081"/>
                      <a:pt x="251" y="1081"/>
                    </a:cubicBezTo>
                    <a:cubicBezTo>
                      <a:pt x="198" y="1081"/>
                      <a:pt x="155" y="1035"/>
                      <a:pt x="155" y="978"/>
                    </a:cubicBezTo>
                    <a:cubicBezTo>
                      <a:pt x="155" y="657"/>
                      <a:pt x="155" y="657"/>
                      <a:pt x="155" y="657"/>
                    </a:cubicBezTo>
                    <a:cubicBezTo>
                      <a:pt x="116" y="657"/>
                      <a:pt x="116" y="657"/>
                      <a:pt x="116" y="657"/>
                    </a:cubicBezTo>
                    <a:cubicBezTo>
                      <a:pt x="94" y="657"/>
                      <a:pt x="77" y="639"/>
                      <a:pt x="77" y="618"/>
                    </a:cubicBezTo>
                    <a:cubicBezTo>
                      <a:pt x="77" y="425"/>
                      <a:pt x="77" y="425"/>
                      <a:pt x="77" y="425"/>
                    </a:cubicBezTo>
                    <a:cubicBezTo>
                      <a:pt x="77" y="403"/>
                      <a:pt x="94" y="386"/>
                      <a:pt x="116" y="386"/>
                    </a:cubicBezTo>
                    <a:cubicBezTo>
                      <a:pt x="154" y="386"/>
                      <a:pt x="154" y="386"/>
                      <a:pt x="154" y="386"/>
                    </a:cubicBezTo>
                    <a:cubicBezTo>
                      <a:pt x="154" y="270"/>
                      <a:pt x="154" y="270"/>
                      <a:pt x="154" y="270"/>
                    </a:cubicBezTo>
                    <a:cubicBezTo>
                      <a:pt x="154" y="193"/>
                      <a:pt x="193" y="155"/>
                      <a:pt x="270" y="155"/>
                    </a:cubicBezTo>
                    <a:cubicBezTo>
                      <a:pt x="348" y="155"/>
                      <a:pt x="811" y="155"/>
                      <a:pt x="888" y="155"/>
                    </a:cubicBezTo>
                    <a:cubicBezTo>
                      <a:pt x="965" y="155"/>
                      <a:pt x="1004" y="193"/>
                      <a:pt x="1004" y="270"/>
                    </a:cubicBezTo>
                    <a:cubicBezTo>
                      <a:pt x="1004" y="386"/>
                      <a:pt x="1004" y="386"/>
                      <a:pt x="1004" y="386"/>
                    </a:cubicBezTo>
                    <a:cubicBezTo>
                      <a:pt x="1043" y="386"/>
                      <a:pt x="1043" y="386"/>
                      <a:pt x="1043" y="386"/>
                    </a:cubicBezTo>
                    <a:cubicBezTo>
                      <a:pt x="1064" y="386"/>
                      <a:pt x="1081" y="403"/>
                      <a:pt x="1081" y="425"/>
                    </a:cubicBezTo>
                    <a:lnTo>
                      <a:pt x="1081" y="6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58" name="Freeform 25"/>
              <p:cNvSpPr>
                <a:spLocks noEditPoints="1"/>
              </p:cNvSpPr>
              <p:nvPr/>
            </p:nvSpPr>
            <p:spPr bwMode="auto">
              <a:xfrm>
                <a:off x="2287202" y="-975838"/>
                <a:ext cx="1241425" cy="588963"/>
              </a:xfrm>
              <a:custGeom>
                <a:avLst/>
                <a:gdLst>
                  <a:gd name="T0" fmla="*/ 638 w 734"/>
                  <a:gd name="T1" fmla="*/ 0 h 348"/>
                  <a:gd name="T2" fmla="*/ 97 w 734"/>
                  <a:gd name="T3" fmla="*/ 0 h 348"/>
                  <a:gd name="T4" fmla="*/ 0 w 734"/>
                  <a:gd name="T5" fmla="*/ 97 h 348"/>
                  <a:gd name="T6" fmla="*/ 0 w 734"/>
                  <a:gd name="T7" fmla="*/ 251 h 348"/>
                  <a:gd name="T8" fmla="*/ 97 w 734"/>
                  <a:gd name="T9" fmla="*/ 348 h 348"/>
                  <a:gd name="T10" fmla="*/ 638 w 734"/>
                  <a:gd name="T11" fmla="*/ 348 h 348"/>
                  <a:gd name="T12" fmla="*/ 734 w 734"/>
                  <a:gd name="T13" fmla="*/ 251 h 348"/>
                  <a:gd name="T14" fmla="*/ 734 w 734"/>
                  <a:gd name="T15" fmla="*/ 97 h 348"/>
                  <a:gd name="T16" fmla="*/ 638 w 734"/>
                  <a:gd name="T17" fmla="*/ 0 h 348"/>
                  <a:gd name="T18" fmla="*/ 696 w 734"/>
                  <a:gd name="T19" fmla="*/ 251 h 348"/>
                  <a:gd name="T20" fmla="*/ 638 w 734"/>
                  <a:gd name="T21" fmla="*/ 309 h 348"/>
                  <a:gd name="T22" fmla="*/ 97 w 734"/>
                  <a:gd name="T23" fmla="*/ 309 h 348"/>
                  <a:gd name="T24" fmla="*/ 39 w 734"/>
                  <a:gd name="T25" fmla="*/ 251 h 348"/>
                  <a:gd name="T26" fmla="*/ 39 w 734"/>
                  <a:gd name="T27" fmla="*/ 97 h 348"/>
                  <a:gd name="T28" fmla="*/ 97 w 734"/>
                  <a:gd name="T29" fmla="*/ 39 h 348"/>
                  <a:gd name="T30" fmla="*/ 638 w 734"/>
                  <a:gd name="T31" fmla="*/ 39 h 348"/>
                  <a:gd name="T32" fmla="*/ 696 w 734"/>
                  <a:gd name="T33" fmla="*/ 97 h 348"/>
                  <a:gd name="T34" fmla="*/ 696 w 734"/>
                  <a:gd name="T35" fmla="*/ 251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34" h="348">
                    <a:moveTo>
                      <a:pt x="638" y="0"/>
                    </a:moveTo>
                    <a:cubicBezTo>
                      <a:pt x="97" y="0"/>
                      <a:pt x="97" y="0"/>
                      <a:pt x="97" y="0"/>
                    </a:cubicBezTo>
                    <a:cubicBezTo>
                      <a:pt x="44" y="0"/>
                      <a:pt x="0" y="44"/>
                      <a:pt x="0" y="97"/>
                    </a:cubicBezTo>
                    <a:cubicBezTo>
                      <a:pt x="0" y="251"/>
                      <a:pt x="0" y="251"/>
                      <a:pt x="0" y="251"/>
                    </a:cubicBezTo>
                    <a:cubicBezTo>
                      <a:pt x="0" y="305"/>
                      <a:pt x="44" y="348"/>
                      <a:pt x="97" y="348"/>
                    </a:cubicBezTo>
                    <a:cubicBezTo>
                      <a:pt x="638" y="348"/>
                      <a:pt x="638" y="348"/>
                      <a:pt x="638" y="348"/>
                    </a:cubicBezTo>
                    <a:cubicBezTo>
                      <a:pt x="691" y="348"/>
                      <a:pt x="734" y="305"/>
                      <a:pt x="734" y="251"/>
                    </a:cubicBezTo>
                    <a:cubicBezTo>
                      <a:pt x="734" y="97"/>
                      <a:pt x="734" y="97"/>
                      <a:pt x="734" y="97"/>
                    </a:cubicBezTo>
                    <a:cubicBezTo>
                      <a:pt x="734" y="44"/>
                      <a:pt x="691" y="0"/>
                      <a:pt x="638" y="0"/>
                    </a:cubicBezTo>
                    <a:close/>
                    <a:moveTo>
                      <a:pt x="696" y="251"/>
                    </a:moveTo>
                    <a:cubicBezTo>
                      <a:pt x="696" y="283"/>
                      <a:pt x="670" y="309"/>
                      <a:pt x="638" y="309"/>
                    </a:cubicBezTo>
                    <a:cubicBezTo>
                      <a:pt x="97" y="309"/>
                      <a:pt x="97" y="309"/>
                      <a:pt x="97" y="309"/>
                    </a:cubicBezTo>
                    <a:cubicBezTo>
                      <a:pt x="65" y="309"/>
                      <a:pt x="39" y="283"/>
                      <a:pt x="39" y="251"/>
                    </a:cubicBezTo>
                    <a:cubicBezTo>
                      <a:pt x="39" y="97"/>
                      <a:pt x="39" y="97"/>
                      <a:pt x="39" y="97"/>
                    </a:cubicBezTo>
                    <a:cubicBezTo>
                      <a:pt x="39" y="65"/>
                      <a:pt x="65" y="39"/>
                      <a:pt x="97" y="39"/>
                    </a:cubicBezTo>
                    <a:cubicBezTo>
                      <a:pt x="638" y="39"/>
                      <a:pt x="638" y="39"/>
                      <a:pt x="638" y="39"/>
                    </a:cubicBezTo>
                    <a:cubicBezTo>
                      <a:pt x="670" y="39"/>
                      <a:pt x="696" y="65"/>
                      <a:pt x="696" y="97"/>
                    </a:cubicBezTo>
                    <a:lnTo>
                      <a:pt x="696" y="25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grpSp>
          <p:nvGrpSpPr>
            <p:cNvPr id="259" name="Group 109"/>
            <p:cNvGrpSpPr/>
            <p:nvPr/>
          </p:nvGrpSpPr>
          <p:grpSpPr>
            <a:xfrm rot="20700000">
              <a:off x="2609062" y="3727676"/>
              <a:ext cx="373587" cy="214341"/>
              <a:chOff x="7779638" y="1072086"/>
              <a:chExt cx="436722" cy="250564"/>
            </a:xfrm>
            <a:solidFill>
              <a:srgbClr val="FDB817"/>
            </a:solidFill>
          </p:grpSpPr>
          <p:sp>
            <p:nvSpPr>
              <p:cNvPr id="260" name="Freeform 16"/>
              <p:cNvSpPr>
                <a:spLocks/>
              </p:cNvSpPr>
              <p:nvPr/>
            </p:nvSpPr>
            <p:spPr bwMode="auto">
              <a:xfrm>
                <a:off x="7829045" y="1124140"/>
                <a:ext cx="117342" cy="146456"/>
              </a:xfrm>
              <a:custGeom>
                <a:avLst/>
                <a:gdLst>
                  <a:gd name="T0" fmla="*/ 40 w 56"/>
                  <a:gd name="T1" fmla="*/ 35 h 70"/>
                  <a:gd name="T2" fmla="*/ 56 w 56"/>
                  <a:gd name="T3" fmla="*/ 0 h 70"/>
                  <a:gd name="T4" fmla="*/ 20 w 56"/>
                  <a:gd name="T5" fmla="*/ 0 h 70"/>
                  <a:gd name="T6" fmla="*/ 0 w 56"/>
                  <a:gd name="T7" fmla="*/ 19 h 70"/>
                  <a:gd name="T8" fmla="*/ 0 w 56"/>
                  <a:gd name="T9" fmla="*/ 51 h 70"/>
                  <a:gd name="T10" fmla="*/ 20 w 56"/>
                  <a:gd name="T11" fmla="*/ 70 h 70"/>
                  <a:gd name="T12" fmla="*/ 56 w 56"/>
                  <a:gd name="T13" fmla="*/ 70 h 70"/>
                  <a:gd name="T14" fmla="*/ 40 w 56"/>
                  <a:gd name="T15" fmla="*/ 35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 h="70">
                    <a:moveTo>
                      <a:pt x="40" y="35"/>
                    </a:moveTo>
                    <a:cubicBezTo>
                      <a:pt x="40" y="21"/>
                      <a:pt x="46" y="8"/>
                      <a:pt x="56" y="0"/>
                    </a:cubicBezTo>
                    <a:cubicBezTo>
                      <a:pt x="20" y="0"/>
                      <a:pt x="20" y="0"/>
                      <a:pt x="20" y="0"/>
                    </a:cubicBezTo>
                    <a:cubicBezTo>
                      <a:pt x="18" y="10"/>
                      <a:pt x="10" y="17"/>
                      <a:pt x="0" y="19"/>
                    </a:cubicBezTo>
                    <a:cubicBezTo>
                      <a:pt x="0" y="51"/>
                      <a:pt x="0" y="51"/>
                      <a:pt x="0" y="51"/>
                    </a:cubicBezTo>
                    <a:cubicBezTo>
                      <a:pt x="10" y="52"/>
                      <a:pt x="18" y="60"/>
                      <a:pt x="20" y="70"/>
                    </a:cubicBezTo>
                    <a:cubicBezTo>
                      <a:pt x="56" y="70"/>
                      <a:pt x="56" y="70"/>
                      <a:pt x="56" y="70"/>
                    </a:cubicBezTo>
                    <a:cubicBezTo>
                      <a:pt x="46" y="62"/>
                      <a:pt x="40" y="49"/>
                      <a:pt x="40" y="3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61" name="Freeform 17"/>
              <p:cNvSpPr>
                <a:spLocks/>
              </p:cNvSpPr>
              <p:nvPr/>
            </p:nvSpPr>
            <p:spPr bwMode="auto">
              <a:xfrm>
                <a:off x="8049611" y="1124140"/>
                <a:ext cx="114695" cy="146456"/>
              </a:xfrm>
              <a:custGeom>
                <a:avLst/>
                <a:gdLst>
                  <a:gd name="T0" fmla="*/ 35 w 55"/>
                  <a:gd name="T1" fmla="*/ 0 h 70"/>
                  <a:gd name="T2" fmla="*/ 0 w 55"/>
                  <a:gd name="T3" fmla="*/ 0 h 70"/>
                  <a:gd name="T4" fmla="*/ 15 w 55"/>
                  <a:gd name="T5" fmla="*/ 35 h 70"/>
                  <a:gd name="T6" fmla="*/ 0 w 55"/>
                  <a:gd name="T7" fmla="*/ 70 h 70"/>
                  <a:gd name="T8" fmla="*/ 35 w 55"/>
                  <a:gd name="T9" fmla="*/ 70 h 70"/>
                  <a:gd name="T10" fmla="*/ 55 w 55"/>
                  <a:gd name="T11" fmla="*/ 51 h 70"/>
                  <a:gd name="T12" fmla="*/ 55 w 55"/>
                  <a:gd name="T13" fmla="*/ 19 h 70"/>
                  <a:gd name="T14" fmla="*/ 35 w 5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70">
                    <a:moveTo>
                      <a:pt x="35" y="0"/>
                    </a:moveTo>
                    <a:cubicBezTo>
                      <a:pt x="0" y="0"/>
                      <a:pt x="0" y="0"/>
                      <a:pt x="0" y="0"/>
                    </a:cubicBezTo>
                    <a:cubicBezTo>
                      <a:pt x="9" y="8"/>
                      <a:pt x="15" y="21"/>
                      <a:pt x="15" y="35"/>
                    </a:cubicBezTo>
                    <a:cubicBezTo>
                      <a:pt x="15" y="49"/>
                      <a:pt x="9" y="62"/>
                      <a:pt x="0" y="70"/>
                    </a:cubicBezTo>
                    <a:cubicBezTo>
                      <a:pt x="35" y="70"/>
                      <a:pt x="35" y="70"/>
                      <a:pt x="35" y="70"/>
                    </a:cubicBezTo>
                    <a:cubicBezTo>
                      <a:pt x="37" y="60"/>
                      <a:pt x="45" y="52"/>
                      <a:pt x="55" y="51"/>
                    </a:cubicBezTo>
                    <a:cubicBezTo>
                      <a:pt x="55" y="19"/>
                      <a:pt x="55" y="19"/>
                      <a:pt x="55" y="19"/>
                    </a:cubicBezTo>
                    <a:cubicBezTo>
                      <a:pt x="45" y="17"/>
                      <a:pt x="37" y="10"/>
                      <a:pt x="3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62" name="Freeform 18"/>
              <p:cNvSpPr>
                <a:spLocks noEditPoints="1"/>
              </p:cNvSpPr>
              <p:nvPr/>
            </p:nvSpPr>
            <p:spPr bwMode="auto">
              <a:xfrm>
                <a:off x="7932270" y="1124140"/>
                <a:ext cx="129693" cy="146456"/>
              </a:xfrm>
              <a:custGeom>
                <a:avLst/>
                <a:gdLst>
                  <a:gd name="T0" fmla="*/ 31 w 62"/>
                  <a:gd name="T1" fmla="*/ 0 h 70"/>
                  <a:gd name="T2" fmla="*/ 0 w 62"/>
                  <a:gd name="T3" fmla="*/ 35 h 70"/>
                  <a:gd name="T4" fmla="*/ 31 w 62"/>
                  <a:gd name="T5" fmla="*/ 70 h 70"/>
                  <a:gd name="T6" fmla="*/ 62 w 62"/>
                  <a:gd name="T7" fmla="*/ 35 h 70"/>
                  <a:gd name="T8" fmla="*/ 31 w 62"/>
                  <a:gd name="T9" fmla="*/ 0 h 70"/>
                  <a:gd name="T10" fmla="*/ 34 w 62"/>
                  <a:gd name="T11" fmla="*/ 54 h 70"/>
                  <a:gd name="T12" fmla="*/ 34 w 62"/>
                  <a:gd name="T13" fmla="*/ 61 h 70"/>
                  <a:gd name="T14" fmla="*/ 28 w 62"/>
                  <a:gd name="T15" fmla="*/ 61 h 70"/>
                  <a:gd name="T16" fmla="*/ 28 w 62"/>
                  <a:gd name="T17" fmla="*/ 55 h 70"/>
                  <a:gd name="T18" fmla="*/ 17 w 62"/>
                  <a:gd name="T19" fmla="*/ 52 h 70"/>
                  <a:gd name="T20" fmla="*/ 19 w 62"/>
                  <a:gd name="T21" fmla="*/ 45 h 70"/>
                  <a:gd name="T22" fmla="*/ 29 w 62"/>
                  <a:gd name="T23" fmla="*/ 47 h 70"/>
                  <a:gd name="T24" fmla="*/ 36 w 62"/>
                  <a:gd name="T25" fmla="*/ 43 h 70"/>
                  <a:gd name="T26" fmla="*/ 29 w 62"/>
                  <a:gd name="T27" fmla="*/ 38 h 70"/>
                  <a:gd name="T28" fmla="*/ 18 w 62"/>
                  <a:gd name="T29" fmla="*/ 26 h 70"/>
                  <a:gd name="T30" fmla="*/ 28 w 62"/>
                  <a:gd name="T31" fmla="*/ 15 h 70"/>
                  <a:gd name="T32" fmla="*/ 28 w 62"/>
                  <a:gd name="T33" fmla="*/ 9 h 70"/>
                  <a:gd name="T34" fmla="*/ 34 w 62"/>
                  <a:gd name="T35" fmla="*/ 9 h 70"/>
                  <a:gd name="T36" fmla="*/ 34 w 62"/>
                  <a:gd name="T37" fmla="*/ 15 h 70"/>
                  <a:gd name="T38" fmla="*/ 44 w 62"/>
                  <a:gd name="T39" fmla="*/ 17 h 70"/>
                  <a:gd name="T40" fmla="*/ 42 w 62"/>
                  <a:gd name="T41" fmla="*/ 24 h 70"/>
                  <a:gd name="T42" fmla="*/ 33 w 62"/>
                  <a:gd name="T43" fmla="*/ 22 h 70"/>
                  <a:gd name="T44" fmla="*/ 27 w 62"/>
                  <a:gd name="T45" fmla="*/ 25 h 70"/>
                  <a:gd name="T46" fmla="*/ 35 w 62"/>
                  <a:gd name="T47" fmla="*/ 31 h 70"/>
                  <a:gd name="T48" fmla="*/ 45 w 62"/>
                  <a:gd name="T49" fmla="*/ 43 h 70"/>
                  <a:gd name="T50" fmla="*/ 34 w 62"/>
                  <a:gd name="T51" fmla="*/ 54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2" h="70">
                    <a:moveTo>
                      <a:pt x="31" y="0"/>
                    </a:moveTo>
                    <a:cubicBezTo>
                      <a:pt x="14" y="0"/>
                      <a:pt x="0" y="15"/>
                      <a:pt x="0" y="35"/>
                    </a:cubicBezTo>
                    <a:cubicBezTo>
                      <a:pt x="0" y="54"/>
                      <a:pt x="14" y="70"/>
                      <a:pt x="31" y="70"/>
                    </a:cubicBezTo>
                    <a:cubicBezTo>
                      <a:pt x="48" y="70"/>
                      <a:pt x="62" y="54"/>
                      <a:pt x="62" y="35"/>
                    </a:cubicBezTo>
                    <a:cubicBezTo>
                      <a:pt x="62" y="15"/>
                      <a:pt x="48" y="0"/>
                      <a:pt x="31" y="0"/>
                    </a:cubicBezTo>
                    <a:close/>
                    <a:moveTo>
                      <a:pt x="34" y="54"/>
                    </a:moveTo>
                    <a:cubicBezTo>
                      <a:pt x="34" y="61"/>
                      <a:pt x="34" y="61"/>
                      <a:pt x="34" y="61"/>
                    </a:cubicBezTo>
                    <a:cubicBezTo>
                      <a:pt x="28" y="61"/>
                      <a:pt x="28" y="61"/>
                      <a:pt x="28" y="61"/>
                    </a:cubicBezTo>
                    <a:cubicBezTo>
                      <a:pt x="28" y="55"/>
                      <a:pt x="28" y="55"/>
                      <a:pt x="28" y="55"/>
                    </a:cubicBezTo>
                    <a:cubicBezTo>
                      <a:pt x="24" y="54"/>
                      <a:pt x="20" y="53"/>
                      <a:pt x="17" y="52"/>
                    </a:cubicBezTo>
                    <a:cubicBezTo>
                      <a:pt x="19" y="45"/>
                      <a:pt x="19" y="45"/>
                      <a:pt x="19" y="45"/>
                    </a:cubicBezTo>
                    <a:cubicBezTo>
                      <a:pt x="22" y="46"/>
                      <a:pt x="25" y="47"/>
                      <a:pt x="29" y="47"/>
                    </a:cubicBezTo>
                    <a:cubicBezTo>
                      <a:pt x="33" y="47"/>
                      <a:pt x="36" y="46"/>
                      <a:pt x="36" y="43"/>
                    </a:cubicBezTo>
                    <a:cubicBezTo>
                      <a:pt x="36" y="41"/>
                      <a:pt x="34" y="40"/>
                      <a:pt x="29" y="38"/>
                    </a:cubicBezTo>
                    <a:cubicBezTo>
                      <a:pt x="22" y="36"/>
                      <a:pt x="18" y="33"/>
                      <a:pt x="18" y="26"/>
                    </a:cubicBezTo>
                    <a:cubicBezTo>
                      <a:pt x="18" y="21"/>
                      <a:pt x="21" y="16"/>
                      <a:pt x="28" y="15"/>
                    </a:cubicBezTo>
                    <a:cubicBezTo>
                      <a:pt x="28" y="9"/>
                      <a:pt x="28" y="9"/>
                      <a:pt x="28" y="9"/>
                    </a:cubicBezTo>
                    <a:cubicBezTo>
                      <a:pt x="34" y="9"/>
                      <a:pt x="34" y="9"/>
                      <a:pt x="34" y="9"/>
                    </a:cubicBezTo>
                    <a:cubicBezTo>
                      <a:pt x="34" y="15"/>
                      <a:pt x="34" y="15"/>
                      <a:pt x="34" y="15"/>
                    </a:cubicBezTo>
                    <a:cubicBezTo>
                      <a:pt x="38" y="15"/>
                      <a:pt x="41" y="16"/>
                      <a:pt x="44" y="17"/>
                    </a:cubicBezTo>
                    <a:cubicBezTo>
                      <a:pt x="42" y="24"/>
                      <a:pt x="42" y="24"/>
                      <a:pt x="42" y="24"/>
                    </a:cubicBezTo>
                    <a:cubicBezTo>
                      <a:pt x="40" y="23"/>
                      <a:pt x="37" y="22"/>
                      <a:pt x="33" y="22"/>
                    </a:cubicBezTo>
                    <a:cubicBezTo>
                      <a:pt x="28" y="22"/>
                      <a:pt x="27" y="24"/>
                      <a:pt x="27" y="25"/>
                    </a:cubicBezTo>
                    <a:cubicBezTo>
                      <a:pt x="27" y="27"/>
                      <a:pt x="29" y="29"/>
                      <a:pt x="35" y="31"/>
                    </a:cubicBezTo>
                    <a:cubicBezTo>
                      <a:pt x="42" y="33"/>
                      <a:pt x="45" y="37"/>
                      <a:pt x="45" y="43"/>
                    </a:cubicBezTo>
                    <a:cubicBezTo>
                      <a:pt x="45" y="48"/>
                      <a:pt x="41" y="53"/>
                      <a:pt x="34" y="5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63" name="Freeform 19"/>
              <p:cNvSpPr>
                <a:spLocks noEditPoints="1"/>
              </p:cNvSpPr>
              <p:nvPr/>
            </p:nvSpPr>
            <p:spPr bwMode="auto">
              <a:xfrm>
                <a:off x="7779638" y="1072086"/>
                <a:ext cx="436722" cy="250564"/>
              </a:xfrm>
              <a:custGeom>
                <a:avLst/>
                <a:gdLst>
                  <a:gd name="T0" fmla="*/ 192 w 209"/>
                  <a:gd name="T1" fmla="*/ 0 h 120"/>
                  <a:gd name="T2" fmla="*/ 16 w 209"/>
                  <a:gd name="T3" fmla="*/ 0 h 120"/>
                  <a:gd name="T4" fmla="*/ 0 w 209"/>
                  <a:gd name="T5" fmla="*/ 17 h 120"/>
                  <a:gd name="T6" fmla="*/ 0 w 209"/>
                  <a:gd name="T7" fmla="*/ 103 h 120"/>
                  <a:gd name="T8" fmla="*/ 16 w 209"/>
                  <a:gd name="T9" fmla="*/ 120 h 120"/>
                  <a:gd name="T10" fmla="*/ 192 w 209"/>
                  <a:gd name="T11" fmla="*/ 120 h 120"/>
                  <a:gd name="T12" fmla="*/ 209 w 209"/>
                  <a:gd name="T13" fmla="*/ 103 h 120"/>
                  <a:gd name="T14" fmla="*/ 209 w 209"/>
                  <a:gd name="T15" fmla="*/ 17 h 120"/>
                  <a:gd name="T16" fmla="*/ 192 w 209"/>
                  <a:gd name="T17" fmla="*/ 0 h 120"/>
                  <a:gd name="T18" fmla="*/ 194 w 209"/>
                  <a:gd name="T19" fmla="*/ 84 h 120"/>
                  <a:gd name="T20" fmla="*/ 189 w 209"/>
                  <a:gd name="T21" fmla="*/ 84 h 120"/>
                  <a:gd name="T22" fmla="*/ 173 w 209"/>
                  <a:gd name="T23" fmla="*/ 100 h 120"/>
                  <a:gd name="T24" fmla="*/ 173 w 209"/>
                  <a:gd name="T25" fmla="*/ 105 h 120"/>
                  <a:gd name="T26" fmla="*/ 35 w 209"/>
                  <a:gd name="T27" fmla="*/ 105 h 120"/>
                  <a:gd name="T28" fmla="*/ 35 w 209"/>
                  <a:gd name="T29" fmla="*/ 100 h 120"/>
                  <a:gd name="T30" fmla="*/ 19 w 209"/>
                  <a:gd name="T31" fmla="*/ 84 h 120"/>
                  <a:gd name="T32" fmla="*/ 15 w 209"/>
                  <a:gd name="T33" fmla="*/ 84 h 120"/>
                  <a:gd name="T34" fmla="*/ 15 w 209"/>
                  <a:gd name="T35" fmla="*/ 35 h 120"/>
                  <a:gd name="T36" fmla="*/ 19 w 209"/>
                  <a:gd name="T37" fmla="*/ 35 h 120"/>
                  <a:gd name="T38" fmla="*/ 35 w 209"/>
                  <a:gd name="T39" fmla="*/ 20 h 120"/>
                  <a:gd name="T40" fmla="*/ 35 w 209"/>
                  <a:gd name="T41" fmla="*/ 15 h 120"/>
                  <a:gd name="T42" fmla="*/ 173 w 209"/>
                  <a:gd name="T43" fmla="*/ 15 h 120"/>
                  <a:gd name="T44" fmla="*/ 173 w 209"/>
                  <a:gd name="T45" fmla="*/ 20 h 120"/>
                  <a:gd name="T46" fmla="*/ 189 w 209"/>
                  <a:gd name="T47" fmla="*/ 35 h 120"/>
                  <a:gd name="T48" fmla="*/ 194 w 209"/>
                  <a:gd name="T49" fmla="*/ 35 h 120"/>
                  <a:gd name="T50" fmla="*/ 194 w 209"/>
                  <a:gd name="T51" fmla="*/ 84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9" h="120">
                    <a:moveTo>
                      <a:pt x="192" y="0"/>
                    </a:moveTo>
                    <a:cubicBezTo>
                      <a:pt x="16" y="0"/>
                      <a:pt x="16" y="0"/>
                      <a:pt x="16" y="0"/>
                    </a:cubicBezTo>
                    <a:cubicBezTo>
                      <a:pt x="7" y="0"/>
                      <a:pt x="0" y="8"/>
                      <a:pt x="0" y="17"/>
                    </a:cubicBezTo>
                    <a:cubicBezTo>
                      <a:pt x="0" y="103"/>
                      <a:pt x="0" y="103"/>
                      <a:pt x="0" y="103"/>
                    </a:cubicBezTo>
                    <a:cubicBezTo>
                      <a:pt x="0" y="112"/>
                      <a:pt x="7" y="120"/>
                      <a:pt x="16" y="120"/>
                    </a:cubicBezTo>
                    <a:cubicBezTo>
                      <a:pt x="192" y="120"/>
                      <a:pt x="192" y="120"/>
                      <a:pt x="192" y="120"/>
                    </a:cubicBezTo>
                    <a:cubicBezTo>
                      <a:pt x="201" y="120"/>
                      <a:pt x="209" y="112"/>
                      <a:pt x="209" y="103"/>
                    </a:cubicBezTo>
                    <a:cubicBezTo>
                      <a:pt x="209" y="17"/>
                      <a:pt x="209" y="17"/>
                      <a:pt x="209" y="17"/>
                    </a:cubicBezTo>
                    <a:cubicBezTo>
                      <a:pt x="209" y="8"/>
                      <a:pt x="201" y="0"/>
                      <a:pt x="192" y="0"/>
                    </a:cubicBezTo>
                    <a:close/>
                    <a:moveTo>
                      <a:pt x="194" y="84"/>
                    </a:moveTo>
                    <a:cubicBezTo>
                      <a:pt x="189" y="84"/>
                      <a:pt x="189" y="84"/>
                      <a:pt x="189" y="84"/>
                    </a:cubicBezTo>
                    <a:cubicBezTo>
                      <a:pt x="180" y="84"/>
                      <a:pt x="173" y="91"/>
                      <a:pt x="173" y="100"/>
                    </a:cubicBezTo>
                    <a:cubicBezTo>
                      <a:pt x="173" y="105"/>
                      <a:pt x="173" y="105"/>
                      <a:pt x="173" y="105"/>
                    </a:cubicBezTo>
                    <a:cubicBezTo>
                      <a:pt x="35" y="105"/>
                      <a:pt x="35" y="105"/>
                      <a:pt x="35" y="105"/>
                    </a:cubicBezTo>
                    <a:cubicBezTo>
                      <a:pt x="35" y="100"/>
                      <a:pt x="35" y="100"/>
                      <a:pt x="35" y="100"/>
                    </a:cubicBezTo>
                    <a:cubicBezTo>
                      <a:pt x="35" y="91"/>
                      <a:pt x="28" y="84"/>
                      <a:pt x="19" y="84"/>
                    </a:cubicBezTo>
                    <a:cubicBezTo>
                      <a:pt x="15" y="84"/>
                      <a:pt x="15" y="84"/>
                      <a:pt x="15" y="84"/>
                    </a:cubicBezTo>
                    <a:cubicBezTo>
                      <a:pt x="15" y="35"/>
                      <a:pt x="15" y="35"/>
                      <a:pt x="15" y="35"/>
                    </a:cubicBezTo>
                    <a:cubicBezTo>
                      <a:pt x="19" y="35"/>
                      <a:pt x="19" y="35"/>
                      <a:pt x="19" y="35"/>
                    </a:cubicBezTo>
                    <a:cubicBezTo>
                      <a:pt x="28" y="35"/>
                      <a:pt x="35" y="29"/>
                      <a:pt x="35" y="20"/>
                    </a:cubicBezTo>
                    <a:cubicBezTo>
                      <a:pt x="35" y="15"/>
                      <a:pt x="35" y="15"/>
                      <a:pt x="35" y="15"/>
                    </a:cubicBezTo>
                    <a:cubicBezTo>
                      <a:pt x="173" y="15"/>
                      <a:pt x="173" y="15"/>
                      <a:pt x="173" y="15"/>
                    </a:cubicBezTo>
                    <a:cubicBezTo>
                      <a:pt x="173" y="20"/>
                      <a:pt x="173" y="20"/>
                      <a:pt x="173" y="20"/>
                    </a:cubicBezTo>
                    <a:cubicBezTo>
                      <a:pt x="173" y="29"/>
                      <a:pt x="180" y="35"/>
                      <a:pt x="189" y="35"/>
                    </a:cubicBezTo>
                    <a:cubicBezTo>
                      <a:pt x="194" y="35"/>
                      <a:pt x="194" y="35"/>
                      <a:pt x="194" y="35"/>
                    </a:cubicBezTo>
                    <a:lnTo>
                      <a:pt x="194" y="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sp>
          <p:nvSpPr>
            <p:cNvPr id="264" name="Freeform 9"/>
            <p:cNvSpPr>
              <a:spLocks noEditPoints="1"/>
            </p:cNvSpPr>
            <p:nvPr/>
          </p:nvSpPr>
          <p:spPr bwMode="auto">
            <a:xfrm>
              <a:off x="2600326" y="2983328"/>
              <a:ext cx="324807" cy="269270"/>
            </a:xfrm>
            <a:custGeom>
              <a:avLst/>
              <a:gdLst>
                <a:gd name="T0" fmla="*/ 221 w 242"/>
                <a:gd name="T1" fmla="*/ 0 h 200"/>
                <a:gd name="T2" fmla="*/ 171 w 242"/>
                <a:gd name="T3" fmla="*/ 0 h 200"/>
                <a:gd name="T4" fmla="*/ 135 w 242"/>
                <a:gd name="T5" fmla="*/ 15 h 200"/>
                <a:gd name="T6" fmla="*/ 51 w 242"/>
                <a:gd name="T7" fmla="*/ 99 h 200"/>
                <a:gd name="T8" fmla="*/ 51 w 242"/>
                <a:gd name="T9" fmla="*/ 129 h 200"/>
                <a:gd name="T10" fmla="*/ 113 w 242"/>
                <a:gd name="T11" fmla="*/ 192 h 200"/>
                <a:gd name="T12" fmla="*/ 143 w 242"/>
                <a:gd name="T13" fmla="*/ 192 h 200"/>
                <a:gd name="T14" fmla="*/ 227 w 242"/>
                <a:gd name="T15" fmla="*/ 108 h 200"/>
                <a:gd name="T16" fmla="*/ 242 w 242"/>
                <a:gd name="T17" fmla="*/ 71 h 200"/>
                <a:gd name="T18" fmla="*/ 242 w 242"/>
                <a:gd name="T19" fmla="*/ 22 h 200"/>
                <a:gd name="T20" fmla="*/ 221 w 242"/>
                <a:gd name="T21" fmla="*/ 0 h 200"/>
                <a:gd name="T22" fmla="*/ 192 w 242"/>
                <a:gd name="T23" fmla="*/ 71 h 200"/>
                <a:gd name="T24" fmla="*/ 171 w 242"/>
                <a:gd name="T25" fmla="*/ 50 h 200"/>
                <a:gd name="T26" fmla="*/ 192 w 242"/>
                <a:gd name="T27" fmla="*/ 29 h 200"/>
                <a:gd name="T28" fmla="*/ 214 w 242"/>
                <a:gd name="T29" fmla="*/ 50 h 200"/>
                <a:gd name="T30" fmla="*/ 192 w 242"/>
                <a:gd name="T31" fmla="*/ 71 h 200"/>
                <a:gd name="T32" fmla="*/ 19 w 242"/>
                <a:gd name="T33" fmla="*/ 119 h 200"/>
                <a:gd name="T34" fmla="*/ 95 w 242"/>
                <a:gd name="T35" fmla="*/ 196 h 200"/>
                <a:gd name="T36" fmla="*/ 70 w 242"/>
                <a:gd name="T37" fmla="*/ 192 h 200"/>
                <a:gd name="T38" fmla="*/ 8 w 242"/>
                <a:gd name="T39" fmla="*/ 129 h 200"/>
                <a:gd name="T40" fmla="*/ 8 w 242"/>
                <a:gd name="T41" fmla="*/ 99 h 200"/>
                <a:gd name="T42" fmla="*/ 92 w 242"/>
                <a:gd name="T43" fmla="*/ 15 h 200"/>
                <a:gd name="T44" fmla="*/ 128 w 242"/>
                <a:gd name="T45" fmla="*/ 0 h 200"/>
                <a:gd name="T46" fmla="*/ 19 w 242"/>
                <a:gd name="T47" fmla="*/ 109 h 200"/>
                <a:gd name="T48" fmla="*/ 19 w 242"/>
                <a:gd name="T49" fmla="*/ 119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2" h="200">
                  <a:moveTo>
                    <a:pt x="221" y="0"/>
                  </a:moveTo>
                  <a:cubicBezTo>
                    <a:pt x="171" y="0"/>
                    <a:pt x="171" y="0"/>
                    <a:pt x="171" y="0"/>
                  </a:cubicBezTo>
                  <a:cubicBezTo>
                    <a:pt x="159" y="0"/>
                    <a:pt x="143" y="7"/>
                    <a:pt x="135" y="15"/>
                  </a:cubicBezTo>
                  <a:cubicBezTo>
                    <a:pt x="51" y="99"/>
                    <a:pt x="51" y="99"/>
                    <a:pt x="51" y="99"/>
                  </a:cubicBezTo>
                  <a:cubicBezTo>
                    <a:pt x="42" y="107"/>
                    <a:pt x="42" y="121"/>
                    <a:pt x="51" y="129"/>
                  </a:cubicBezTo>
                  <a:cubicBezTo>
                    <a:pt x="113" y="192"/>
                    <a:pt x="113" y="192"/>
                    <a:pt x="113" y="192"/>
                  </a:cubicBezTo>
                  <a:cubicBezTo>
                    <a:pt x="121" y="200"/>
                    <a:pt x="135" y="200"/>
                    <a:pt x="143" y="192"/>
                  </a:cubicBezTo>
                  <a:cubicBezTo>
                    <a:pt x="227" y="108"/>
                    <a:pt x="227" y="108"/>
                    <a:pt x="227" y="108"/>
                  </a:cubicBezTo>
                  <a:cubicBezTo>
                    <a:pt x="236" y="100"/>
                    <a:pt x="242" y="83"/>
                    <a:pt x="242" y="71"/>
                  </a:cubicBezTo>
                  <a:cubicBezTo>
                    <a:pt x="242" y="22"/>
                    <a:pt x="242" y="22"/>
                    <a:pt x="242" y="22"/>
                  </a:cubicBezTo>
                  <a:cubicBezTo>
                    <a:pt x="242" y="10"/>
                    <a:pt x="233" y="0"/>
                    <a:pt x="221" y="0"/>
                  </a:cubicBezTo>
                  <a:moveTo>
                    <a:pt x="192" y="71"/>
                  </a:moveTo>
                  <a:cubicBezTo>
                    <a:pt x="181" y="71"/>
                    <a:pt x="171" y="62"/>
                    <a:pt x="171" y="50"/>
                  </a:cubicBezTo>
                  <a:cubicBezTo>
                    <a:pt x="171" y="38"/>
                    <a:pt x="181" y="29"/>
                    <a:pt x="192" y="29"/>
                  </a:cubicBezTo>
                  <a:cubicBezTo>
                    <a:pt x="204" y="29"/>
                    <a:pt x="214" y="38"/>
                    <a:pt x="214" y="50"/>
                  </a:cubicBezTo>
                  <a:cubicBezTo>
                    <a:pt x="214" y="62"/>
                    <a:pt x="204" y="71"/>
                    <a:pt x="192" y="71"/>
                  </a:cubicBezTo>
                  <a:moveTo>
                    <a:pt x="19" y="119"/>
                  </a:moveTo>
                  <a:cubicBezTo>
                    <a:pt x="95" y="196"/>
                    <a:pt x="95" y="196"/>
                    <a:pt x="95" y="196"/>
                  </a:cubicBezTo>
                  <a:cubicBezTo>
                    <a:pt x="87" y="200"/>
                    <a:pt x="77" y="199"/>
                    <a:pt x="70" y="192"/>
                  </a:cubicBezTo>
                  <a:cubicBezTo>
                    <a:pt x="8" y="129"/>
                    <a:pt x="8" y="129"/>
                    <a:pt x="8" y="129"/>
                  </a:cubicBezTo>
                  <a:cubicBezTo>
                    <a:pt x="0" y="121"/>
                    <a:pt x="0" y="107"/>
                    <a:pt x="8" y="99"/>
                  </a:cubicBezTo>
                  <a:cubicBezTo>
                    <a:pt x="92" y="15"/>
                    <a:pt x="92" y="15"/>
                    <a:pt x="92" y="15"/>
                  </a:cubicBezTo>
                  <a:cubicBezTo>
                    <a:pt x="100" y="7"/>
                    <a:pt x="116" y="0"/>
                    <a:pt x="128" y="0"/>
                  </a:cubicBezTo>
                  <a:cubicBezTo>
                    <a:pt x="19" y="109"/>
                    <a:pt x="19" y="109"/>
                    <a:pt x="19" y="109"/>
                  </a:cubicBezTo>
                  <a:cubicBezTo>
                    <a:pt x="16" y="112"/>
                    <a:pt x="16" y="117"/>
                    <a:pt x="19" y="119"/>
                  </a:cubicBezTo>
                </a:path>
              </a:pathLst>
            </a:custGeom>
            <a:solidFill>
              <a:srgbClr val="EC5724"/>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sysClr val="windowText" lastClr="000000"/>
                </a:solidFill>
                <a:effectLst/>
                <a:uLnTx/>
                <a:uFillTx/>
              </a:endParaRPr>
            </a:p>
          </p:txBody>
        </p:sp>
        <p:grpSp>
          <p:nvGrpSpPr>
            <p:cNvPr id="265" name="Group 115"/>
            <p:cNvGrpSpPr/>
            <p:nvPr/>
          </p:nvGrpSpPr>
          <p:grpSpPr>
            <a:xfrm>
              <a:off x="4734552" y="3688204"/>
              <a:ext cx="226783" cy="290441"/>
              <a:chOff x="9115151" y="579188"/>
              <a:chExt cx="439080" cy="562331"/>
            </a:xfrm>
            <a:solidFill>
              <a:srgbClr val="7FBC41"/>
            </a:solidFill>
          </p:grpSpPr>
          <p:sp>
            <p:nvSpPr>
              <p:cNvPr id="266" name="Freeform 53"/>
              <p:cNvSpPr>
                <a:spLocks/>
              </p:cNvSpPr>
              <p:nvPr/>
            </p:nvSpPr>
            <p:spPr bwMode="auto">
              <a:xfrm>
                <a:off x="9434832" y="855539"/>
                <a:ext cx="119399" cy="156952"/>
              </a:xfrm>
              <a:custGeom>
                <a:avLst/>
                <a:gdLst>
                  <a:gd name="T0" fmla="*/ 18 w 52"/>
                  <a:gd name="T1" fmla="*/ 68 h 68"/>
                  <a:gd name="T2" fmla="*/ 6 w 52"/>
                  <a:gd name="T3" fmla="*/ 68 h 68"/>
                  <a:gd name="T4" fmla="*/ 0 w 52"/>
                  <a:gd name="T5" fmla="*/ 62 h 68"/>
                  <a:gd name="T6" fmla="*/ 6 w 52"/>
                  <a:gd name="T7" fmla="*/ 56 h 68"/>
                  <a:gd name="T8" fmla="*/ 18 w 52"/>
                  <a:gd name="T9" fmla="*/ 56 h 68"/>
                  <a:gd name="T10" fmla="*/ 40 w 52"/>
                  <a:gd name="T11" fmla="*/ 34 h 68"/>
                  <a:gd name="T12" fmla="*/ 18 w 52"/>
                  <a:gd name="T13" fmla="*/ 12 h 68"/>
                  <a:gd name="T14" fmla="*/ 6 w 52"/>
                  <a:gd name="T15" fmla="*/ 12 h 68"/>
                  <a:gd name="T16" fmla="*/ 0 w 52"/>
                  <a:gd name="T17" fmla="*/ 6 h 68"/>
                  <a:gd name="T18" fmla="*/ 6 w 52"/>
                  <a:gd name="T19" fmla="*/ 0 h 68"/>
                  <a:gd name="T20" fmla="*/ 18 w 52"/>
                  <a:gd name="T21" fmla="*/ 0 h 68"/>
                  <a:gd name="T22" fmla="*/ 52 w 52"/>
                  <a:gd name="T23" fmla="*/ 34 h 68"/>
                  <a:gd name="T24" fmla="*/ 18 w 52"/>
                  <a:gd name="T25" fmla="*/ 6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 h="68">
                    <a:moveTo>
                      <a:pt x="18" y="68"/>
                    </a:moveTo>
                    <a:cubicBezTo>
                      <a:pt x="6" y="68"/>
                      <a:pt x="6" y="68"/>
                      <a:pt x="6" y="68"/>
                    </a:cubicBezTo>
                    <a:cubicBezTo>
                      <a:pt x="3" y="68"/>
                      <a:pt x="0" y="65"/>
                      <a:pt x="0" y="62"/>
                    </a:cubicBezTo>
                    <a:cubicBezTo>
                      <a:pt x="0" y="59"/>
                      <a:pt x="3" y="56"/>
                      <a:pt x="6" y="56"/>
                    </a:cubicBezTo>
                    <a:cubicBezTo>
                      <a:pt x="18" y="56"/>
                      <a:pt x="18" y="56"/>
                      <a:pt x="18" y="56"/>
                    </a:cubicBezTo>
                    <a:cubicBezTo>
                      <a:pt x="31" y="56"/>
                      <a:pt x="40" y="47"/>
                      <a:pt x="40" y="34"/>
                    </a:cubicBezTo>
                    <a:cubicBezTo>
                      <a:pt x="40" y="21"/>
                      <a:pt x="31" y="12"/>
                      <a:pt x="18" y="12"/>
                    </a:cubicBezTo>
                    <a:cubicBezTo>
                      <a:pt x="6" y="12"/>
                      <a:pt x="6" y="12"/>
                      <a:pt x="6" y="12"/>
                    </a:cubicBezTo>
                    <a:cubicBezTo>
                      <a:pt x="3" y="12"/>
                      <a:pt x="0" y="9"/>
                      <a:pt x="0" y="6"/>
                    </a:cubicBezTo>
                    <a:cubicBezTo>
                      <a:pt x="0" y="3"/>
                      <a:pt x="3" y="0"/>
                      <a:pt x="6" y="0"/>
                    </a:cubicBezTo>
                    <a:cubicBezTo>
                      <a:pt x="18" y="0"/>
                      <a:pt x="18" y="0"/>
                      <a:pt x="18" y="0"/>
                    </a:cubicBezTo>
                    <a:cubicBezTo>
                      <a:pt x="38" y="0"/>
                      <a:pt x="52" y="14"/>
                      <a:pt x="52" y="34"/>
                    </a:cubicBezTo>
                    <a:cubicBezTo>
                      <a:pt x="52" y="54"/>
                      <a:pt x="38" y="68"/>
                      <a:pt x="18" y="6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67" name="Freeform 54"/>
              <p:cNvSpPr>
                <a:spLocks noEditPoints="1"/>
              </p:cNvSpPr>
              <p:nvPr/>
            </p:nvSpPr>
            <p:spPr bwMode="auto">
              <a:xfrm>
                <a:off x="9142112" y="818949"/>
                <a:ext cx="320644" cy="322570"/>
              </a:xfrm>
              <a:custGeom>
                <a:avLst/>
                <a:gdLst>
                  <a:gd name="T0" fmla="*/ 114 w 140"/>
                  <a:gd name="T1" fmla="*/ 140 h 140"/>
                  <a:gd name="T2" fmla="*/ 26 w 140"/>
                  <a:gd name="T3" fmla="*/ 140 h 140"/>
                  <a:gd name="T4" fmla="*/ 0 w 140"/>
                  <a:gd name="T5" fmla="*/ 114 h 140"/>
                  <a:gd name="T6" fmla="*/ 0 w 140"/>
                  <a:gd name="T7" fmla="*/ 6 h 140"/>
                  <a:gd name="T8" fmla="*/ 6 w 140"/>
                  <a:gd name="T9" fmla="*/ 0 h 140"/>
                  <a:gd name="T10" fmla="*/ 134 w 140"/>
                  <a:gd name="T11" fmla="*/ 0 h 140"/>
                  <a:gd name="T12" fmla="*/ 140 w 140"/>
                  <a:gd name="T13" fmla="*/ 6 h 140"/>
                  <a:gd name="T14" fmla="*/ 140 w 140"/>
                  <a:gd name="T15" fmla="*/ 114 h 140"/>
                  <a:gd name="T16" fmla="*/ 114 w 140"/>
                  <a:gd name="T17" fmla="*/ 140 h 140"/>
                  <a:gd name="T18" fmla="*/ 12 w 140"/>
                  <a:gd name="T19" fmla="*/ 12 h 140"/>
                  <a:gd name="T20" fmla="*/ 12 w 140"/>
                  <a:gd name="T21" fmla="*/ 114 h 140"/>
                  <a:gd name="T22" fmla="*/ 26 w 140"/>
                  <a:gd name="T23" fmla="*/ 128 h 140"/>
                  <a:gd name="T24" fmla="*/ 114 w 140"/>
                  <a:gd name="T25" fmla="*/ 128 h 140"/>
                  <a:gd name="T26" fmla="*/ 128 w 140"/>
                  <a:gd name="T27" fmla="*/ 114 h 140"/>
                  <a:gd name="T28" fmla="*/ 128 w 140"/>
                  <a:gd name="T29" fmla="*/ 12 h 140"/>
                  <a:gd name="T30" fmla="*/ 12 w 140"/>
                  <a:gd name="T31" fmla="*/ 12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0" h="140">
                    <a:moveTo>
                      <a:pt x="114" y="140"/>
                    </a:moveTo>
                    <a:cubicBezTo>
                      <a:pt x="26" y="140"/>
                      <a:pt x="26" y="140"/>
                      <a:pt x="26" y="140"/>
                    </a:cubicBezTo>
                    <a:cubicBezTo>
                      <a:pt x="12" y="140"/>
                      <a:pt x="0" y="128"/>
                      <a:pt x="0" y="114"/>
                    </a:cubicBezTo>
                    <a:cubicBezTo>
                      <a:pt x="0" y="6"/>
                      <a:pt x="0" y="6"/>
                      <a:pt x="0" y="6"/>
                    </a:cubicBezTo>
                    <a:cubicBezTo>
                      <a:pt x="0" y="3"/>
                      <a:pt x="3" y="0"/>
                      <a:pt x="6" y="0"/>
                    </a:cubicBezTo>
                    <a:cubicBezTo>
                      <a:pt x="134" y="0"/>
                      <a:pt x="134" y="0"/>
                      <a:pt x="134" y="0"/>
                    </a:cubicBezTo>
                    <a:cubicBezTo>
                      <a:pt x="137" y="0"/>
                      <a:pt x="140" y="3"/>
                      <a:pt x="140" y="6"/>
                    </a:cubicBezTo>
                    <a:cubicBezTo>
                      <a:pt x="140" y="114"/>
                      <a:pt x="140" y="114"/>
                      <a:pt x="140" y="114"/>
                    </a:cubicBezTo>
                    <a:cubicBezTo>
                      <a:pt x="140" y="129"/>
                      <a:pt x="129" y="140"/>
                      <a:pt x="114" y="140"/>
                    </a:cubicBezTo>
                    <a:close/>
                    <a:moveTo>
                      <a:pt x="12" y="12"/>
                    </a:moveTo>
                    <a:cubicBezTo>
                      <a:pt x="12" y="114"/>
                      <a:pt x="12" y="114"/>
                      <a:pt x="12" y="114"/>
                    </a:cubicBezTo>
                    <a:cubicBezTo>
                      <a:pt x="12" y="122"/>
                      <a:pt x="18" y="128"/>
                      <a:pt x="26" y="128"/>
                    </a:cubicBezTo>
                    <a:cubicBezTo>
                      <a:pt x="114" y="128"/>
                      <a:pt x="114" y="128"/>
                      <a:pt x="114" y="128"/>
                    </a:cubicBezTo>
                    <a:cubicBezTo>
                      <a:pt x="122" y="128"/>
                      <a:pt x="128" y="122"/>
                      <a:pt x="128" y="114"/>
                    </a:cubicBezTo>
                    <a:cubicBezTo>
                      <a:pt x="128" y="12"/>
                      <a:pt x="128" y="12"/>
                      <a:pt x="128" y="12"/>
                    </a:cubicBezTo>
                    <a:lnTo>
                      <a:pt x="12"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68" name="Freeform 55"/>
              <p:cNvSpPr>
                <a:spLocks noEditPoints="1"/>
              </p:cNvSpPr>
              <p:nvPr/>
            </p:nvSpPr>
            <p:spPr bwMode="auto">
              <a:xfrm>
                <a:off x="9416537" y="579188"/>
                <a:ext cx="114584" cy="158878"/>
              </a:xfrm>
              <a:custGeom>
                <a:avLst/>
                <a:gdLst>
                  <a:gd name="T0" fmla="*/ 25 w 50"/>
                  <a:gd name="T1" fmla="*/ 69 h 69"/>
                  <a:gd name="T2" fmla="*/ 25 w 50"/>
                  <a:gd name="T3" fmla="*/ 69 h 69"/>
                  <a:gd name="T4" fmla="*/ 14 w 50"/>
                  <a:gd name="T5" fmla="*/ 67 h 69"/>
                  <a:gd name="T6" fmla="*/ 2 w 50"/>
                  <a:gd name="T7" fmla="*/ 55 h 69"/>
                  <a:gd name="T8" fmla="*/ 2 w 50"/>
                  <a:gd name="T9" fmla="*/ 37 h 69"/>
                  <a:gd name="T10" fmla="*/ 8 w 50"/>
                  <a:gd name="T11" fmla="*/ 29 h 69"/>
                  <a:gd name="T12" fmla="*/ 11 w 50"/>
                  <a:gd name="T13" fmla="*/ 10 h 69"/>
                  <a:gd name="T14" fmla="*/ 12 w 50"/>
                  <a:gd name="T15" fmla="*/ 3 h 69"/>
                  <a:gd name="T16" fmla="*/ 18 w 50"/>
                  <a:gd name="T17" fmla="*/ 1 h 69"/>
                  <a:gd name="T18" fmla="*/ 48 w 50"/>
                  <a:gd name="T19" fmla="*/ 44 h 69"/>
                  <a:gd name="T20" fmla="*/ 25 w 50"/>
                  <a:gd name="T21" fmla="*/ 69 h 69"/>
                  <a:gd name="T22" fmla="*/ 26 w 50"/>
                  <a:gd name="T23" fmla="*/ 18 h 69"/>
                  <a:gd name="T24" fmla="*/ 17 w 50"/>
                  <a:gd name="T25" fmla="*/ 36 h 69"/>
                  <a:gd name="T26" fmla="*/ 13 w 50"/>
                  <a:gd name="T27" fmla="*/ 42 h 69"/>
                  <a:gd name="T28" fmla="*/ 13 w 50"/>
                  <a:gd name="T29" fmla="*/ 50 h 69"/>
                  <a:gd name="T30" fmla="*/ 19 w 50"/>
                  <a:gd name="T31" fmla="*/ 56 h 69"/>
                  <a:gd name="T32" fmla="*/ 25 w 50"/>
                  <a:gd name="T33" fmla="*/ 57 h 69"/>
                  <a:gd name="T34" fmla="*/ 25 w 50"/>
                  <a:gd name="T35" fmla="*/ 57 h 69"/>
                  <a:gd name="T36" fmla="*/ 36 w 50"/>
                  <a:gd name="T37" fmla="*/ 43 h 69"/>
                  <a:gd name="T38" fmla="*/ 26 w 50"/>
                  <a:gd name="T39" fmla="*/ 18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0" h="69">
                    <a:moveTo>
                      <a:pt x="25" y="69"/>
                    </a:moveTo>
                    <a:cubicBezTo>
                      <a:pt x="25" y="69"/>
                      <a:pt x="25" y="69"/>
                      <a:pt x="25" y="69"/>
                    </a:cubicBezTo>
                    <a:cubicBezTo>
                      <a:pt x="21" y="69"/>
                      <a:pt x="18" y="68"/>
                      <a:pt x="14" y="67"/>
                    </a:cubicBezTo>
                    <a:cubicBezTo>
                      <a:pt x="9" y="64"/>
                      <a:pt x="4" y="60"/>
                      <a:pt x="2" y="55"/>
                    </a:cubicBezTo>
                    <a:cubicBezTo>
                      <a:pt x="0" y="49"/>
                      <a:pt x="0" y="43"/>
                      <a:pt x="2" y="37"/>
                    </a:cubicBezTo>
                    <a:cubicBezTo>
                      <a:pt x="4" y="34"/>
                      <a:pt x="6" y="32"/>
                      <a:pt x="8" y="29"/>
                    </a:cubicBezTo>
                    <a:cubicBezTo>
                      <a:pt x="14" y="22"/>
                      <a:pt x="16" y="18"/>
                      <a:pt x="11" y="10"/>
                    </a:cubicBezTo>
                    <a:cubicBezTo>
                      <a:pt x="10" y="8"/>
                      <a:pt x="10" y="5"/>
                      <a:pt x="12" y="3"/>
                    </a:cubicBezTo>
                    <a:cubicBezTo>
                      <a:pt x="13" y="1"/>
                      <a:pt x="15" y="0"/>
                      <a:pt x="18" y="1"/>
                    </a:cubicBezTo>
                    <a:cubicBezTo>
                      <a:pt x="41" y="6"/>
                      <a:pt x="50" y="27"/>
                      <a:pt x="48" y="44"/>
                    </a:cubicBezTo>
                    <a:cubicBezTo>
                      <a:pt x="46" y="59"/>
                      <a:pt x="37" y="69"/>
                      <a:pt x="25" y="69"/>
                    </a:cubicBezTo>
                    <a:close/>
                    <a:moveTo>
                      <a:pt x="26" y="18"/>
                    </a:moveTo>
                    <a:cubicBezTo>
                      <a:pt x="26" y="26"/>
                      <a:pt x="21" y="32"/>
                      <a:pt x="17" y="36"/>
                    </a:cubicBezTo>
                    <a:cubicBezTo>
                      <a:pt x="16" y="39"/>
                      <a:pt x="14" y="41"/>
                      <a:pt x="13" y="42"/>
                    </a:cubicBezTo>
                    <a:cubicBezTo>
                      <a:pt x="12" y="45"/>
                      <a:pt x="12" y="48"/>
                      <a:pt x="13" y="50"/>
                    </a:cubicBezTo>
                    <a:cubicBezTo>
                      <a:pt x="14" y="53"/>
                      <a:pt x="16" y="54"/>
                      <a:pt x="19" y="56"/>
                    </a:cubicBezTo>
                    <a:cubicBezTo>
                      <a:pt x="21" y="57"/>
                      <a:pt x="23" y="57"/>
                      <a:pt x="25" y="57"/>
                    </a:cubicBezTo>
                    <a:cubicBezTo>
                      <a:pt x="25" y="57"/>
                      <a:pt x="25" y="57"/>
                      <a:pt x="25" y="57"/>
                    </a:cubicBezTo>
                    <a:cubicBezTo>
                      <a:pt x="32" y="57"/>
                      <a:pt x="35" y="49"/>
                      <a:pt x="36" y="43"/>
                    </a:cubicBezTo>
                    <a:cubicBezTo>
                      <a:pt x="37" y="34"/>
                      <a:pt x="34" y="24"/>
                      <a:pt x="26"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69" name="Freeform 56"/>
              <p:cNvSpPr>
                <a:spLocks/>
              </p:cNvSpPr>
              <p:nvPr/>
            </p:nvSpPr>
            <p:spPr bwMode="auto">
              <a:xfrm>
                <a:off x="9368392" y="701476"/>
                <a:ext cx="94364" cy="145397"/>
              </a:xfrm>
              <a:custGeom>
                <a:avLst/>
                <a:gdLst>
                  <a:gd name="T0" fmla="*/ 7 w 41"/>
                  <a:gd name="T1" fmla="*/ 63 h 63"/>
                  <a:gd name="T2" fmla="*/ 4 w 41"/>
                  <a:gd name="T3" fmla="*/ 62 h 63"/>
                  <a:gd name="T4" fmla="*/ 1 w 41"/>
                  <a:gd name="T5" fmla="*/ 54 h 63"/>
                  <a:gd name="T6" fmla="*/ 29 w 41"/>
                  <a:gd name="T7" fmla="*/ 4 h 63"/>
                  <a:gd name="T8" fmla="*/ 37 w 41"/>
                  <a:gd name="T9" fmla="*/ 1 h 63"/>
                  <a:gd name="T10" fmla="*/ 40 w 41"/>
                  <a:gd name="T11" fmla="*/ 9 h 63"/>
                  <a:gd name="T12" fmla="*/ 12 w 41"/>
                  <a:gd name="T13" fmla="*/ 60 h 63"/>
                  <a:gd name="T14" fmla="*/ 7 w 41"/>
                  <a:gd name="T15" fmla="*/ 63 h 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63">
                    <a:moveTo>
                      <a:pt x="7" y="63"/>
                    </a:moveTo>
                    <a:cubicBezTo>
                      <a:pt x="6" y="63"/>
                      <a:pt x="5" y="63"/>
                      <a:pt x="4" y="62"/>
                    </a:cubicBezTo>
                    <a:cubicBezTo>
                      <a:pt x="1" y="61"/>
                      <a:pt x="0" y="57"/>
                      <a:pt x="1" y="54"/>
                    </a:cubicBezTo>
                    <a:cubicBezTo>
                      <a:pt x="29" y="4"/>
                      <a:pt x="29" y="4"/>
                      <a:pt x="29" y="4"/>
                    </a:cubicBezTo>
                    <a:cubicBezTo>
                      <a:pt x="31" y="1"/>
                      <a:pt x="34" y="0"/>
                      <a:pt x="37" y="1"/>
                    </a:cubicBezTo>
                    <a:cubicBezTo>
                      <a:pt x="40" y="3"/>
                      <a:pt x="41" y="6"/>
                      <a:pt x="40" y="9"/>
                    </a:cubicBezTo>
                    <a:cubicBezTo>
                      <a:pt x="12" y="60"/>
                      <a:pt x="12" y="60"/>
                      <a:pt x="12" y="60"/>
                    </a:cubicBezTo>
                    <a:cubicBezTo>
                      <a:pt x="11" y="62"/>
                      <a:pt x="9" y="63"/>
                      <a:pt x="7"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70" name="Freeform 57"/>
              <p:cNvSpPr>
                <a:spLocks/>
              </p:cNvSpPr>
              <p:nvPr/>
            </p:nvSpPr>
            <p:spPr bwMode="auto">
              <a:xfrm>
                <a:off x="9416537" y="708216"/>
                <a:ext cx="71254" cy="138657"/>
              </a:xfrm>
              <a:custGeom>
                <a:avLst/>
                <a:gdLst>
                  <a:gd name="T0" fmla="*/ 6 w 31"/>
                  <a:gd name="T1" fmla="*/ 60 h 60"/>
                  <a:gd name="T2" fmla="*/ 4 w 31"/>
                  <a:gd name="T3" fmla="*/ 60 h 60"/>
                  <a:gd name="T4" fmla="*/ 1 w 31"/>
                  <a:gd name="T5" fmla="*/ 52 h 60"/>
                  <a:gd name="T6" fmla="*/ 19 w 31"/>
                  <a:gd name="T7" fmla="*/ 5 h 60"/>
                  <a:gd name="T8" fmla="*/ 26 w 31"/>
                  <a:gd name="T9" fmla="*/ 1 h 60"/>
                  <a:gd name="T10" fmla="*/ 30 w 31"/>
                  <a:gd name="T11" fmla="*/ 9 h 60"/>
                  <a:gd name="T12" fmla="*/ 12 w 31"/>
                  <a:gd name="T13" fmla="*/ 56 h 60"/>
                  <a:gd name="T14" fmla="*/ 6 w 31"/>
                  <a:gd name="T15" fmla="*/ 60 h 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 h="60">
                    <a:moveTo>
                      <a:pt x="6" y="60"/>
                    </a:moveTo>
                    <a:cubicBezTo>
                      <a:pt x="6" y="60"/>
                      <a:pt x="5" y="60"/>
                      <a:pt x="4" y="60"/>
                    </a:cubicBezTo>
                    <a:cubicBezTo>
                      <a:pt x="1" y="58"/>
                      <a:pt x="0" y="55"/>
                      <a:pt x="1" y="52"/>
                    </a:cubicBezTo>
                    <a:cubicBezTo>
                      <a:pt x="19" y="5"/>
                      <a:pt x="19" y="5"/>
                      <a:pt x="19" y="5"/>
                    </a:cubicBezTo>
                    <a:cubicBezTo>
                      <a:pt x="20" y="2"/>
                      <a:pt x="23" y="0"/>
                      <a:pt x="26" y="1"/>
                    </a:cubicBezTo>
                    <a:cubicBezTo>
                      <a:pt x="29" y="3"/>
                      <a:pt x="31" y="6"/>
                      <a:pt x="30" y="9"/>
                    </a:cubicBezTo>
                    <a:cubicBezTo>
                      <a:pt x="12" y="56"/>
                      <a:pt x="12" y="56"/>
                      <a:pt x="12" y="56"/>
                    </a:cubicBezTo>
                    <a:cubicBezTo>
                      <a:pt x="11" y="59"/>
                      <a:pt x="9" y="60"/>
                      <a:pt x="6"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71" name="Freeform 58"/>
              <p:cNvSpPr>
                <a:spLocks noEditPoints="1"/>
              </p:cNvSpPr>
              <p:nvPr/>
            </p:nvSpPr>
            <p:spPr bwMode="auto">
              <a:xfrm>
                <a:off x="9115151" y="671626"/>
                <a:ext cx="146360" cy="175247"/>
              </a:xfrm>
              <a:custGeom>
                <a:avLst/>
                <a:gdLst>
                  <a:gd name="T0" fmla="*/ 58 w 64"/>
                  <a:gd name="T1" fmla="*/ 76 h 76"/>
                  <a:gd name="T2" fmla="*/ 58 w 64"/>
                  <a:gd name="T3" fmla="*/ 76 h 76"/>
                  <a:gd name="T4" fmla="*/ 26 w 64"/>
                  <a:gd name="T5" fmla="*/ 76 h 76"/>
                  <a:gd name="T6" fmla="*/ 21 w 64"/>
                  <a:gd name="T7" fmla="*/ 73 h 76"/>
                  <a:gd name="T8" fmla="*/ 5 w 64"/>
                  <a:gd name="T9" fmla="*/ 41 h 76"/>
                  <a:gd name="T10" fmla="*/ 4 w 64"/>
                  <a:gd name="T11" fmla="*/ 39 h 76"/>
                  <a:gd name="T12" fmla="*/ 0 w 64"/>
                  <a:gd name="T13" fmla="*/ 7 h 76"/>
                  <a:gd name="T14" fmla="*/ 3 w 64"/>
                  <a:gd name="T15" fmla="*/ 1 h 76"/>
                  <a:gd name="T16" fmla="*/ 9 w 64"/>
                  <a:gd name="T17" fmla="*/ 1 h 76"/>
                  <a:gd name="T18" fmla="*/ 37 w 64"/>
                  <a:gd name="T19" fmla="*/ 17 h 76"/>
                  <a:gd name="T20" fmla="*/ 39 w 64"/>
                  <a:gd name="T21" fmla="*/ 19 h 76"/>
                  <a:gd name="T22" fmla="*/ 63 w 64"/>
                  <a:gd name="T23" fmla="*/ 67 h 76"/>
                  <a:gd name="T24" fmla="*/ 64 w 64"/>
                  <a:gd name="T25" fmla="*/ 70 h 76"/>
                  <a:gd name="T26" fmla="*/ 58 w 64"/>
                  <a:gd name="T27" fmla="*/ 76 h 76"/>
                  <a:gd name="T28" fmla="*/ 30 w 64"/>
                  <a:gd name="T29" fmla="*/ 64 h 76"/>
                  <a:gd name="T30" fmla="*/ 48 w 64"/>
                  <a:gd name="T31" fmla="*/ 64 h 76"/>
                  <a:gd name="T32" fmla="*/ 29 w 64"/>
                  <a:gd name="T33" fmla="*/ 26 h 76"/>
                  <a:gd name="T34" fmla="*/ 13 w 64"/>
                  <a:gd name="T35" fmla="*/ 17 h 76"/>
                  <a:gd name="T36" fmla="*/ 16 w 64"/>
                  <a:gd name="T37" fmla="*/ 36 h 76"/>
                  <a:gd name="T38" fmla="*/ 30 w 64"/>
                  <a:gd name="T39" fmla="*/ 64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4" h="76">
                    <a:moveTo>
                      <a:pt x="58" y="76"/>
                    </a:moveTo>
                    <a:cubicBezTo>
                      <a:pt x="58" y="76"/>
                      <a:pt x="58" y="76"/>
                      <a:pt x="58" y="76"/>
                    </a:cubicBezTo>
                    <a:cubicBezTo>
                      <a:pt x="26" y="76"/>
                      <a:pt x="26" y="76"/>
                      <a:pt x="26" y="76"/>
                    </a:cubicBezTo>
                    <a:cubicBezTo>
                      <a:pt x="24" y="76"/>
                      <a:pt x="22" y="75"/>
                      <a:pt x="21" y="73"/>
                    </a:cubicBezTo>
                    <a:cubicBezTo>
                      <a:pt x="5" y="41"/>
                      <a:pt x="5" y="41"/>
                      <a:pt x="5" y="41"/>
                    </a:cubicBezTo>
                    <a:cubicBezTo>
                      <a:pt x="4" y="40"/>
                      <a:pt x="4" y="39"/>
                      <a:pt x="4" y="39"/>
                    </a:cubicBezTo>
                    <a:cubicBezTo>
                      <a:pt x="0" y="7"/>
                      <a:pt x="0" y="7"/>
                      <a:pt x="0" y="7"/>
                    </a:cubicBezTo>
                    <a:cubicBezTo>
                      <a:pt x="0" y="4"/>
                      <a:pt x="1" y="2"/>
                      <a:pt x="3" y="1"/>
                    </a:cubicBezTo>
                    <a:cubicBezTo>
                      <a:pt x="5" y="0"/>
                      <a:pt x="7" y="0"/>
                      <a:pt x="9" y="1"/>
                    </a:cubicBezTo>
                    <a:cubicBezTo>
                      <a:pt x="37" y="17"/>
                      <a:pt x="37" y="17"/>
                      <a:pt x="37" y="17"/>
                    </a:cubicBezTo>
                    <a:cubicBezTo>
                      <a:pt x="38" y="17"/>
                      <a:pt x="39" y="18"/>
                      <a:pt x="39" y="19"/>
                    </a:cubicBezTo>
                    <a:cubicBezTo>
                      <a:pt x="63" y="67"/>
                      <a:pt x="63" y="67"/>
                      <a:pt x="63" y="67"/>
                    </a:cubicBezTo>
                    <a:cubicBezTo>
                      <a:pt x="64" y="68"/>
                      <a:pt x="64" y="69"/>
                      <a:pt x="64" y="70"/>
                    </a:cubicBezTo>
                    <a:cubicBezTo>
                      <a:pt x="64" y="73"/>
                      <a:pt x="61" y="76"/>
                      <a:pt x="58" y="76"/>
                    </a:cubicBezTo>
                    <a:close/>
                    <a:moveTo>
                      <a:pt x="30" y="64"/>
                    </a:moveTo>
                    <a:cubicBezTo>
                      <a:pt x="48" y="64"/>
                      <a:pt x="48" y="64"/>
                      <a:pt x="48" y="64"/>
                    </a:cubicBezTo>
                    <a:cubicBezTo>
                      <a:pt x="29" y="26"/>
                      <a:pt x="29" y="26"/>
                      <a:pt x="29" y="26"/>
                    </a:cubicBezTo>
                    <a:cubicBezTo>
                      <a:pt x="13" y="17"/>
                      <a:pt x="13" y="17"/>
                      <a:pt x="13" y="17"/>
                    </a:cubicBezTo>
                    <a:cubicBezTo>
                      <a:pt x="16" y="36"/>
                      <a:pt x="16" y="36"/>
                      <a:pt x="16" y="36"/>
                    </a:cubicBezTo>
                    <a:lnTo>
                      <a:pt x="30" y="6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72" name="Freeform 59"/>
              <p:cNvSpPr>
                <a:spLocks/>
              </p:cNvSpPr>
              <p:nvPr/>
            </p:nvSpPr>
            <p:spPr bwMode="auto">
              <a:xfrm>
                <a:off x="9121891" y="706290"/>
                <a:ext cx="86661" cy="66440"/>
              </a:xfrm>
              <a:custGeom>
                <a:avLst/>
                <a:gdLst>
                  <a:gd name="T0" fmla="*/ 7 w 38"/>
                  <a:gd name="T1" fmla="*/ 29 h 29"/>
                  <a:gd name="T2" fmla="*/ 2 w 38"/>
                  <a:gd name="T3" fmla="*/ 26 h 29"/>
                  <a:gd name="T4" fmla="*/ 4 w 38"/>
                  <a:gd name="T5" fmla="*/ 18 h 29"/>
                  <a:gd name="T6" fmla="*/ 28 w 38"/>
                  <a:gd name="T7" fmla="*/ 2 h 29"/>
                  <a:gd name="T8" fmla="*/ 36 w 38"/>
                  <a:gd name="T9" fmla="*/ 4 h 29"/>
                  <a:gd name="T10" fmla="*/ 34 w 38"/>
                  <a:gd name="T11" fmla="*/ 12 h 29"/>
                  <a:gd name="T12" fmla="*/ 10 w 38"/>
                  <a:gd name="T13" fmla="*/ 28 h 29"/>
                  <a:gd name="T14" fmla="*/ 7 w 38"/>
                  <a:gd name="T15" fmla="*/ 29 h 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 h="29">
                    <a:moveTo>
                      <a:pt x="7" y="29"/>
                    </a:moveTo>
                    <a:cubicBezTo>
                      <a:pt x="5" y="29"/>
                      <a:pt x="3" y="28"/>
                      <a:pt x="2" y="26"/>
                    </a:cubicBezTo>
                    <a:cubicBezTo>
                      <a:pt x="0" y="24"/>
                      <a:pt x="1" y="20"/>
                      <a:pt x="4" y="18"/>
                    </a:cubicBezTo>
                    <a:cubicBezTo>
                      <a:pt x="28" y="2"/>
                      <a:pt x="28" y="2"/>
                      <a:pt x="28" y="2"/>
                    </a:cubicBezTo>
                    <a:cubicBezTo>
                      <a:pt x="30" y="0"/>
                      <a:pt x="34" y="1"/>
                      <a:pt x="36" y="4"/>
                    </a:cubicBezTo>
                    <a:cubicBezTo>
                      <a:pt x="38" y="6"/>
                      <a:pt x="37" y="10"/>
                      <a:pt x="34" y="12"/>
                    </a:cubicBezTo>
                    <a:cubicBezTo>
                      <a:pt x="10" y="28"/>
                      <a:pt x="10" y="28"/>
                      <a:pt x="10" y="28"/>
                    </a:cubicBezTo>
                    <a:cubicBezTo>
                      <a:pt x="9" y="29"/>
                      <a:pt x="8" y="29"/>
                      <a:pt x="7"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73" name="Freeform 60"/>
              <p:cNvSpPr>
                <a:spLocks noEditPoints="1"/>
              </p:cNvSpPr>
              <p:nvPr/>
            </p:nvSpPr>
            <p:spPr bwMode="auto">
              <a:xfrm>
                <a:off x="9251882" y="579188"/>
                <a:ext cx="137694" cy="267685"/>
              </a:xfrm>
              <a:custGeom>
                <a:avLst/>
                <a:gdLst>
                  <a:gd name="T0" fmla="*/ 54 w 60"/>
                  <a:gd name="T1" fmla="*/ 116 h 116"/>
                  <a:gd name="T2" fmla="*/ 6 w 60"/>
                  <a:gd name="T3" fmla="*/ 116 h 116"/>
                  <a:gd name="T4" fmla="*/ 0 w 60"/>
                  <a:gd name="T5" fmla="*/ 110 h 116"/>
                  <a:gd name="T6" fmla="*/ 0 w 60"/>
                  <a:gd name="T7" fmla="*/ 6 h 116"/>
                  <a:gd name="T8" fmla="*/ 6 w 60"/>
                  <a:gd name="T9" fmla="*/ 0 h 116"/>
                  <a:gd name="T10" fmla="*/ 54 w 60"/>
                  <a:gd name="T11" fmla="*/ 0 h 116"/>
                  <a:gd name="T12" fmla="*/ 60 w 60"/>
                  <a:gd name="T13" fmla="*/ 6 h 116"/>
                  <a:gd name="T14" fmla="*/ 60 w 60"/>
                  <a:gd name="T15" fmla="*/ 110 h 116"/>
                  <a:gd name="T16" fmla="*/ 54 w 60"/>
                  <a:gd name="T17" fmla="*/ 116 h 116"/>
                  <a:gd name="T18" fmla="*/ 12 w 60"/>
                  <a:gd name="T19" fmla="*/ 104 h 116"/>
                  <a:gd name="T20" fmla="*/ 48 w 60"/>
                  <a:gd name="T21" fmla="*/ 104 h 116"/>
                  <a:gd name="T22" fmla="*/ 48 w 60"/>
                  <a:gd name="T23" fmla="*/ 12 h 116"/>
                  <a:gd name="T24" fmla="*/ 12 w 60"/>
                  <a:gd name="T25" fmla="*/ 12 h 116"/>
                  <a:gd name="T26" fmla="*/ 12 w 60"/>
                  <a:gd name="T27" fmla="*/ 10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 h="116">
                    <a:moveTo>
                      <a:pt x="54" y="116"/>
                    </a:moveTo>
                    <a:cubicBezTo>
                      <a:pt x="6" y="116"/>
                      <a:pt x="6" y="116"/>
                      <a:pt x="6" y="116"/>
                    </a:cubicBezTo>
                    <a:cubicBezTo>
                      <a:pt x="3" y="116"/>
                      <a:pt x="0" y="113"/>
                      <a:pt x="0" y="110"/>
                    </a:cubicBezTo>
                    <a:cubicBezTo>
                      <a:pt x="0" y="6"/>
                      <a:pt x="0" y="6"/>
                      <a:pt x="0" y="6"/>
                    </a:cubicBezTo>
                    <a:cubicBezTo>
                      <a:pt x="0" y="3"/>
                      <a:pt x="3" y="0"/>
                      <a:pt x="6" y="0"/>
                    </a:cubicBezTo>
                    <a:cubicBezTo>
                      <a:pt x="54" y="0"/>
                      <a:pt x="54" y="0"/>
                      <a:pt x="54" y="0"/>
                    </a:cubicBezTo>
                    <a:cubicBezTo>
                      <a:pt x="57" y="0"/>
                      <a:pt x="60" y="3"/>
                      <a:pt x="60" y="6"/>
                    </a:cubicBezTo>
                    <a:cubicBezTo>
                      <a:pt x="60" y="110"/>
                      <a:pt x="60" y="110"/>
                      <a:pt x="60" y="110"/>
                    </a:cubicBezTo>
                    <a:cubicBezTo>
                      <a:pt x="60" y="113"/>
                      <a:pt x="57" y="116"/>
                      <a:pt x="54" y="116"/>
                    </a:cubicBezTo>
                    <a:close/>
                    <a:moveTo>
                      <a:pt x="12" y="104"/>
                    </a:moveTo>
                    <a:cubicBezTo>
                      <a:pt x="48" y="104"/>
                      <a:pt x="48" y="104"/>
                      <a:pt x="48" y="104"/>
                    </a:cubicBezTo>
                    <a:cubicBezTo>
                      <a:pt x="48" y="12"/>
                      <a:pt x="48" y="12"/>
                      <a:pt x="48" y="12"/>
                    </a:cubicBezTo>
                    <a:cubicBezTo>
                      <a:pt x="12" y="12"/>
                      <a:pt x="12" y="12"/>
                      <a:pt x="12" y="12"/>
                    </a:cubicBezTo>
                    <a:lnTo>
                      <a:pt x="12"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74" name="Freeform 61"/>
              <p:cNvSpPr>
                <a:spLocks/>
              </p:cNvSpPr>
              <p:nvPr/>
            </p:nvSpPr>
            <p:spPr bwMode="auto">
              <a:xfrm>
                <a:off x="9306767" y="635036"/>
                <a:ext cx="82809" cy="26961"/>
              </a:xfrm>
              <a:custGeom>
                <a:avLst/>
                <a:gdLst>
                  <a:gd name="T0" fmla="*/ 30 w 36"/>
                  <a:gd name="T1" fmla="*/ 12 h 12"/>
                  <a:gd name="T2" fmla="*/ 6 w 36"/>
                  <a:gd name="T3" fmla="*/ 12 h 12"/>
                  <a:gd name="T4" fmla="*/ 0 w 36"/>
                  <a:gd name="T5" fmla="*/ 6 h 12"/>
                  <a:gd name="T6" fmla="*/ 6 w 36"/>
                  <a:gd name="T7" fmla="*/ 0 h 12"/>
                  <a:gd name="T8" fmla="*/ 30 w 36"/>
                  <a:gd name="T9" fmla="*/ 0 h 12"/>
                  <a:gd name="T10" fmla="*/ 36 w 36"/>
                  <a:gd name="T11" fmla="*/ 6 h 12"/>
                  <a:gd name="T12" fmla="*/ 30 w 36"/>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36" h="12">
                    <a:moveTo>
                      <a:pt x="30" y="12"/>
                    </a:moveTo>
                    <a:cubicBezTo>
                      <a:pt x="6" y="12"/>
                      <a:pt x="6" y="12"/>
                      <a:pt x="6" y="12"/>
                    </a:cubicBezTo>
                    <a:cubicBezTo>
                      <a:pt x="3" y="12"/>
                      <a:pt x="0" y="9"/>
                      <a:pt x="0" y="6"/>
                    </a:cubicBezTo>
                    <a:cubicBezTo>
                      <a:pt x="0" y="3"/>
                      <a:pt x="3" y="0"/>
                      <a:pt x="6" y="0"/>
                    </a:cubicBezTo>
                    <a:cubicBezTo>
                      <a:pt x="30" y="0"/>
                      <a:pt x="30" y="0"/>
                      <a:pt x="30" y="0"/>
                    </a:cubicBezTo>
                    <a:cubicBezTo>
                      <a:pt x="33" y="0"/>
                      <a:pt x="36" y="3"/>
                      <a:pt x="36" y="6"/>
                    </a:cubicBezTo>
                    <a:cubicBezTo>
                      <a:pt x="36" y="9"/>
                      <a:pt x="33" y="12"/>
                      <a:pt x="30"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75" name="Freeform 62"/>
              <p:cNvSpPr>
                <a:spLocks/>
              </p:cNvSpPr>
              <p:nvPr/>
            </p:nvSpPr>
            <p:spPr bwMode="auto">
              <a:xfrm>
                <a:off x="9325062" y="671626"/>
                <a:ext cx="64514" cy="27924"/>
              </a:xfrm>
              <a:custGeom>
                <a:avLst/>
                <a:gdLst>
                  <a:gd name="T0" fmla="*/ 22 w 28"/>
                  <a:gd name="T1" fmla="*/ 12 h 12"/>
                  <a:gd name="T2" fmla="*/ 6 w 28"/>
                  <a:gd name="T3" fmla="*/ 12 h 12"/>
                  <a:gd name="T4" fmla="*/ 0 w 28"/>
                  <a:gd name="T5" fmla="*/ 6 h 12"/>
                  <a:gd name="T6" fmla="*/ 6 w 28"/>
                  <a:gd name="T7" fmla="*/ 0 h 12"/>
                  <a:gd name="T8" fmla="*/ 22 w 28"/>
                  <a:gd name="T9" fmla="*/ 0 h 12"/>
                  <a:gd name="T10" fmla="*/ 28 w 28"/>
                  <a:gd name="T11" fmla="*/ 6 h 12"/>
                  <a:gd name="T12" fmla="*/ 22 w 28"/>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28" h="12">
                    <a:moveTo>
                      <a:pt x="22" y="12"/>
                    </a:moveTo>
                    <a:cubicBezTo>
                      <a:pt x="6" y="12"/>
                      <a:pt x="6" y="12"/>
                      <a:pt x="6" y="12"/>
                    </a:cubicBezTo>
                    <a:cubicBezTo>
                      <a:pt x="3" y="12"/>
                      <a:pt x="0" y="9"/>
                      <a:pt x="0" y="6"/>
                    </a:cubicBezTo>
                    <a:cubicBezTo>
                      <a:pt x="0" y="3"/>
                      <a:pt x="3" y="0"/>
                      <a:pt x="6" y="0"/>
                    </a:cubicBezTo>
                    <a:cubicBezTo>
                      <a:pt x="22" y="0"/>
                      <a:pt x="22" y="0"/>
                      <a:pt x="22" y="0"/>
                    </a:cubicBezTo>
                    <a:cubicBezTo>
                      <a:pt x="25" y="0"/>
                      <a:pt x="28" y="3"/>
                      <a:pt x="28" y="6"/>
                    </a:cubicBezTo>
                    <a:cubicBezTo>
                      <a:pt x="28" y="9"/>
                      <a:pt x="25" y="12"/>
                      <a:pt x="22"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76" name="Freeform 63"/>
              <p:cNvSpPr>
                <a:spLocks/>
              </p:cNvSpPr>
              <p:nvPr/>
            </p:nvSpPr>
            <p:spPr bwMode="auto">
              <a:xfrm>
                <a:off x="9306767" y="708216"/>
                <a:ext cx="82809" cy="27924"/>
              </a:xfrm>
              <a:custGeom>
                <a:avLst/>
                <a:gdLst>
                  <a:gd name="T0" fmla="*/ 30 w 36"/>
                  <a:gd name="T1" fmla="*/ 12 h 12"/>
                  <a:gd name="T2" fmla="*/ 6 w 36"/>
                  <a:gd name="T3" fmla="*/ 12 h 12"/>
                  <a:gd name="T4" fmla="*/ 0 w 36"/>
                  <a:gd name="T5" fmla="*/ 6 h 12"/>
                  <a:gd name="T6" fmla="*/ 6 w 36"/>
                  <a:gd name="T7" fmla="*/ 0 h 12"/>
                  <a:gd name="T8" fmla="*/ 30 w 36"/>
                  <a:gd name="T9" fmla="*/ 0 h 12"/>
                  <a:gd name="T10" fmla="*/ 36 w 36"/>
                  <a:gd name="T11" fmla="*/ 6 h 12"/>
                  <a:gd name="T12" fmla="*/ 30 w 36"/>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36" h="12">
                    <a:moveTo>
                      <a:pt x="30" y="12"/>
                    </a:moveTo>
                    <a:cubicBezTo>
                      <a:pt x="6" y="12"/>
                      <a:pt x="6" y="12"/>
                      <a:pt x="6" y="12"/>
                    </a:cubicBezTo>
                    <a:cubicBezTo>
                      <a:pt x="3" y="12"/>
                      <a:pt x="0" y="9"/>
                      <a:pt x="0" y="6"/>
                    </a:cubicBezTo>
                    <a:cubicBezTo>
                      <a:pt x="0" y="3"/>
                      <a:pt x="3" y="0"/>
                      <a:pt x="6" y="0"/>
                    </a:cubicBezTo>
                    <a:cubicBezTo>
                      <a:pt x="30" y="0"/>
                      <a:pt x="30" y="0"/>
                      <a:pt x="30" y="0"/>
                    </a:cubicBezTo>
                    <a:cubicBezTo>
                      <a:pt x="33" y="0"/>
                      <a:pt x="36" y="3"/>
                      <a:pt x="36" y="6"/>
                    </a:cubicBezTo>
                    <a:cubicBezTo>
                      <a:pt x="36" y="9"/>
                      <a:pt x="33" y="12"/>
                      <a:pt x="30"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77" name="Freeform 64"/>
              <p:cNvSpPr>
                <a:spLocks/>
              </p:cNvSpPr>
              <p:nvPr/>
            </p:nvSpPr>
            <p:spPr bwMode="auto">
              <a:xfrm>
                <a:off x="9325062" y="764064"/>
                <a:ext cx="64514" cy="26961"/>
              </a:xfrm>
              <a:custGeom>
                <a:avLst/>
                <a:gdLst>
                  <a:gd name="T0" fmla="*/ 22 w 28"/>
                  <a:gd name="T1" fmla="*/ 12 h 12"/>
                  <a:gd name="T2" fmla="*/ 6 w 28"/>
                  <a:gd name="T3" fmla="*/ 12 h 12"/>
                  <a:gd name="T4" fmla="*/ 0 w 28"/>
                  <a:gd name="T5" fmla="*/ 6 h 12"/>
                  <a:gd name="T6" fmla="*/ 6 w 28"/>
                  <a:gd name="T7" fmla="*/ 0 h 12"/>
                  <a:gd name="T8" fmla="*/ 22 w 28"/>
                  <a:gd name="T9" fmla="*/ 0 h 12"/>
                  <a:gd name="T10" fmla="*/ 28 w 28"/>
                  <a:gd name="T11" fmla="*/ 6 h 12"/>
                  <a:gd name="T12" fmla="*/ 22 w 28"/>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28" h="12">
                    <a:moveTo>
                      <a:pt x="22" y="12"/>
                    </a:moveTo>
                    <a:cubicBezTo>
                      <a:pt x="6" y="12"/>
                      <a:pt x="6" y="12"/>
                      <a:pt x="6" y="12"/>
                    </a:cubicBezTo>
                    <a:cubicBezTo>
                      <a:pt x="3" y="12"/>
                      <a:pt x="0" y="9"/>
                      <a:pt x="0" y="6"/>
                    </a:cubicBezTo>
                    <a:cubicBezTo>
                      <a:pt x="0" y="3"/>
                      <a:pt x="3" y="0"/>
                      <a:pt x="6" y="0"/>
                    </a:cubicBezTo>
                    <a:cubicBezTo>
                      <a:pt x="22" y="0"/>
                      <a:pt x="22" y="0"/>
                      <a:pt x="22" y="0"/>
                    </a:cubicBezTo>
                    <a:cubicBezTo>
                      <a:pt x="25" y="0"/>
                      <a:pt x="28" y="3"/>
                      <a:pt x="28" y="6"/>
                    </a:cubicBezTo>
                    <a:cubicBezTo>
                      <a:pt x="28" y="9"/>
                      <a:pt x="25" y="12"/>
                      <a:pt x="22"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grpSp>
          <p:nvGrpSpPr>
            <p:cNvPr id="278" name="Group 128"/>
            <p:cNvGrpSpPr/>
            <p:nvPr/>
          </p:nvGrpSpPr>
          <p:grpSpPr>
            <a:xfrm>
              <a:off x="5081823" y="3742680"/>
              <a:ext cx="233128" cy="202972"/>
              <a:chOff x="1482726" y="3625850"/>
              <a:chExt cx="319088" cy="277813"/>
            </a:xfrm>
            <a:solidFill>
              <a:srgbClr val="FDB817"/>
            </a:solidFill>
          </p:grpSpPr>
          <p:sp>
            <p:nvSpPr>
              <p:cNvPr id="279" name="Freeform 143"/>
              <p:cNvSpPr>
                <a:spLocks noEditPoints="1"/>
              </p:cNvSpPr>
              <p:nvPr/>
            </p:nvSpPr>
            <p:spPr bwMode="auto">
              <a:xfrm>
                <a:off x="1482726" y="3625850"/>
                <a:ext cx="319088" cy="277813"/>
              </a:xfrm>
              <a:custGeom>
                <a:avLst/>
                <a:gdLst>
                  <a:gd name="T0" fmla="*/ 108 w 120"/>
                  <a:gd name="T1" fmla="*/ 0 h 104"/>
                  <a:gd name="T2" fmla="*/ 12 w 120"/>
                  <a:gd name="T3" fmla="*/ 0 h 104"/>
                  <a:gd name="T4" fmla="*/ 0 w 120"/>
                  <a:gd name="T5" fmla="*/ 12 h 104"/>
                  <a:gd name="T6" fmla="*/ 0 w 120"/>
                  <a:gd name="T7" fmla="*/ 16 h 104"/>
                  <a:gd name="T8" fmla="*/ 8 w 120"/>
                  <a:gd name="T9" fmla="*/ 27 h 104"/>
                  <a:gd name="T10" fmla="*/ 8 w 120"/>
                  <a:gd name="T11" fmla="*/ 96 h 104"/>
                  <a:gd name="T12" fmla="*/ 16 w 120"/>
                  <a:gd name="T13" fmla="*/ 104 h 104"/>
                  <a:gd name="T14" fmla="*/ 104 w 120"/>
                  <a:gd name="T15" fmla="*/ 104 h 104"/>
                  <a:gd name="T16" fmla="*/ 112 w 120"/>
                  <a:gd name="T17" fmla="*/ 96 h 104"/>
                  <a:gd name="T18" fmla="*/ 112 w 120"/>
                  <a:gd name="T19" fmla="*/ 27 h 104"/>
                  <a:gd name="T20" fmla="*/ 120 w 120"/>
                  <a:gd name="T21" fmla="*/ 16 h 104"/>
                  <a:gd name="T22" fmla="*/ 120 w 120"/>
                  <a:gd name="T23" fmla="*/ 12 h 104"/>
                  <a:gd name="T24" fmla="*/ 108 w 120"/>
                  <a:gd name="T25" fmla="*/ 0 h 104"/>
                  <a:gd name="T26" fmla="*/ 8 w 120"/>
                  <a:gd name="T27" fmla="*/ 12 h 104"/>
                  <a:gd name="T28" fmla="*/ 12 w 120"/>
                  <a:gd name="T29" fmla="*/ 8 h 104"/>
                  <a:gd name="T30" fmla="*/ 108 w 120"/>
                  <a:gd name="T31" fmla="*/ 8 h 104"/>
                  <a:gd name="T32" fmla="*/ 112 w 120"/>
                  <a:gd name="T33" fmla="*/ 12 h 104"/>
                  <a:gd name="T34" fmla="*/ 112 w 120"/>
                  <a:gd name="T35" fmla="*/ 16 h 104"/>
                  <a:gd name="T36" fmla="*/ 108 w 120"/>
                  <a:gd name="T37" fmla="*/ 20 h 104"/>
                  <a:gd name="T38" fmla="*/ 108 w 120"/>
                  <a:gd name="T39" fmla="*/ 20 h 104"/>
                  <a:gd name="T40" fmla="*/ 12 w 120"/>
                  <a:gd name="T41" fmla="*/ 20 h 104"/>
                  <a:gd name="T42" fmla="*/ 12 w 120"/>
                  <a:gd name="T43" fmla="*/ 20 h 104"/>
                  <a:gd name="T44" fmla="*/ 8 w 120"/>
                  <a:gd name="T45" fmla="*/ 16 h 104"/>
                  <a:gd name="T46" fmla="*/ 8 w 120"/>
                  <a:gd name="T47" fmla="*/ 12 h 104"/>
                  <a:gd name="T48" fmla="*/ 16 w 120"/>
                  <a:gd name="T49" fmla="*/ 96 h 104"/>
                  <a:gd name="T50" fmla="*/ 16 w 120"/>
                  <a:gd name="T51" fmla="*/ 28 h 104"/>
                  <a:gd name="T52" fmla="*/ 104 w 120"/>
                  <a:gd name="T53" fmla="*/ 28 h 104"/>
                  <a:gd name="T54" fmla="*/ 104 w 120"/>
                  <a:gd name="T55" fmla="*/ 96 h 104"/>
                  <a:gd name="T56" fmla="*/ 16 w 120"/>
                  <a:gd name="T57" fmla="*/ 96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0" h="104">
                    <a:moveTo>
                      <a:pt x="108" y="0"/>
                    </a:moveTo>
                    <a:cubicBezTo>
                      <a:pt x="12" y="0"/>
                      <a:pt x="12" y="0"/>
                      <a:pt x="12" y="0"/>
                    </a:cubicBezTo>
                    <a:cubicBezTo>
                      <a:pt x="5" y="0"/>
                      <a:pt x="0" y="5"/>
                      <a:pt x="0" y="12"/>
                    </a:cubicBezTo>
                    <a:cubicBezTo>
                      <a:pt x="0" y="16"/>
                      <a:pt x="0" y="16"/>
                      <a:pt x="0" y="16"/>
                    </a:cubicBezTo>
                    <a:cubicBezTo>
                      <a:pt x="0" y="21"/>
                      <a:pt x="3" y="26"/>
                      <a:pt x="8" y="27"/>
                    </a:cubicBezTo>
                    <a:cubicBezTo>
                      <a:pt x="8" y="96"/>
                      <a:pt x="8" y="96"/>
                      <a:pt x="8" y="96"/>
                    </a:cubicBezTo>
                    <a:cubicBezTo>
                      <a:pt x="8" y="100"/>
                      <a:pt x="12" y="104"/>
                      <a:pt x="16" y="104"/>
                    </a:cubicBezTo>
                    <a:cubicBezTo>
                      <a:pt x="104" y="104"/>
                      <a:pt x="104" y="104"/>
                      <a:pt x="104" y="104"/>
                    </a:cubicBezTo>
                    <a:cubicBezTo>
                      <a:pt x="108" y="104"/>
                      <a:pt x="112" y="100"/>
                      <a:pt x="112" y="96"/>
                    </a:cubicBezTo>
                    <a:cubicBezTo>
                      <a:pt x="112" y="27"/>
                      <a:pt x="112" y="27"/>
                      <a:pt x="112" y="27"/>
                    </a:cubicBezTo>
                    <a:cubicBezTo>
                      <a:pt x="117" y="26"/>
                      <a:pt x="120" y="21"/>
                      <a:pt x="120" y="16"/>
                    </a:cubicBezTo>
                    <a:cubicBezTo>
                      <a:pt x="120" y="12"/>
                      <a:pt x="120" y="12"/>
                      <a:pt x="120" y="12"/>
                    </a:cubicBezTo>
                    <a:cubicBezTo>
                      <a:pt x="120" y="5"/>
                      <a:pt x="115" y="0"/>
                      <a:pt x="108" y="0"/>
                    </a:cubicBezTo>
                    <a:close/>
                    <a:moveTo>
                      <a:pt x="8" y="12"/>
                    </a:moveTo>
                    <a:cubicBezTo>
                      <a:pt x="8" y="10"/>
                      <a:pt x="10" y="8"/>
                      <a:pt x="12" y="8"/>
                    </a:cubicBezTo>
                    <a:cubicBezTo>
                      <a:pt x="108" y="8"/>
                      <a:pt x="108" y="8"/>
                      <a:pt x="108" y="8"/>
                    </a:cubicBezTo>
                    <a:cubicBezTo>
                      <a:pt x="110" y="8"/>
                      <a:pt x="112" y="10"/>
                      <a:pt x="112" y="12"/>
                    </a:cubicBezTo>
                    <a:cubicBezTo>
                      <a:pt x="112" y="16"/>
                      <a:pt x="112" y="16"/>
                      <a:pt x="112" y="16"/>
                    </a:cubicBezTo>
                    <a:cubicBezTo>
                      <a:pt x="112" y="18"/>
                      <a:pt x="110" y="20"/>
                      <a:pt x="108" y="20"/>
                    </a:cubicBezTo>
                    <a:cubicBezTo>
                      <a:pt x="108" y="20"/>
                      <a:pt x="108" y="20"/>
                      <a:pt x="108" y="20"/>
                    </a:cubicBezTo>
                    <a:cubicBezTo>
                      <a:pt x="12" y="20"/>
                      <a:pt x="12" y="20"/>
                      <a:pt x="12" y="20"/>
                    </a:cubicBezTo>
                    <a:cubicBezTo>
                      <a:pt x="12" y="20"/>
                      <a:pt x="12" y="20"/>
                      <a:pt x="12" y="20"/>
                    </a:cubicBezTo>
                    <a:cubicBezTo>
                      <a:pt x="10" y="20"/>
                      <a:pt x="8" y="18"/>
                      <a:pt x="8" y="16"/>
                    </a:cubicBezTo>
                    <a:lnTo>
                      <a:pt x="8" y="12"/>
                    </a:lnTo>
                    <a:close/>
                    <a:moveTo>
                      <a:pt x="16" y="96"/>
                    </a:moveTo>
                    <a:cubicBezTo>
                      <a:pt x="16" y="28"/>
                      <a:pt x="16" y="28"/>
                      <a:pt x="16" y="28"/>
                    </a:cubicBezTo>
                    <a:cubicBezTo>
                      <a:pt x="104" y="28"/>
                      <a:pt x="104" y="28"/>
                      <a:pt x="104" y="28"/>
                    </a:cubicBezTo>
                    <a:cubicBezTo>
                      <a:pt x="104" y="96"/>
                      <a:pt x="104" y="96"/>
                      <a:pt x="104" y="96"/>
                    </a:cubicBezTo>
                    <a:lnTo>
                      <a:pt x="16" y="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80" name="Freeform 144"/>
              <p:cNvSpPr>
                <a:spLocks/>
              </p:cNvSpPr>
              <p:nvPr/>
            </p:nvSpPr>
            <p:spPr bwMode="auto">
              <a:xfrm>
                <a:off x="1600201" y="3732213"/>
                <a:ext cx="84138" cy="22225"/>
              </a:xfrm>
              <a:custGeom>
                <a:avLst/>
                <a:gdLst>
                  <a:gd name="T0" fmla="*/ 28 w 32"/>
                  <a:gd name="T1" fmla="*/ 0 h 8"/>
                  <a:gd name="T2" fmla="*/ 4 w 32"/>
                  <a:gd name="T3" fmla="*/ 0 h 8"/>
                  <a:gd name="T4" fmla="*/ 0 w 32"/>
                  <a:gd name="T5" fmla="*/ 4 h 8"/>
                  <a:gd name="T6" fmla="*/ 4 w 32"/>
                  <a:gd name="T7" fmla="*/ 8 h 8"/>
                  <a:gd name="T8" fmla="*/ 28 w 32"/>
                  <a:gd name="T9" fmla="*/ 8 h 8"/>
                  <a:gd name="T10" fmla="*/ 32 w 32"/>
                  <a:gd name="T11" fmla="*/ 4 h 8"/>
                  <a:gd name="T12" fmla="*/ 28 w 32"/>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32" h="8">
                    <a:moveTo>
                      <a:pt x="28" y="0"/>
                    </a:moveTo>
                    <a:cubicBezTo>
                      <a:pt x="4" y="0"/>
                      <a:pt x="4" y="0"/>
                      <a:pt x="4" y="0"/>
                    </a:cubicBezTo>
                    <a:cubicBezTo>
                      <a:pt x="2" y="0"/>
                      <a:pt x="0" y="2"/>
                      <a:pt x="0" y="4"/>
                    </a:cubicBezTo>
                    <a:cubicBezTo>
                      <a:pt x="0" y="6"/>
                      <a:pt x="2" y="8"/>
                      <a:pt x="4" y="8"/>
                    </a:cubicBezTo>
                    <a:cubicBezTo>
                      <a:pt x="28" y="8"/>
                      <a:pt x="28" y="8"/>
                      <a:pt x="28" y="8"/>
                    </a:cubicBezTo>
                    <a:cubicBezTo>
                      <a:pt x="30" y="8"/>
                      <a:pt x="32" y="6"/>
                      <a:pt x="32" y="4"/>
                    </a:cubicBezTo>
                    <a:cubicBezTo>
                      <a:pt x="32" y="2"/>
                      <a:pt x="30" y="0"/>
                      <a:pt x="2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grpSp>
          <p:nvGrpSpPr>
            <p:cNvPr id="281" name="Group 131"/>
            <p:cNvGrpSpPr/>
            <p:nvPr/>
          </p:nvGrpSpPr>
          <p:grpSpPr>
            <a:xfrm>
              <a:off x="4397957" y="3879961"/>
              <a:ext cx="281948" cy="277343"/>
              <a:chOff x="2347912" y="1022351"/>
              <a:chExt cx="777876" cy="765174"/>
            </a:xfrm>
            <a:solidFill>
              <a:srgbClr val="EC5724"/>
            </a:solidFill>
          </p:grpSpPr>
          <p:sp>
            <p:nvSpPr>
              <p:cNvPr id="282" name="Freeform 20"/>
              <p:cNvSpPr>
                <a:spLocks noEditPoints="1"/>
              </p:cNvSpPr>
              <p:nvPr/>
            </p:nvSpPr>
            <p:spPr bwMode="auto">
              <a:xfrm>
                <a:off x="2347912" y="1033463"/>
                <a:ext cx="777876" cy="754062"/>
              </a:xfrm>
              <a:custGeom>
                <a:avLst/>
                <a:gdLst>
                  <a:gd name="T0" fmla="*/ 41 w 204"/>
                  <a:gd name="T1" fmla="*/ 198 h 198"/>
                  <a:gd name="T2" fmla="*/ 24 w 204"/>
                  <a:gd name="T3" fmla="*/ 192 h 198"/>
                  <a:gd name="T4" fmla="*/ 42 w 204"/>
                  <a:gd name="T5" fmla="*/ 174 h 198"/>
                  <a:gd name="T6" fmla="*/ 27 w 204"/>
                  <a:gd name="T7" fmla="*/ 160 h 198"/>
                  <a:gd name="T8" fmla="*/ 9 w 204"/>
                  <a:gd name="T9" fmla="*/ 178 h 198"/>
                  <a:gd name="T10" fmla="*/ 14 w 204"/>
                  <a:gd name="T11" fmla="*/ 135 h 198"/>
                  <a:gd name="T12" fmla="*/ 52 w 204"/>
                  <a:gd name="T13" fmla="*/ 126 h 198"/>
                  <a:gd name="T14" fmla="*/ 138 w 204"/>
                  <a:gd name="T15" fmla="*/ 11 h 198"/>
                  <a:gd name="T16" fmla="*/ 178 w 204"/>
                  <a:gd name="T17" fmla="*/ 3 h 198"/>
                  <a:gd name="T18" fmla="*/ 180 w 204"/>
                  <a:gd name="T19" fmla="*/ 9 h 198"/>
                  <a:gd name="T20" fmla="*/ 163 w 204"/>
                  <a:gd name="T21" fmla="*/ 39 h 198"/>
                  <a:gd name="T22" fmla="*/ 192 w 204"/>
                  <a:gd name="T23" fmla="*/ 22 h 198"/>
                  <a:gd name="T24" fmla="*/ 198 w 204"/>
                  <a:gd name="T25" fmla="*/ 23 h 198"/>
                  <a:gd name="T26" fmla="*/ 164 w 204"/>
                  <a:gd name="T27" fmla="*/ 74 h 198"/>
                  <a:gd name="T28" fmla="*/ 75 w 204"/>
                  <a:gd name="T29" fmla="*/ 149 h 198"/>
                  <a:gd name="T30" fmla="*/ 41 w 204"/>
                  <a:gd name="T31" fmla="*/ 198 h 198"/>
                  <a:gd name="T32" fmla="*/ 61 w 204"/>
                  <a:gd name="T33" fmla="*/ 182 h 198"/>
                  <a:gd name="T34" fmla="*/ 68 w 204"/>
                  <a:gd name="T35" fmla="*/ 145 h 198"/>
                  <a:gd name="T36" fmla="*/ 152 w 204"/>
                  <a:gd name="T37" fmla="*/ 64 h 198"/>
                  <a:gd name="T38" fmla="*/ 185 w 204"/>
                  <a:gd name="T39" fmla="*/ 58 h 198"/>
                  <a:gd name="T40" fmla="*/ 182 w 204"/>
                  <a:gd name="T41" fmla="*/ 46 h 198"/>
                  <a:gd name="T42" fmla="*/ 159 w 204"/>
                  <a:gd name="T43" fmla="*/ 47 h 198"/>
                  <a:gd name="T44" fmla="*/ 155 w 204"/>
                  <a:gd name="T45" fmla="*/ 22 h 198"/>
                  <a:gd name="T46" fmla="*/ 169 w 204"/>
                  <a:gd name="T47" fmla="*/ 8 h 198"/>
                  <a:gd name="T48" fmla="*/ 143 w 204"/>
                  <a:gd name="T49" fmla="*/ 16 h 198"/>
                  <a:gd name="T50" fmla="*/ 136 w 204"/>
                  <a:gd name="T51" fmla="*/ 53 h 198"/>
                  <a:gd name="T52" fmla="*/ 52 w 204"/>
                  <a:gd name="T53" fmla="*/ 134 h 198"/>
                  <a:gd name="T54" fmla="*/ 19 w 204"/>
                  <a:gd name="T55" fmla="*/ 140 h 198"/>
                  <a:gd name="T56" fmla="*/ 22 w 204"/>
                  <a:gd name="T57" fmla="*/ 153 h 198"/>
                  <a:gd name="T58" fmla="*/ 46 w 204"/>
                  <a:gd name="T59" fmla="*/ 152 h 198"/>
                  <a:gd name="T60" fmla="*/ 50 w 204"/>
                  <a:gd name="T61" fmla="*/ 176 h 198"/>
                  <a:gd name="T62" fmla="*/ 36 w 204"/>
                  <a:gd name="T63" fmla="*/ 190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04" h="198">
                    <a:moveTo>
                      <a:pt x="41" y="198"/>
                    </a:moveTo>
                    <a:cubicBezTo>
                      <a:pt x="41" y="198"/>
                      <a:pt x="41" y="198"/>
                      <a:pt x="41" y="198"/>
                    </a:cubicBezTo>
                    <a:cubicBezTo>
                      <a:pt x="36" y="198"/>
                      <a:pt x="31" y="197"/>
                      <a:pt x="26" y="195"/>
                    </a:cubicBezTo>
                    <a:cubicBezTo>
                      <a:pt x="25" y="195"/>
                      <a:pt x="24" y="194"/>
                      <a:pt x="24" y="192"/>
                    </a:cubicBezTo>
                    <a:cubicBezTo>
                      <a:pt x="24" y="191"/>
                      <a:pt x="24" y="189"/>
                      <a:pt x="25" y="189"/>
                    </a:cubicBezTo>
                    <a:cubicBezTo>
                      <a:pt x="42" y="174"/>
                      <a:pt x="42" y="174"/>
                      <a:pt x="42" y="174"/>
                    </a:cubicBezTo>
                    <a:cubicBezTo>
                      <a:pt x="42" y="160"/>
                      <a:pt x="42" y="160"/>
                      <a:pt x="42" y="160"/>
                    </a:cubicBezTo>
                    <a:cubicBezTo>
                      <a:pt x="27" y="160"/>
                      <a:pt x="27" y="160"/>
                      <a:pt x="27" y="160"/>
                    </a:cubicBezTo>
                    <a:cubicBezTo>
                      <a:pt x="12" y="177"/>
                      <a:pt x="12" y="177"/>
                      <a:pt x="12" y="177"/>
                    </a:cubicBezTo>
                    <a:cubicBezTo>
                      <a:pt x="11" y="178"/>
                      <a:pt x="10" y="178"/>
                      <a:pt x="9" y="178"/>
                    </a:cubicBezTo>
                    <a:cubicBezTo>
                      <a:pt x="7" y="178"/>
                      <a:pt x="6" y="177"/>
                      <a:pt x="6" y="175"/>
                    </a:cubicBezTo>
                    <a:cubicBezTo>
                      <a:pt x="0" y="161"/>
                      <a:pt x="3" y="145"/>
                      <a:pt x="14" y="135"/>
                    </a:cubicBezTo>
                    <a:cubicBezTo>
                      <a:pt x="21" y="127"/>
                      <a:pt x="30" y="124"/>
                      <a:pt x="40" y="124"/>
                    </a:cubicBezTo>
                    <a:cubicBezTo>
                      <a:pt x="44" y="124"/>
                      <a:pt x="48" y="124"/>
                      <a:pt x="52" y="126"/>
                    </a:cubicBezTo>
                    <a:cubicBezTo>
                      <a:pt x="129" y="49"/>
                      <a:pt x="129" y="49"/>
                      <a:pt x="129" y="49"/>
                    </a:cubicBezTo>
                    <a:cubicBezTo>
                      <a:pt x="124" y="36"/>
                      <a:pt x="127" y="21"/>
                      <a:pt x="138" y="11"/>
                    </a:cubicBezTo>
                    <a:cubicBezTo>
                      <a:pt x="145" y="4"/>
                      <a:pt x="154" y="0"/>
                      <a:pt x="164" y="0"/>
                    </a:cubicBezTo>
                    <a:cubicBezTo>
                      <a:pt x="169" y="0"/>
                      <a:pt x="174" y="1"/>
                      <a:pt x="178" y="3"/>
                    </a:cubicBezTo>
                    <a:cubicBezTo>
                      <a:pt x="180" y="3"/>
                      <a:pt x="181" y="4"/>
                      <a:pt x="181" y="6"/>
                    </a:cubicBezTo>
                    <a:cubicBezTo>
                      <a:pt x="181" y="7"/>
                      <a:pt x="181" y="8"/>
                      <a:pt x="180" y="9"/>
                    </a:cubicBezTo>
                    <a:cubicBezTo>
                      <a:pt x="163" y="24"/>
                      <a:pt x="163" y="24"/>
                      <a:pt x="163" y="24"/>
                    </a:cubicBezTo>
                    <a:cubicBezTo>
                      <a:pt x="163" y="39"/>
                      <a:pt x="163" y="39"/>
                      <a:pt x="163" y="39"/>
                    </a:cubicBezTo>
                    <a:cubicBezTo>
                      <a:pt x="177" y="39"/>
                      <a:pt x="177" y="39"/>
                      <a:pt x="177" y="39"/>
                    </a:cubicBezTo>
                    <a:cubicBezTo>
                      <a:pt x="192" y="22"/>
                      <a:pt x="192" y="22"/>
                      <a:pt x="192" y="22"/>
                    </a:cubicBezTo>
                    <a:cubicBezTo>
                      <a:pt x="192" y="21"/>
                      <a:pt x="194" y="21"/>
                      <a:pt x="195" y="21"/>
                    </a:cubicBezTo>
                    <a:cubicBezTo>
                      <a:pt x="197" y="21"/>
                      <a:pt x="198" y="22"/>
                      <a:pt x="198" y="23"/>
                    </a:cubicBezTo>
                    <a:cubicBezTo>
                      <a:pt x="204" y="37"/>
                      <a:pt x="201" y="53"/>
                      <a:pt x="190" y="63"/>
                    </a:cubicBezTo>
                    <a:cubicBezTo>
                      <a:pt x="183" y="71"/>
                      <a:pt x="174" y="74"/>
                      <a:pt x="164" y="74"/>
                    </a:cubicBezTo>
                    <a:cubicBezTo>
                      <a:pt x="160" y="74"/>
                      <a:pt x="156" y="74"/>
                      <a:pt x="152" y="72"/>
                    </a:cubicBezTo>
                    <a:cubicBezTo>
                      <a:pt x="75" y="149"/>
                      <a:pt x="75" y="149"/>
                      <a:pt x="75" y="149"/>
                    </a:cubicBezTo>
                    <a:cubicBezTo>
                      <a:pt x="80" y="162"/>
                      <a:pt x="77" y="177"/>
                      <a:pt x="67" y="187"/>
                    </a:cubicBezTo>
                    <a:cubicBezTo>
                      <a:pt x="60" y="194"/>
                      <a:pt x="50" y="198"/>
                      <a:pt x="41" y="198"/>
                    </a:cubicBezTo>
                    <a:close/>
                    <a:moveTo>
                      <a:pt x="36" y="190"/>
                    </a:moveTo>
                    <a:cubicBezTo>
                      <a:pt x="45" y="191"/>
                      <a:pt x="54" y="188"/>
                      <a:pt x="61" y="182"/>
                    </a:cubicBezTo>
                    <a:cubicBezTo>
                      <a:pt x="69" y="173"/>
                      <a:pt x="72" y="161"/>
                      <a:pt x="67" y="149"/>
                    </a:cubicBezTo>
                    <a:cubicBezTo>
                      <a:pt x="66" y="148"/>
                      <a:pt x="67" y="146"/>
                      <a:pt x="68" y="145"/>
                    </a:cubicBezTo>
                    <a:cubicBezTo>
                      <a:pt x="148" y="65"/>
                      <a:pt x="148" y="65"/>
                      <a:pt x="148" y="65"/>
                    </a:cubicBezTo>
                    <a:cubicBezTo>
                      <a:pt x="149" y="64"/>
                      <a:pt x="151" y="63"/>
                      <a:pt x="152" y="64"/>
                    </a:cubicBezTo>
                    <a:cubicBezTo>
                      <a:pt x="156" y="66"/>
                      <a:pt x="160" y="66"/>
                      <a:pt x="164" y="66"/>
                    </a:cubicBezTo>
                    <a:cubicBezTo>
                      <a:pt x="172" y="66"/>
                      <a:pt x="179" y="63"/>
                      <a:pt x="185" y="58"/>
                    </a:cubicBezTo>
                    <a:cubicBezTo>
                      <a:pt x="191" y="51"/>
                      <a:pt x="194" y="42"/>
                      <a:pt x="193" y="33"/>
                    </a:cubicBezTo>
                    <a:cubicBezTo>
                      <a:pt x="182" y="46"/>
                      <a:pt x="182" y="46"/>
                      <a:pt x="182" y="46"/>
                    </a:cubicBezTo>
                    <a:cubicBezTo>
                      <a:pt x="181" y="47"/>
                      <a:pt x="180" y="47"/>
                      <a:pt x="179" y="47"/>
                    </a:cubicBezTo>
                    <a:cubicBezTo>
                      <a:pt x="159" y="47"/>
                      <a:pt x="159" y="47"/>
                      <a:pt x="159" y="47"/>
                    </a:cubicBezTo>
                    <a:cubicBezTo>
                      <a:pt x="157" y="47"/>
                      <a:pt x="155" y="46"/>
                      <a:pt x="155" y="43"/>
                    </a:cubicBezTo>
                    <a:cubicBezTo>
                      <a:pt x="155" y="22"/>
                      <a:pt x="155" y="22"/>
                      <a:pt x="155" y="22"/>
                    </a:cubicBezTo>
                    <a:cubicBezTo>
                      <a:pt x="155" y="21"/>
                      <a:pt x="155" y="20"/>
                      <a:pt x="156" y="19"/>
                    </a:cubicBezTo>
                    <a:cubicBezTo>
                      <a:pt x="169" y="8"/>
                      <a:pt x="169" y="8"/>
                      <a:pt x="169" y="8"/>
                    </a:cubicBezTo>
                    <a:cubicBezTo>
                      <a:pt x="167" y="8"/>
                      <a:pt x="166" y="8"/>
                      <a:pt x="164" y="8"/>
                    </a:cubicBezTo>
                    <a:cubicBezTo>
                      <a:pt x="156" y="8"/>
                      <a:pt x="149" y="11"/>
                      <a:pt x="143" y="16"/>
                    </a:cubicBezTo>
                    <a:cubicBezTo>
                      <a:pt x="135" y="25"/>
                      <a:pt x="132" y="37"/>
                      <a:pt x="137" y="49"/>
                    </a:cubicBezTo>
                    <a:cubicBezTo>
                      <a:pt x="138" y="50"/>
                      <a:pt x="137" y="52"/>
                      <a:pt x="136" y="53"/>
                    </a:cubicBezTo>
                    <a:cubicBezTo>
                      <a:pt x="56" y="133"/>
                      <a:pt x="56" y="133"/>
                      <a:pt x="56" y="133"/>
                    </a:cubicBezTo>
                    <a:cubicBezTo>
                      <a:pt x="55" y="134"/>
                      <a:pt x="53" y="135"/>
                      <a:pt x="52" y="134"/>
                    </a:cubicBezTo>
                    <a:cubicBezTo>
                      <a:pt x="48" y="132"/>
                      <a:pt x="44" y="132"/>
                      <a:pt x="40" y="132"/>
                    </a:cubicBezTo>
                    <a:cubicBezTo>
                      <a:pt x="32" y="132"/>
                      <a:pt x="25" y="135"/>
                      <a:pt x="19" y="140"/>
                    </a:cubicBezTo>
                    <a:cubicBezTo>
                      <a:pt x="12" y="147"/>
                      <a:pt x="10" y="157"/>
                      <a:pt x="11" y="166"/>
                    </a:cubicBezTo>
                    <a:cubicBezTo>
                      <a:pt x="22" y="153"/>
                      <a:pt x="22" y="153"/>
                      <a:pt x="22" y="153"/>
                    </a:cubicBezTo>
                    <a:cubicBezTo>
                      <a:pt x="23" y="152"/>
                      <a:pt x="24" y="152"/>
                      <a:pt x="25" y="152"/>
                    </a:cubicBezTo>
                    <a:cubicBezTo>
                      <a:pt x="46" y="152"/>
                      <a:pt x="46" y="152"/>
                      <a:pt x="46" y="152"/>
                    </a:cubicBezTo>
                    <a:cubicBezTo>
                      <a:pt x="49" y="152"/>
                      <a:pt x="50" y="154"/>
                      <a:pt x="50" y="156"/>
                    </a:cubicBezTo>
                    <a:cubicBezTo>
                      <a:pt x="50" y="176"/>
                      <a:pt x="50" y="176"/>
                      <a:pt x="50" y="176"/>
                    </a:cubicBezTo>
                    <a:cubicBezTo>
                      <a:pt x="50" y="177"/>
                      <a:pt x="50" y="178"/>
                      <a:pt x="49" y="179"/>
                    </a:cubicBezTo>
                    <a:lnTo>
                      <a:pt x="36" y="1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83" name="Freeform 21"/>
              <p:cNvSpPr>
                <a:spLocks/>
              </p:cNvSpPr>
              <p:nvPr/>
            </p:nvSpPr>
            <p:spPr bwMode="auto">
              <a:xfrm>
                <a:off x="2347912" y="1022351"/>
                <a:ext cx="400050" cy="400050"/>
              </a:xfrm>
              <a:custGeom>
                <a:avLst/>
                <a:gdLst>
                  <a:gd name="T0" fmla="*/ 81 w 105"/>
                  <a:gd name="T1" fmla="*/ 105 h 105"/>
                  <a:gd name="T2" fmla="*/ 52 w 105"/>
                  <a:gd name="T3" fmla="*/ 76 h 105"/>
                  <a:gd name="T4" fmla="*/ 14 w 105"/>
                  <a:gd name="T5" fmla="*/ 67 h 105"/>
                  <a:gd name="T6" fmla="*/ 6 w 105"/>
                  <a:gd name="T7" fmla="*/ 26 h 105"/>
                  <a:gd name="T8" fmla="*/ 9 w 105"/>
                  <a:gd name="T9" fmla="*/ 24 h 105"/>
                  <a:gd name="T10" fmla="*/ 12 w 105"/>
                  <a:gd name="T11" fmla="*/ 25 h 105"/>
                  <a:gd name="T12" fmla="*/ 27 w 105"/>
                  <a:gd name="T13" fmla="*/ 42 h 105"/>
                  <a:gd name="T14" fmla="*/ 42 w 105"/>
                  <a:gd name="T15" fmla="*/ 42 h 105"/>
                  <a:gd name="T16" fmla="*/ 42 w 105"/>
                  <a:gd name="T17" fmla="*/ 27 h 105"/>
                  <a:gd name="T18" fmla="*/ 25 w 105"/>
                  <a:gd name="T19" fmla="*/ 12 h 105"/>
                  <a:gd name="T20" fmla="*/ 24 w 105"/>
                  <a:gd name="T21" fmla="*/ 9 h 105"/>
                  <a:gd name="T22" fmla="*/ 26 w 105"/>
                  <a:gd name="T23" fmla="*/ 6 h 105"/>
                  <a:gd name="T24" fmla="*/ 66 w 105"/>
                  <a:gd name="T25" fmla="*/ 14 h 105"/>
                  <a:gd name="T26" fmla="*/ 75 w 105"/>
                  <a:gd name="T27" fmla="*/ 52 h 105"/>
                  <a:gd name="T28" fmla="*/ 105 w 105"/>
                  <a:gd name="T29" fmla="*/ 81 h 105"/>
                  <a:gd name="T30" fmla="*/ 99 w 105"/>
                  <a:gd name="T31" fmla="*/ 87 h 105"/>
                  <a:gd name="T32" fmla="*/ 68 w 105"/>
                  <a:gd name="T33" fmla="*/ 56 h 105"/>
                  <a:gd name="T34" fmla="*/ 67 w 105"/>
                  <a:gd name="T35" fmla="*/ 52 h 105"/>
                  <a:gd name="T36" fmla="*/ 61 w 105"/>
                  <a:gd name="T37" fmla="*/ 19 h 105"/>
                  <a:gd name="T38" fmla="*/ 36 w 105"/>
                  <a:gd name="T39" fmla="*/ 11 h 105"/>
                  <a:gd name="T40" fmla="*/ 49 w 105"/>
                  <a:gd name="T41" fmla="*/ 22 h 105"/>
                  <a:gd name="T42" fmla="*/ 50 w 105"/>
                  <a:gd name="T43" fmla="*/ 25 h 105"/>
                  <a:gd name="T44" fmla="*/ 50 w 105"/>
                  <a:gd name="T45" fmla="*/ 46 h 105"/>
                  <a:gd name="T46" fmla="*/ 46 w 105"/>
                  <a:gd name="T47" fmla="*/ 50 h 105"/>
                  <a:gd name="T48" fmla="*/ 25 w 105"/>
                  <a:gd name="T49" fmla="*/ 50 h 105"/>
                  <a:gd name="T50" fmla="*/ 22 w 105"/>
                  <a:gd name="T51" fmla="*/ 49 h 105"/>
                  <a:gd name="T52" fmla="*/ 11 w 105"/>
                  <a:gd name="T53" fmla="*/ 36 h 105"/>
                  <a:gd name="T54" fmla="*/ 19 w 105"/>
                  <a:gd name="T55" fmla="*/ 61 h 105"/>
                  <a:gd name="T56" fmla="*/ 52 w 105"/>
                  <a:gd name="T57" fmla="*/ 67 h 105"/>
                  <a:gd name="T58" fmla="*/ 56 w 105"/>
                  <a:gd name="T59" fmla="*/ 68 h 105"/>
                  <a:gd name="T60" fmla="*/ 87 w 105"/>
                  <a:gd name="T61" fmla="*/ 99 h 105"/>
                  <a:gd name="T62" fmla="*/ 81 w 105"/>
                  <a:gd name="T63"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5" h="105">
                    <a:moveTo>
                      <a:pt x="81" y="105"/>
                    </a:moveTo>
                    <a:cubicBezTo>
                      <a:pt x="52" y="76"/>
                      <a:pt x="52" y="76"/>
                      <a:pt x="52" y="76"/>
                    </a:cubicBezTo>
                    <a:cubicBezTo>
                      <a:pt x="39" y="80"/>
                      <a:pt x="24" y="77"/>
                      <a:pt x="14" y="67"/>
                    </a:cubicBezTo>
                    <a:cubicBezTo>
                      <a:pt x="3" y="56"/>
                      <a:pt x="0" y="40"/>
                      <a:pt x="6" y="26"/>
                    </a:cubicBezTo>
                    <a:cubicBezTo>
                      <a:pt x="6" y="25"/>
                      <a:pt x="7" y="24"/>
                      <a:pt x="9" y="24"/>
                    </a:cubicBezTo>
                    <a:cubicBezTo>
                      <a:pt x="10" y="24"/>
                      <a:pt x="12" y="24"/>
                      <a:pt x="12" y="25"/>
                    </a:cubicBezTo>
                    <a:cubicBezTo>
                      <a:pt x="27" y="42"/>
                      <a:pt x="27" y="42"/>
                      <a:pt x="27" y="42"/>
                    </a:cubicBezTo>
                    <a:cubicBezTo>
                      <a:pt x="42" y="42"/>
                      <a:pt x="42" y="42"/>
                      <a:pt x="42" y="42"/>
                    </a:cubicBezTo>
                    <a:cubicBezTo>
                      <a:pt x="42" y="27"/>
                      <a:pt x="42" y="27"/>
                      <a:pt x="42" y="27"/>
                    </a:cubicBezTo>
                    <a:cubicBezTo>
                      <a:pt x="25" y="12"/>
                      <a:pt x="25" y="12"/>
                      <a:pt x="25" y="12"/>
                    </a:cubicBezTo>
                    <a:cubicBezTo>
                      <a:pt x="24" y="12"/>
                      <a:pt x="24" y="10"/>
                      <a:pt x="24" y="9"/>
                    </a:cubicBezTo>
                    <a:cubicBezTo>
                      <a:pt x="24" y="7"/>
                      <a:pt x="25" y="6"/>
                      <a:pt x="26" y="6"/>
                    </a:cubicBezTo>
                    <a:cubicBezTo>
                      <a:pt x="40" y="0"/>
                      <a:pt x="56" y="3"/>
                      <a:pt x="66" y="14"/>
                    </a:cubicBezTo>
                    <a:cubicBezTo>
                      <a:pt x="77" y="24"/>
                      <a:pt x="80" y="39"/>
                      <a:pt x="75" y="52"/>
                    </a:cubicBezTo>
                    <a:cubicBezTo>
                      <a:pt x="105" y="81"/>
                      <a:pt x="105" y="81"/>
                      <a:pt x="105" y="81"/>
                    </a:cubicBezTo>
                    <a:cubicBezTo>
                      <a:pt x="99" y="87"/>
                      <a:pt x="99" y="87"/>
                      <a:pt x="99" y="87"/>
                    </a:cubicBezTo>
                    <a:cubicBezTo>
                      <a:pt x="68" y="56"/>
                      <a:pt x="68" y="56"/>
                      <a:pt x="68" y="56"/>
                    </a:cubicBezTo>
                    <a:cubicBezTo>
                      <a:pt x="67" y="55"/>
                      <a:pt x="66" y="53"/>
                      <a:pt x="67" y="52"/>
                    </a:cubicBezTo>
                    <a:cubicBezTo>
                      <a:pt x="72" y="40"/>
                      <a:pt x="69" y="28"/>
                      <a:pt x="61" y="19"/>
                    </a:cubicBezTo>
                    <a:cubicBezTo>
                      <a:pt x="54" y="13"/>
                      <a:pt x="45" y="10"/>
                      <a:pt x="36" y="11"/>
                    </a:cubicBezTo>
                    <a:cubicBezTo>
                      <a:pt x="49" y="22"/>
                      <a:pt x="49" y="22"/>
                      <a:pt x="49" y="22"/>
                    </a:cubicBezTo>
                    <a:cubicBezTo>
                      <a:pt x="50" y="23"/>
                      <a:pt x="50" y="24"/>
                      <a:pt x="50" y="25"/>
                    </a:cubicBezTo>
                    <a:cubicBezTo>
                      <a:pt x="50" y="46"/>
                      <a:pt x="50" y="46"/>
                      <a:pt x="50" y="46"/>
                    </a:cubicBezTo>
                    <a:cubicBezTo>
                      <a:pt x="50" y="49"/>
                      <a:pt x="49" y="50"/>
                      <a:pt x="46" y="50"/>
                    </a:cubicBezTo>
                    <a:cubicBezTo>
                      <a:pt x="25" y="50"/>
                      <a:pt x="25" y="50"/>
                      <a:pt x="25" y="50"/>
                    </a:cubicBezTo>
                    <a:cubicBezTo>
                      <a:pt x="24" y="50"/>
                      <a:pt x="23" y="50"/>
                      <a:pt x="22" y="49"/>
                    </a:cubicBezTo>
                    <a:cubicBezTo>
                      <a:pt x="11" y="36"/>
                      <a:pt x="11" y="36"/>
                      <a:pt x="11" y="36"/>
                    </a:cubicBezTo>
                    <a:cubicBezTo>
                      <a:pt x="10" y="45"/>
                      <a:pt x="13" y="54"/>
                      <a:pt x="19" y="61"/>
                    </a:cubicBezTo>
                    <a:cubicBezTo>
                      <a:pt x="28" y="70"/>
                      <a:pt x="40" y="72"/>
                      <a:pt x="52" y="67"/>
                    </a:cubicBezTo>
                    <a:cubicBezTo>
                      <a:pt x="53" y="67"/>
                      <a:pt x="55" y="67"/>
                      <a:pt x="56" y="68"/>
                    </a:cubicBezTo>
                    <a:cubicBezTo>
                      <a:pt x="87" y="99"/>
                      <a:pt x="87" y="99"/>
                      <a:pt x="87" y="99"/>
                    </a:cubicBezTo>
                    <a:lnTo>
                      <a:pt x="81" y="10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84" name="Freeform 22"/>
              <p:cNvSpPr>
                <a:spLocks/>
              </p:cNvSpPr>
              <p:nvPr/>
            </p:nvSpPr>
            <p:spPr bwMode="auto">
              <a:xfrm>
                <a:off x="2725738" y="1400175"/>
                <a:ext cx="400050" cy="387350"/>
              </a:xfrm>
              <a:custGeom>
                <a:avLst/>
                <a:gdLst>
                  <a:gd name="T0" fmla="*/ 65 w 105"/>
                  <a:gd name="T1" fmla="*/ 102 h 102"/>
                  <a:gd name="T2" fmla="*/ 39 w 105"/>
                  <a:gd name="T3" fmla="*/ 91 h 102"/>
                  <a:gd name="T4" fmla="*/ 30 w 105"/>
                  <a:gd name="T5" fmla="*/ 53 h 102"/>
                  <a:gd name="T6" fmla="*/ 0 w 105"/>
                  <a:gd name="T7" fmla="*/ 24 h 102"/>
                  <a:gd name="T8" fmla="*/ 6 w 105"/>
                  <a:gd name="T9" fmla="*/ 18 h 102"/>
                  <a:gd name="T10" fmla="*/ 37 w 105"/>
                  <a:gd name="T11" fmla="*/ 49 h 102"/>
                  <a:gd name="T12" fmla="*/ 38 w 105"/>
                  <a:gd name="T13" fmla="*/ 53 h 102"/>
                  <a:gd name="T14" fmla="*/ 44 w 105"/>
                  <a:gd name="T15" fmla="*/ 86 h 102"/>
                  <a:gd name="T16" fmla="*/ 70 w 105"/>
                  <a:gd name="T17" fmla="*/ 94 h 102"/>
                  <a:gd name="T18" fmla="*/ 57 w 105"/>
                  <a:gd name="T19" fmla="*/ 83 h 102"/>
                  <a:gd name="T20" fmla="*/ 56 w 105"/>
                  <a:gd name="T21" fmla="*/ 80 h 102"/>
                  <a:gd name="T22" fmla="*/ 56 w 105"/>
                  <a:gd name="T23" fmla="*/ 60 h 102"/>
                  <a:gd name="T24" fmla="*/ 60 w 105"/>
                  <a:gd name="T25" fmla="*/ 56 h 102"/>
                  <a:gd name="T26" fmla="*/ 80 w 105"/>
                  <a:gd name="T27" fmla="*/ 56 h 102"/>
                  <a:gd name="T28" fmla="*/ 83 w 105"/>
                  <a:gd name="T29" fmla="*/ 57 h 102"/>
                  <a:gd name="T30" fmla="*/ 94 w 105"/>
                  <a:gd name="T31" fmla="*/ 70 h 102"/>
                  <a:gd name="T32" fmla="*/ 86 w 105"/>
                  <a:gd name="T33" fmla="*/ 44 h 102"/>
                  <a:gd name="T34" fmla="*/ 53 w 105"/>
                  <a:gd name="T35" fmla="*/ 38 h 102"/>
                  <a:gd name="T36" fmla="*/ 49 w 105"/>
                  <a:gd name="T37" fmla="*/ 37 h 102"/>
                  <a:gd name="T38" fmla="*/ 18 w 105"/>
                  <a:gd name="T39" fmla="*/ 6 h 102"/>
                  <a:gd name="T40" fmla="*/ 24 w 105"/>
                  <a:gd name="T41" fmla="*/ 0 h 102"/>
                  <a:gd name="T42" fmla="*/ 53 w 105"/>
                  <a:gd name="T43" fmla="*/ 30 h 102"/>
                  <a:gd name="T44" fmla="*/ 91 w 105"/>
                  <a:gd name="T45" fmla="*/ 39 h 102"/>
                  <a:gd name="T46" fmla="*/ 99 w 105"/>
                  <a:gd name="T47" fmla="*/ 79 h 102"/>
                  <a:gd name="T48" fmla="*/ 96 w 105"/>
                  <a:gd name="T49" fmla="*/ 82 h 102"/>
                  <a:gd name="T50" fmla="*/ 93 w 105"/>
                  <a:gd name="T51" fmla="*/ 81 h 102"/>
                  <a:gd name="T52" fmla="*/ 78 w 105"/>
                  <a:gd name="T53" fmla="*/ 64 h 102"/>
                  <a:gd name="T54" fmla="*/ 64 w 105"/>
                  <a:gd name="T55" fmla="*/ 64 h 102"/>
                  <a:gd name="T56" fmla="*/ 64 w 105"/>
                  <a:gd name="T57" fmla="*/ 78 h 102"/>
                  <a:gd name="T58" fmla="*/ 81 w 105"/>
                  <a:gd name="T59" fmla="*/ 93 h 102"/>
                  <a:gd name="T60" fmla="*/ 82 w 105"/>
                  <a:gd name="T61" fmla="*/ 96 h 102"/>
                  <a:gd name="T62" fmla="*/ 80 w 105"/>
                  <a:gd name="T63" fmla="*/ 99 h 102"/>
                  <a:gd name="T64" fmla="*/ 65 w 105"/>
                  <a:gd name="T65" fmla="*/ 10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5" h="102">
                    <a:moveTo>
                      <a:pt x="65" y="102"/>
                    </a:moveTo>
                    <a:cubicBezTo>
                      <a:pt x="55" y="102"/>
                      <a:pt x="46" y="98"/>
                      <a:pt x="39" y="91"/>
                    </a:cubicBezTo>
                    <a:cubicBezTo>
                      <a:pt x="28" y="81"/>
                      <a:pt x="25" y="66"/>
                      <a:pt x="30" y="53"/>
                    </a:cubicBezTo>
                    <a:cubicBezTo>
                      <a:pt x="0" y="24"/>
                      <a:pt x="0" y="24"/>
                      <a:pt x="0" y="24"/>
                    </a:cubicBezTo>
                    <a:cubicBezTo>
                      <a:pt x="6" y="18"/>
                      <a:pt x="6" y="18"/>
                      <a:pt x="6" y="18"/>
                    </a:cubicBezTo>
                    <a:cubicBezTo>
                      <a:pt x="37" y="49"/>
                      <a:pt x="37" y="49"/>
                      <a:pt x="37" y="49"/>
                    </a:cubicBezTo>
                    <a:cubicBezTo>
                      <a:pt x="38" y="50"/>
                      <a:pt x="39" y="52"/>
                      <a:pt x="38" y="53"/>
                    </a:cubicBezTo>
                    <a:cubicBezTo>
                      <a:pt x="33" y="65"/>
                      <a:pt x="36" y="77"/>
                      <a:pt x="44" y="86"/>
                    </a:cubicBezTo>
                    <a:cubicBezTo>
                      <a:pt x="51" y="93"/>
                      <a:pt x="61" y="95"/>
                      <a:pt x="70" y="94"/>
                    </a:cubicBezTo>
                    <a:cubicBezTo>
                      <a:pt x="57" y="83"/>
                      <a:pt x="57" y="83"/>
                      <a:pt x="57" y="83"/>
                    </a:cubicBezTo>
                    <a:cubicBezTo>
                      <a:pt x="56" y="82"/>
                      <a:pt x="56" y="81"/>
                      <a:pt x="56" y="80"/>
                    </a:cubicBezTo>
                    <a:cubicBezTo>
                      <a:pt x="56" y="60"/>
                      <a:pt x="56" y="60"/>
                      <a:pt x="56" y="60"/>
                    </a:cubicBezTo>
                    <a:cubicBezTo>
                      <a:pt x="56" y="58"/>
                      <a:pt x="58" y="56"/>
                      <a:pt x="60" y="56"/>
                    </a:cubicBezTo>
                    <a:cubicBezTo>
                      <a:pt x="80" y="56"/>
                      <a:pt x="80" y="56"/>
                      <a:pt x="80" y="56"/>
                    </a:cubicBezTo>
                    <a:cubicBezTo>
                      <a:pt x="81" y="56"/>
                      <a:pt x="82" y="56"/>
                      <a:pt x="83" y="57"/>
                    </a:cubicBezTo>
                    <a:cubicBezTo>
                      <a:pt x="94" y="70"/>
                      <a:pt x="94" y="70"/>
                      <a:pt x="94" y="70"/>
                    </a:cubicBezTo>
                    <a:cubicBezTo>
                      <a:pt x="95" y="61"/>
                      <a:pt x="93" y="51"/>
                      <a:pt x="86" y="44"/>
                    </a:cubicBezTo>
                    <a:cubicBezTo>
                      <a:pt x="77" y="36"/>
                      <a:pt x="65" y="33"/>
                      <a:pt x="53" y="38"/>
                    </a:cubicBezTo>
                    <a:cubicBezTo>
                      <a:pt x="52" y="39"/>
                      <a:pt x="50" y="38"/>
                      <a:pt x="49" y="37"/>
                    </a:cubicBezTo>
                    <a:cubicBezTo>
                      <a:pt x="18" y="6"/>
                      <a:pt x="18" y="6"/>
                      <a:pt x="18" y="6"/>
                    </a:cubicBezTo>
                    <a:cubicBezTo>
                      <a:pt x="24" y="0"/>
                      <a:pt x="24" y="0"/>
                      <a:pt x="24" y="0"/>
                    </a:cubicBezTo>
                    <a:cubicBezTo>
                      <a:pt x="53" y="30"/>
                      <a:pt x="53" y="30"/>
                      <a:pt x="53" y="30"/>
                    </a:cubicBezTo>
                    <a:cubicBezTo>
                      <a:pt x="66" y="25"/>
                      <a:pt x="81" y="28"/>
                      <a:pt x="91" y="39"/>
                    </a:cubicBezTo>
                    <a:cubicBezTo>
                      <a:pt x="102" y="49"/>
                      <a:pt x="105" y="65"/>
                      <a:pt x="99" y="79"/>
                    </a:cubicBezTo>
                    <a:cubicBezTo>
                      <a:pt x="99" y="81"/>
                      <a:pt x="98" y="82"/>
                      <a:pt x="96" y="82"/>
                    </a:cubicBezTo>
                    <a:cubicBezTo>
                      <a:pt x="95" y="82"/>
                      <a:pt x="94" y="82"/>
                      <a:pt x="93" y="81"/>
                    </a:cubicBezTo>
                    <a:cubicBezTo>
                      <a:pt x="78" y="64"/>
                      <a:pt x="78" y="64"/>
                      <a:pt x="78" y="64"/>
                    </a:cubicBezTo>
                    <a:cubicBezTo>
                      <a:pt x="64" y="64"/>
                      <a:pt x="64" y="64"/>
                      <a:pt x="64" y="64"/>
                    </a:cubicBezTo>
                    <a:cubicBezTo>
                      <a:pt x="64" y="78"/>
                      <a:pt x="64" y="78"/>
                      <a:pt x="64" y="78"/>
                    </a:cubicBezTo>
                    <a:cubicBezTo>
                      <a:pt x="81" y="93"/>
                      <a:pt x="81" y="93"/>
                      <a:pt x="81" y="93"/>
                    </a:cubicBezTo>
                    <a:cubicBezTo>
                      <a:pt x="82" y="94"/>
                      <a:pt x="82" y="95"/>
                      <a:pt x="82" y="96"/>
                    </a:cubicBezTo>
                    <a:cubicBezTo>
                      <a:pt x="82" y="98"/>
                      <a:pt x="81" y="99"/>
                      <a:pt x="80" y="99"/>
                    </a:cubicBezTo>
                    <a:cubicBezTo>
                      <a:pt x="75" y="101"/>
                      <a:pt x="70" y="102"/>
                      <a:pt x="65" y="1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sp>
          <p:nvSpPr>
            <p:cNvPr id="285" name="Freeform 81"/>
            <p:cNvSpPr>
              <a:spLocks/>
            </p:cNvSpPr>
            <p:nvPr/>
          </p:nvSpPr>
          <p:spPr bwMode="auto">
            <a:xfrm>
              <a:off x="4410484" y="3441491"/>
              <a:ext cx="289268" cy="280862"/>
            </a:xfrm>
            <a:custGeom>
              <a:avLst/>
              <a:gdLst>
                <a:gd name="T0" fmla="*/ 94 w 97"/>
                <a:gd name="T1" fmla="*/ 16 h 94"/>
                <a:gd name="T2" fmla="*/ 81 w 97"/>
                <a:gd name="T3" fmla="*/ 27 h 94"/>
                <a:gd name="T4" fmla="*/ 73 w 97"/>
                <a:gd name="T5" fmla="*/ 12 h 94"/>
                <a:gd name="T6" fmla="*/ 82 w 97"/>
                <a:gd name="T7" fmla="*/ 2 h 94"/>
                <a:gd name="T8" fmla="*/ 77 w 97"/>
                <a:gd name="T9" fmla="*/ 2 h 94"/>
                <a:gd name="T10" fmla="*/ 64 w 97"/>
                <a:gd name="T11" fmla="*/ 5 h 94"/>
                <a:gd name="T12" fmla="*/ 61 w 97"/>
                <a:gd name="T13" fmla="*/ 14 h 94"/>
                <a:gd name="T14" fmla="*/ 63 w 97"/>
                <a:gd name="T15" fmla="*/ 27 h 94"/>
                <a:gd name="T16" fmla="*/ 52 w 97"/>
                <a:gd name="T17" fmla="*/ 42 h 94"/>
                <a:gd name="T18" fmla="*/ 43 w 97"/>
                <a:gd name="T19" fmla="*/ 39 h 94"/>
                <a:gd name="T20" fmla="*/ 35 w 97"/>
                <a:gd name="T21" fmla="*/ 33 h 94"/>
                <a:gd name="T22" fmla="*/ 34 w 97"/>
                <a:gd name="T23" fmla="*/ 31 h 94"/>
                <a:gd name="T24" fmla="*/ 33 w 97"/>
                <a:gd name="T25" fmla="*/ 27 h 94"/>
                <a:gd name="T26" fmla="*/ 31 w 97"/>
                <a:gd name="T27" fmla="*/ 23 h 94"/>
                <a:gd name="T28" fmla="*/ 47 w 97"/>
                <a:gd name="T29" fmla="*/ 17 h 94"/>
                <a:gd name="T30" fmla="*/ 45 w 97"/>
                <a:gd name="T31" fmla="*/ 12 h 94"/>
                <a:gd name="T32" fmla="*/ 44 w 97"/>
                <a:gd name="T33" fmla="*/ 10 h 94"/>
                <a:gd name="T34" fmla="*/ 11 w 97"/>
                <a:gd name="T35" fmla="*/ 23 h 94"/>
                <a:gd name="T36" fmla="*/ 11 w 97"/>
                <a:gd name="T37" fmla="*/ 24 h 94"/>
                <a:gd name="T38" fmla="*/ 9 w 97"/>
                <a:gd name="T39" fmla="*/ 33 h 94"/>
                <a:gd name="T40" fmla="*/ 0 w 97"/>
                <a:gd name="T41" fmla="*/ 38 h 94"/>
                <a:gd name="T42" fmla="*/ 17 w 97"/>
                <a:gd name="T43" fmla="*/ 41 h 94"/>
                <a:gd name="T44" fmla="*/ 16 w 97"/>
                <a:gd name="T45" fmla="*/ 36 h 94"/>
                <a:gd name="T46" fmla="*/ 24 w 97"/>
                <a:gd name="T47" fmla="*/ 37 h 94"/>
                <a:gd name="T48" fmla="*/ 27 w 97"/>
                <a:gd name="T49" fmla="*/ 39 h 94"/>
                <a:gd name="T50" fmla="*/ 29 w 97"/>
                <a:gd name="T51" fmla="*/ 39 h 94"/>
                <a:gd name="T52" fmla="*/ 36 w 97"/>
                <a:gd name="T53" fmla="*/ 49 h 94"/>
                <a:gd name="T54" fmla="*/ 15 w 97"/>
                <a:gd name="T55" fmla="*/ 84 h 94"/>
                <a:gd name="T56" fmla="*/ 23 w 97"/>
                <a:gd name="T57" fmla="*/ 93 h 94"/>
                <a:gd name="T58" fmla="*/ 77 w 97"/>
                <a:gd name="T59" fmla="*/ 89 h 94"/>
                <a:gd name="T60" fmla="*/ 85 w 97"/>
                <a:gd name="T61" fmla="*/ 81 h 94"/>
                <a:gd name="T62" fmla="*/ 59 w 97"/>
                <a:gd name="T63" fmla="*/ 53 h 94"/>
                <a:gd name="T64" fmla="*/ 69 w 97"/>
                <a:gd name="T65" fmla="*/ 42 h 94"/>
                <a:gd name="T66" fmla="*/ 77 w 97"/>
                <a:gd name="T67" fmla="*/ 38 h 94"/>
                <a:gd name="T68" fmla="*/ 96 w 97"/>
                <a:gd name="T69" fmla="*/ 28 h 94"/>
                <a:gd name="T70" fmla="*/ 97 w 97"/>
                <a:gd name="T71" fmla="*/ 17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7" h="94">
                  <a:moveTo>
                    <a:pt x="96" y="16"/>
                  </a:moveTo>
                  <a:cubicBezTo>
                    <a:pt x="95" y="16"/>
                    <a:pt x="94" y="16"/>
                    <a:pt x="94" y="16"/>
                  </a:cubicBezTo>
                  <a:cubicBezTo>
                    <a:pt x="94" y="16"/>
                    <a:pt x="94" y="16"/>
                    <a:pt x="87" y="27"/>
                  </a:cubicBezTo>
                  <a:cubicBezTo>
                    <a:pt x="87" y="27"/>
                    <a:pt x="87" y="27"/>
                    <a:pt x="81" y="27"/>
                  </a:cubicBezTo>
                  <a:cubicBezTo>
                    <a:pt x="81" y="27"/>
                    <a:pt x="81" y="27"/>
                    <a:pt x="73" y="19"/>
                  </a:cubicBezTo>
                  <a:cubicBezTo>
                    <a:pt x="73" y="19"/>
                    <a:pt x="73" y="19"/>
                    <a:pt x="73" y="12"/>
                  </a:cubicBezTo>
                  <a:cubicBezTo>
                    <a:pt x="73" y="12"/>
                    <a:pt x="73" y="12"/>
                    <a:pt x="83" y="4"/>
                  </a:cubicBezTo>
                  <a:cubicBezTo>
                    <a:pt x="83" y="3"/>
                    <a:pt x="83" y="2"/>
                    <a:pt x="82" y="2"/>
                  </a:cubicBezTo>
                  <a:cubicBezTo>
                    <a:pt x="82" y="2"/>
                    <a:pt x="82" y="2"/>
                    <a:pt x="81" y="2"/>
                  </a:cubicBezTo>
                  <a:cubicBezTo>
                    <a:pt x="81" y="2"/>
                    <a:pt x="79" y="2"/>
                    <a:pt x="77" y="2"/>
                  </a:cubicBezTo>
                  <a:cubicBezTo>
                    <a:pt x="77" y="1"/>
                    <a:pt x="76" y="1"/>
                    <a:pt x="75" y="1"/>
                  </a:cubicBezTo>
                  <a:cubicBezTo>
                    <a:pt x="69" y="0"/>
                    <a:pt x="66" y="3"/>
                    <a:pt x="64" y="5"/>
                  </a:cubicBezTo>
                  <a:cubicBezTo>
                    <a:pt x="62" y="8"/>
                    <a:pt x="61" y="10"/>
                    <a:pt x="61" y="10"/>
                  </a:cubicBezTo>
                  <a:cubicBezTo>
                    <a:pt x="61" y="10"/>
                    <a:pt x="61" y="11"/>
                    <a:pt x="61" y="14"/>
                  </a:cubicBezTo>
                  <a:cubicBezTo>
                    <a:pt x="61" y="18"/>
                    <a:pt x="61" y="23"/>
                    <a:pt x="62" y="26"/>
                  </a:cubicBezTo>
                  <a:cubicBezTo>
                    <a:pt x="63" y="27"/>
                    <a:pt x="63" y="27"/>
                    <a:pt x="63" y="27"/>
                  </a:cubicBezTo>
                  <a:cubicBezTo>
                    <a:pt x="62" y="30"/>
                    <a:pt x="59" y="35"/>
                    <a:pt x="59" y="35"/>
                  </a:cubicBezTo>
                  <a:cubicBezTo>
                    <a:pt x="59" y="35"/>
                    <a:pt x="59" y="35"/>
                    <a:pt x="52" y="42"/>
                  </a:cubicBezTo>
                  <a:cubicBezTo>
                    <a:pt x="52" y="42"/>
                    <a:pt x="52" y="42"/>
                    <a:pt x="50" y="45"/>
                  </a:cubicBezTo>
                  <a:cubicBezTo>
                    <a:pt x="50" y="45"/>
                    <a:pt x="50" y="45"/>
                    <a:pt x="43" y="39"/>
                  </a:cubicBezTo>
                  <a:cubicBezTo>
                    <a:pt x="43" y="40"/>
                    <a:pt x="42" y="41"/>
                    <a:pt x="42" y="41"/>
                  </a:cubicBezTo>
                  <a:cubicBezTo>
                    <a:pt x="42" y="41"/>
                    <a:pt x="42" y="41"/>
                    <a:pt x="35" y="33"/>
                  </a:cubicBezTo>
                  <a:cubicBezTo>
                    <a:pt x="35" y="33"/>
                    <a:pt x="35" y="33"/>
                    <a:pt x="35" y="33"/>
                  </a:cubicBezTo>
                  <a:cubicBezTo>
                    <a:pt x="35" y="33"/>
                    <a:pt x="35" y="33"/>
                    <a:pt x="34" y="31"/>
                  </a:cubicBezTo>
                  <a:cubicBezTo>
                    <a:pt x="34" y="31"/>
                    <a:pt x="34" y="31"/>
                    <a:pt x="31" y="29"/>
                  </a:cubicBezTo>
                  <a:cubicBezTo>
                    <a:pt x="31" y="29"/>
                    <a:pt x="31" y="29"/>
                    <a:pt x="33" y="27"/>
                  </a:cubicBezTo>
                  <a:cubicBezTo>
                    <a:pt x="33" y="27"/>
                    <a:pt x="33" y="27"/>
                    <a:pt x="31" y="26"/>
                  </a:cubicBezTo>
                  <a:cubicBezTo>
                    <a:pt x="31" y="25"/>
                    <a:pt x="31" y="24"/>
                    <a:pt x="31" y="23"/>
                  </a:cubicBezTo>
                  <a:cubicBezTo>
                    <a:pt x="32" y="22"/>
                    <a:pt x="39" y="20"/>
                    <a:pt x="45" y="18"/>
                  </a:cubicBezTo>
                  <a:cubicBezTo>
                    <a:pt x="45" y="18"/>
                    <a:pt x="45" y="18"/>
                    <a:pt x="47" y="17"/>
                  </a:cubicBezTo>
                  <a:cubicBezTo>
                    <a:pt x="47" y="17"/>
                    <a:pt x="47" y="17"/>
                    <a:pt x="46" y="15"/>
                  </a:cubicBezTo>
                  <a:cubicBezTo>
                    <a:pt x="46" y="15"/>
                    <a:pt x="46" y="15"/>
                    <a:pt x="45" y="12"/>
                  </a:cubicBezTo>
                  <a:cubicBezTo>
                    <a:pt x="45" y="12"/>
                    <a:pt x="45" y="12"/>
                    <a:pt x="44" y="11"/>
                  </a:cubicBezTo>
                  <a:cubicBezTo>
                    <a:pt x="44" y="11"/>
                    <a:pt x="44" y="11"/>
                    <a:pt x="44" y="10"/>
                  </a:cubicBezTo>
                  <a:cubicBezTo>
                    <a:pt x="43" y="10"/>
                    <a:pt x="38" y="10"/>
                    <a:pt x="32" y="11"/>
                  </a:cubicBezTo>
                  <a:cubicBezTo>
                    <a:pt x="23" y="13"/>
                    <a:pt x="17" y="17"/>
                    <a:pt x="11" y="23"/>
                  </a:cubicBezTo>
                  <a:cubicBezTo>
                    <a:pt x="11" y="23"/>
                    <a:pt x="11" y="23"/>
                    <a:pt x="11" y="23"/>
                  </a:cubicBezTo>
                  <a:cubicBezTo>
                    <a:pt x="11" y="23"/>
                    <a:pt x="11" y="23"/>
                    <a:pt x="11" y="24"/>
                  </a:cubicBezTo>
                  <a:cubicBezTo>
                    <a:pt x="11" y="27"/>
                    <a:pt x="11" y="29"/>
                    <a:pt x="11" y="30"/>
                  </a:cubicBezTo>
                  <a:cubicBezTo>
                    <a:pt x="11" y="31"/>
                    <a:pt x="11" y="33"/>
                    <a:pt x="9" y="33"/>
                  </a:cubicBezTo>
                  <a:cubicBezTo>
                    <a:pt x="9" y="33"/>
                    <a:pt x="9" y="33"/>
                    <a:pt x="6" y="31"/>
                  </a:cubicBezTo>
                  <a:cubicBezTo>
                    <a:pt x="6" y="31"/>
                    <a:pt x="6" y="31"/>
                    <a:pt x="0" y="38"/>
                  </a:cubicBezTo>
                  <a:cubicBezTo>
                    <a:pt x="0" y="38"/>
                    <a:pt x="0" y="38"/>
                    <a:pt x="10" y="48"/>
                  </a:cubicBezTo>
                  <a:cubicBezTo>
                    <a:pt x="10" y="48"/>
                    <a:pt x="10" y="48"/>
                    <a:pt x="17" y="41"/>
                  </a:cubicBezTo>
                  <a:cubicBezTo>
                    <a:pt x="17" y="41"/>
                    <a:pt x="17" y="41"/>
                    <a:pt x="13" y="37"/>
                  </a:cubicBezTo>
                  <a:cubicBezTo>
                    <a:pt x="14" y="37"/>
                    <a:pt x="15" y="37"/>
                    <a:pt x="16" y="36"/>
                  </a:cubicBezTo>
                  <a:cubicBezTo>
                    <a:pt x="17" y="35"/>
                    <a:pt x="21" y="35"/>
                    <a:pt x="23" y="36"/>
                  </a:cubicBezTo>
                  <a:cubicBezTo>
                    <a:pt x="23" y="36"/>
                    <a:pt x="23" y="36"/>
                    <a:pt x="24" y="37"/>
                  </a:cubicBezTo>
                  <a:cubicBezTo>
                    <a:pt x="24" y="37"/>
                    <a:pt x="24" y="37"/>
                    <a:pt x="25" y="36"/>
                  </a:cubicBezTo>
                  <a:cubicBezTo>
                    <a:pt x="25" y="36"/>
                    <a:pt x="25" y="36"/>
                    <a:pt x="27" y="39"/>
                  </a:cubicBezTo>
                  <a:cubicBezTo>
                    <a:pt x="27" y="39"/>
                    <a:pt x="27" y="39"/>
                    <a:pt x="29" y="40"/>
                  </a:cubicBezTo>
                  <a:cubicBezTo>
                    <a:pt x="29" y="40"/>
                    <a:pt x="29" y="40"/>
                    <a:pt x="29" y="39"/>
                  </a:cubicBezTo>
                  <a:cubicBezTo>
                    <a:pt x="29" y="39"/>
                    <a:pt x="29" y="39"/>
                    <a:pt x="37" y="47"/>
                  </a:cubicBezTo>
                  <a:cubicBezTo>
                    <a:pt x="36" y="48"/>
                    <a:pt x="36" y="48"/>
                    <a:pt x="36" y="49"/>
                  </a:cubicBezTo>
                  <a:cubicBezTo>
                    <a:pt x="36" y="49"/>
                    <a:pt x="36" y="49"/>
                    <a:pt x="42" y="55"/>
                  </a:cubicBezTo>
                  <a:cubicBezTo>
                    <a:pt x="42" y="55"/>
                    <a:pt x="42" y="55"/>
                    <a:pt x="15" y="84"/>
                  </a:cubicBezTo>
                  <a:cubicBezTo>
                    <a:pt x="13" y="86"/>
                    <a:pt x="14" y="89"/>
                    <a:pt x="17" y="91"/>
                  </a:cubicBezTo>
                  <a:cubicBezTo>
                    <a:pt x="19" y="93"/>
                    <a:pt x="22" y="94"/>
                    <a:pt x="23" y="93"/>
                  </a:cubicBezTo>
                  <a:cubicBezTo>
                    <a:pt x="23" y="93"/>
                    <a:pt x="23" y="93"/>
                    <a:pt x="50" y="63"/>
                  </a:cubicBezTo>
                  <a:cubicBezTo>
                    <a:pt x="50" y="63"/>
                    <a:pt x="50" y="63"/>
                    <a:pt x="77" y="89"/>
                  </a:cubicBezTo>
                  <a:cubicBezTo>
                    <a:pt x="79" y="91"/>
                    <a:pt x="82" y="90"/>
                    <a:pt x="84" y="88"/>
                  </a:cubicBezTo>
                  <a:cubicBezTo>
                    <a:pt x="86" y="85"/>
                    <a:pt x="87" y="82"/>
                    <a:pt x="85" y="81"/>
                  </a:cubicBezTo>
                  <a:cubicBezTo>
                    <a:pt x="85" y="81"/>
                    <a:pt x="85" y="81"/>
                    <a:pt x="58" y="54"/>
                  </a:cubicBezTo>
                  <a:cubicBezTo>
                    <a:pt x="58" y="54"/>
                    <a:pt x="58" y="54"/>
                    <a:pt x="59" y="53"/>
                  </a:cubicBezTo>
                  <a:cubicBezTo>
                    <a:pt x="59" y="53"/>
                    <a:pt x="59" y="53"/>
                    <a:pt x="59" y="52"/>
                  </a:cubicBezTo>
                  <a:cubicBezTo>
                    <a:pt x="59" y="52"/>
                    <a:pt x="65" y="45"/>
                    <a:pt x="69" y="42"/>
                  </a:cubicBezTo>
                  <a:cubicBezTo>
                    <a:pt x="71" y="40"/>
                    <a:pt x="73" y="39"/>
                    <a:pt x="74" y="38"/>
                  </a:cubicBezTo>
                  <a:cubicBezTo>
                    <a:pt x="75" y="38"/>
                    <a:pt x="77" y="38"/>
                    <a:pt x="77" y="38"/>
                  </a:cubicBezTo>
                  <a:cubicBezTo>
                    <a:pt x="77" y="38"/>
                    <a:pt x="83" y="39"/>
                    <a:pt x="83" y="39"/>
                  </a:cubicBezTo>
                  <a:cubicBezTo>
                    <a:pt x="92" y="39"/>
                    <a:pt x="96" y="28"/>
                    <a:pt x="96" y="28"/>
                  </a:cubicBezTo>
                  <a:cubicBezTo>
                    <a:pt x="96" y="28"/>
                    <a:pt x="96" y="27"/>
                    <a:pt x="97" y="21"/>
                  </a:cubicBezTo>
                  <a:cubicBezTo>
                    <a:pt x="97" y="19"/>
                    <a:pt x="97" y="18"/>
                    <a:pt x="97" y="17"/>
                  </a:cubicBezTo>
                  <a:cubicBezTo>
                    <a:pt x="96" y="16"/>
                    <a:pt x="96" y="16"/>
                    <a:pt x="96" y="16"/>
                  </a:cubicBezTo>
                  <a:close/>
                </a:path>
              </a:pathLst>
            </a:custGeom>
            <a:solidFill>
              <a:srgbClr val="31A8DF"/>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nvGrpSpPr>
            <p:cNvPr id="286" name="Group 136"/>
            <p:cNvGrpSpPr/>
            <p:nvPr/>
          </p:nvGrpSpPr>
          <p:grpSpPr>
            <a:xfrm>
              <a:off x="3912551" y="3352744"/>
              <a:ext cx="323180" cy="321581"/>
              <a:chOff x="6259514" y="2238375"/>
              <a:chExt cx="320675" cy="319088"/>
            </a:xfrm>
            <a:solidFill>
              <a:srgbClr val="7FBC41"/>
            </a:solidFill>
          </p:grpSpPr>
          <p:sp>
            <p:nvSpPr>
              <p:cNvPr id="287" name="Freeform 70"/>
              <p:cNvSpPr>
                <a:spLocks noEditPoints="1"/>
              </p:cNvSpPr>
              <p:nvPr/>
            </p:nvSpPr>
            <p:spPr bwMode="auto">
              <a:xfrm>
                <a:off x="6259514" y="2238375"/>
                <a:ext cx="320675" cy="319088"/>
              </a:xfrm>
              <a:custGeom>
                <a:avLst/>
                <a:gdLst>
                  <a:gd name="T0" fmla="*/ 60 w 120"/>
                  <a:gd name="T1" fmla="*/ 120 h 120"/>
                  <a:gd name="T2" fmla="*/ 48 w 120"/>
                  <a:gd name="T3" fmla="*/ 108 h 120"/>
                  <a:gd name="T4" fmla="*/ 48 w 120"/>
                  <a:gd name="T5" fmla="*/ 106 h 120"/>
                  <a:gd name="T6" fmla="*/ 14 w 120"/>
                  <a:gd name="T7" fmla="*/ 72 h 120"/>
                  <a:gd name="T8" fmla="*/ 12 w 120"/>
                  <a:gd name="T9" fmla="*/ 72 h 120"/>
                  <a:gd name="T10" fmla="*/ 0 w 120"/>
                  <a:gd name="T11" fmla="*/ 60 h 120"/>
                  <a:gd name="T12" fmla="*/ 12 w 120"/>
                  <a:gd name="T13" fmla="*/ 48 h 120"/>
                  <a:gd name="T14" fmla="*/ 14 w 120"/>
                  <a:gd name="T15" fmla="*/ 48 h 120"/>
                  <a:gd name="T16" fmla="*/ 48 w 120"/>
                  <a:gd name="T17" fmla="*/ 14 h 120"/>
                  <a:gd name="T18" fmla="*/ 48 w 120"/>
                  <a:gd name="T19" fmla="*/ 12 h 120"/>
                  <a:gd name="T20" fmla="*/ 60 w 120"/>
                  <a:gd name="T21" fmla="*/ 0 h 120"/>
                  <a:gd name="T22" fmla="*/ 72 w 120"/>
                  <a:gd name="T23" fmla="*/ 12 h 120"/>
                  <a:gd name="T24" fmla="*/ 72 w 120"/>
                  <a:gd name="T25" fmla="*/ 14 h 120"/>
                  <a:gd name="T26" fmla="*/ 106 w 120"/>
                  <a:gd name="T27" fmla="*/ 48 h 120"/>
                  <a:gd name="T28" fmla="*/ 108 w 120"/>
                  <a:gd name="T29" fmla="*/ 48 h 120"/>
                  <a:gd name="T30" fmla="*/ 120 w 120"/>
                  <a:gd name="T31" fmla="*/ 60 h 120"/>
                  <a:gd name="T32" fmla="*/ 108 w 120"/>
                  <a:gd name="T33" fmla="*/ 72 h 120"/>
                  <a:gd name="T34" fmla="*/ 106 w 120"/>
                  <a:gd name="T35" fmla="*/ 72 h 120"/>
                  <a:gd name="T36" fmla="*/ 72 w 120"/>
                  <a:gd name="T37" fmla="*/ 106 h 120"/>
                  <a:gd name="T38" fmla="*/ 72 w 120"/>
                  <a:gd name="T39" fmla="*/ 108 h 120"/>
                  <a:gd name="T40" fmla="*/ 60 w 120"/>
                  <a:gd name="T41" fmla="*/ 120 h 120"/>
                  <a:gd name="T42" fmla="*/ 12 w 120"/>
                  <a:gd name="T43" fmla="*/ 56 h 120"/>
                  <a:gd name="T44" fmla="*/ 8 w 120"/>
                  <a:gd name="T45" fmla="*/ 60 h 120"/>
                  <a:gd name="T46" fmla="*/ 12 w 120"/>
                  <a:gd name="T47" fmla="*/ 64 h 120"/>
                  <a:gd name="T48" fmla="*/ 17 w 120"/>
                  <a:gd name="T49" fmla="*/ 64 h 120"/>
                  <a:gd name="T50" fmla="*/ 21 w 120"/>
                  <a:gd name="T51" fmla="*/ 67 h 120"/>
                  <a:gd name="T52" fmla="*/ 53 w 120"/>
                  <a:gd name="T53" fmla="*/ 99 h 120"/>
                  <a:gd name="T54" fmla="*/ 56 w 120"/>
                  <a:gd name="T55" fmla="*/ 103 h 120"/>
                  <a:gd name="T56" fmla="*/ 56 w 120"/>
                  <a:gd name="T57" fmla="*/ 108 h 120"/>
                  <a:gd name="T58" fmla="*/ 60 w 120"/>
                  <a:gd name="T59" fmla="*/ 112 h 120"/>
                  <a:gd name="T60" fmla="*/ 64 w 120"/>
                  <a:gd name="T61" fmla="*/ 108 h 120"/>
                  <a:gd name="T62" fmla="*/ 64 w 120"/>
                  <a:gd name="T63" fmla="*/ 103 h 120"/>
                  <a:gd name="T64" fmla="*/ 67 w 120"/>
                  <a:gd name="T65" fmla="*/ 99 h 120"/>
                  <a:gd name="T66" fmla="*/ 99 w 120"/>
                  <a:gd name="T67" fmla="*/ 67 h 120"/>
                  <a:gd name="T68" fmla="*/ 103 w 120"/>
                  <a:gd name="T69" fmla="*/ 64 h 120"/>
                  <a:gd name="T70" fmla="*/ 108 w 120"/>
                  <a:gd name="T71" fmla="*/ 64 h 120"/>
                  <a:gd name="T72" fmla="*/ 112 w 120"/>
                  <a:gd name="T73" fmla="*/ 60 h 120"/>
                  <a:gd name="T74" fmla="*/ 108 w 120"/>
                  <a:gd name="T75" fmla="*/ 56 h 120"/>
                  <a:gd name="T76" fmla="*/ 103 w 120"/>
                  <a:gd name="T77" fmla="*/ 56 h 120"/>
                  <a:gd name="T78" fmla="*/ 99 w 120"/>
                  <a:gd name="T79" fmla="*/ 53 h 120"/>
                  <a:gd name="T80" fmla="*/ 67 w 120"/>
                  <a:gd name="T81" fmla="*/ 21 h 120"/>
                  <a:gd name="T82" fmla="*/ 64 w 120"/>
                  <a:gd name="T83" fmla="*/ 17 h 120"/>
                  <a:gd name="T84" fmla="*/ 64 w 120"/>
                  <a:gd name="T85" fmla="*/ 12 h 120"/>
                  <a:gd name="T86" fmla="*/ 60 w 120"/>
                  <a:gd name="T87" fmla="*/ 8 h 120"/>
                  <a:gd name="T88" fmla="*/ 56 w 120"/>
                  <a:gd name="T89" fmla="*/ 12 h 120"/>
                  <a:gd name="T90" fmla="*/ 56 w 120"/>
                  <a:gd name="T91" fmla="*/ 17 h 120"/>
                  <a:gd name="T92" fmla="*/ 53 w 120"/>
                  <a:gd name="T93" fmla="*/ 21 h 120"/>
                  <a:gd name="T94" fmla="*/ 21 w 120"/>
                  <a:gd name="T95" fmla="*/ 53 h 120"/>
                  <a:gd name="T96" fmla="*/ 17 w 120"/>
                  <a:gd name="T97" fmla="*/ 56 h 120"/>
                  <a:gd name="T98" fmla="*/ 12 w 120"/>
                  <a:gd name="T99" fmla="*/ 5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0" h="120">
                    <a:moveTo>
                      <a:pt x="60" y="120"/>
                    </a:moveTo>
                    <a:cubicBezTo>
                      <a:pt x="53" y="120"/>
                      <a:pt x="48" y="115"/>
                      <a:pt x="48" y="108"/>
                    </a:cubicBezTo>
                    <a:cubicBezTo>
                      <a:pt x="48" y="106"/>
                      <a:pt x="48" y="106"/>
                      <a:pt x="48" y="106"/>
                    </a:cubicBezTo>
                    <a:cubicBezTo>
                      <a:pt x="31" y="102"/>
                      <a:pt x="18" y="89"/>
                      <a:pt x="14" y="72"/>
                    </a:cubicBezTo>
                    <a:cubicBezTo>
                      <a:pt x="12" y="72"/>
                      <a:pt x="12" y="72"/>
                      <a:pt x="12" y="72"/>
                    </a:cubicBezTo>
                    <a:cubicBezTo>
                      <a:pt x="5" y="72"/>
                      <a:pt x="0" y="67"/>
                      <a:pt x="0" y="60"/>
                    </a:cubicBezTo>
                    <a:cubicBezTo>
                      <a:pt x="0" y="53"/>
                      <a:pt x="5" y="48"/>
                      <a:pt x="12" y="48"/>
                    </a:cubicBezTo>
                    <a:cubicBezTo>
                      <a:pt x="14" y="48"/>
                      <a:pt x="14" y="48"/>
                      <a:pt x="14" y="48"/>
                    </a:cubicBezTo>
                    <a:cubicBezTo>
                      <a:pt x="18" y="31"/>
                      <a:pt x="31" y="18"/>
                      <a:pt x="48" y="14"/>
                    </a:cubicBezTo>
                    <a:cubicBezTo>
                      <a:pt x="48" y="12"/>
                      <a:pt x="48" y="12"/>
                      <a:pt x="48" y="12"/>
                    </a:cubicBezTo>
                    <a:cubicBezTo>
                      <a:pt x="48" y="5"/>
                      <a:pt x="53" y="0"/>
                      <a:pt x="60" y="0"/>
                    </a:cubicBezTo>
                    <a:cubicBezTo>
                      <a:pt x="67" y="0"/>
                      <a:pt x="72" y="5"/>
                      <a:pt x="72" y="12"/>
                    </a:cubicBezTo>
                    <a:cubicBezTo>
                      <a:pt x="72" y="14"/>
                      <a:pt x="72" y="14"/>
                      <a:pt x="72" y="14"/>
                    </a:cubicBezTo>
                    <a:cubicBezTo>
                      <a:pt x="89" y="18"/>
                      <a:pt x="102" y="31"/>
                      <a:pt x="106" y="48"/>
                    </a:cubicBezTo>
                    <a:cubicBezTo>
                      <a:pt x="108" y="48"/>
                      <a:pt x="108" y="48"/>
                      <a:pt x="108" y="48"/>
                    </a:cubicBezTo>
                    <a:cubicBezTo>
                      <a:pt x="115" y="48"/>
                      <a:pt x="120" y="53"/>
                      <a:pt x="120" y="60"/>
                    </a:cubicBezTo>
                    <a:cubicBezTo>
                      <a:pt x="120" y="67"/>
                      <a:pt x="115" y="72"/>
                      <a:pt x="108" y="72"/>
                    </a:cubicBezTo>
                    <a:cubicBezTo>
                      <a:pt x="106" y="72"/>
                      <a:pt x="106" y="72"/>
                      <a:pt x="106" y="72"/>
                    </a:cubicBezTo>
                    <a:cubicBezTo>
                      <a:pt x="102" y="89"/>
                      <a:pt x="89" y="102"/>
                      <a:pt x="72" y="106"/>
                    </a:cubicBezTo>
                    <a:cubicBezTo>
                      <a:pt x="72" y="108"/>
                      <a:pt x="72" y="108"/>
                      <a:pt x="72" y="108"/>
                    </a:cubicBezTo>
                    <a:cubicBezTo>
                      <a:pt x="72" y="115"/>
                      <a:pt x="67" y="120"/>
                      <a:pt x="60" y="120"/>
                    </a:cubicBezTo>
                    <a:close/>
                    <a:moveTo>
                      <a:pt x="12" y="56"/>
                    </a:moveTo>
                    <a:cubicBezTo>
                      <a:pt x="10" y="56"/>
                      <a:pt x="8" y="58"/>
                      <a:pt x="8" y="60"/>
                    </a:cubicBezTo>
                    <a:cubicBezTo>
                      <a:pt x="8" y="62"/>
                      <a:pt x="10" y="64"/>
                      <a:pt x="12" y="64"/>
                    </a:cubicBezTo>
                    <a:cubicBezTo>
                      <a:pt x="17" y="64"/>
                      <a:pt x="17" y="64"/>
                      <a:pt x="17" y="64"/>
                    </a:cubicBezTo>
                    <a:cubicBezTo>
                      <a:pt x="19" y="64"/>
                      <a:pt x="20" y="65"/>
                      <a:pt x="21" y="67"/>
                    </a:cubicBezTo>
                    <a:cubicBezTo>
                      <a:pt x="24" y="83"/>
                      <a:pt x="37" y="96"/>
                      <a:pt x="53" y="99"/>
                    </a:cubicBezTo>
                    <a:cubicBezTo>
                      <a:pt x="55" y="100"/>
                      <a:pt x="56" y="101"/>
                      <a:pt x="56" y="103"/>
                    </a:cubicBezTo>
                    <a:cubicBezTo>
                      <a:pt x="56" y="108"/>
                      <a:pt x="56" y="108"/>
                      <a:pt x="56" y="108"/>
                    </a:cubicBezTo>
                    <a:cubicBezTo>
                      <a:pt x="56" y="110"/>
                      <a:pt x="58" y="112"/>
                      <a:pt x="60" y="112"/>
                    </a:cubicBezTo>
                    <a:cubicBezTo>
                      <a:pt x="62" y="112"/>
                      <a:pt x="64" y="110"/>
                      <a:pt x="64" y="108"/>
                    </a:cubicBezTo>
                    <a:cubicBezTo>
                      <a:pt x="64" y="103"/>
                      <a:pt x="64" y="103"/>
                      <a:pt x="64" y="103"/>
                    </a:cubicBezTo>
                    <a:cubicBezTo>
                      <a:pt x="64" y="101"/>
                      <a:pt x="65" y="100"/>
                      <a:pt x="67" y="99"/>
                    </a:cubicBezTo>
                    <a:cubicBezTo>
                      <a:pt x="83" y="96"/>
                      <a:pt x="96" y="83"/>
                      <a:pt x="99" y="67"/>
                    </a:cubicBezTo>
                    <a:cubicBezTo>
                      <a:pt x="100" y="65"/>
                      <a:pt x="101" y="64"/>
                      <a:pt x="103" y="64"/>
                    </a:cubicBezTo>
                    <a:cubicBezTo>
                      <a:pt x="108" y="64"/>
                      <a:pt x="108" y="64"/>
                      <a:pt x="108" y="64"/>
                    </a:cubicBezTo>
                    <a:cubicBezTo>
                      <a:pt x="110" y="64"/>
                      <a:pt x="112" y="62"/>
                      <a:pt x="112" y="60"/>
                    </a:cubicBezTo>
                    <a:cubicBezTo>
                      <a:pt x="112" y="58"/>
                      <a:pt x="110" y="56"/>
                      <a:pt x="108" y="56"/>
                    </a:cubicBezTo>
                    <a:cubicBezTo>
                      <a:pt x="103" y="56"/>
                      <a:pt x="103" y="56"/>
                      <a:pt x="103" y="56"/>
                    </a:cubicBezTo>
                    <a:cubicBezTo>
                      <a:pt x="101" y="56"/>
                      <a:pt x="100" y="55"/>
                      <a:pt x="99" y="53"/>
                    </a:cubicBezTo>
                    <a:cubicBezTo>
                      <a:pt x="96" y="37"/>
                      <a:pt x="83" y="24"/>
                      <a:pt x="67" y="21"/>
                    </a:cubicBezTo>
                    <a:cubicBezTo>
                      <a:pt x="65" y="20"/>
                      <a:pt x="64" y="19"/>
                      <a:pt x="64" y="17"/>
                    </a:cubicBezTo>
                    <a:cubicBezTo>
                      <a:pt x="64" y="12"/>
                      <a:pt x="64" y="12"/>
                      <a:pt x="64" y="12"/>
                    </a:cubicBezTo>
                    <a:cubicBezTo>
                      <a:pt x="64" y="10"/>
                      <a:pt x="62" y="8"/>
                      <a:pt x="60" y="8"/>
                    </a:cubicBezTo>
                    <a:cubicBezTo>
                      <a:pt x="58" y="8"/>
                      <a:pt x="56" y="10"/>
                      <a:pt x="56" y="12"/>
                    </a:cubicBezTo>
                    <a:cubicBezTo>
                      <a:pt x="56" y="17"/>
                      <a:pt x="56" y="17"/>
                      <a:pt x="56" y="17"/>
                    </a:cubicBezTo>
                    <a:cubicBezTo>
                      <a:pt x="56" y="19"/>
                      <a:pt x="55" y="20"/>
                      <a:pt x="53" y="21"/>
                    </a:cubicBezTo>
                    <a:cubicBezTo>
                      <a:pt x="37" y="24"/>
                      <a:pt x="24" y="37"/>
                      <a:pt x="21" y="53"/>
                    </a:cubicBezTo>
                    <a:cubicBezTo>
                      <a:pt x="20" y="55"/>
                      <a:pt x="19" y="56"/>
                      <a:pt x="17" y="56"/>
                    </a:cubicBezTo>
                    <a:lnTo>
                      <a:pt x="12" y="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88" name="Freeform 71"/>
              <p:cNvSpPr>
                <a:spLocks noEditPoints="1"/>
              </p:cNvSpPr>
              <p:nvPr/>
            </p:nvSpPr>
            <p:spPr bwMode="auto">
              <a:xfrm>
                <a:off x="6361114" y="2338388"/>
                <a:ext cx="117475" cy="117475"/>
              </a:xfrm>
              <a:custGeom>
                <a:avLst/>
                <a:gdLst>
                  <a:gd name="T0" fmla="*/ 22 w 44"/>
                  <a:gd name="T1" fmla="*/ 44 h 44"/>
                  <a:gd name="T2" fmla="*/ 0 w 44"/>
                  <a:gd name="T3" fmla="*/ 22 h 44"/>
                  <a:gd name="T4" fmla="*/ 22 w 44"/>
                  <a:gd name="T5" fmla="*/ 0 h 44"/>
                  <a:gd name="T6" fmla="*/ 44 w 44"/>
                  <a:gd name="T7" fmla="*/ 22 h 44"/>
                  <a:gd name="T8" fmla="*/ 22 w 44"/>
                  <a:gd name="T9" fmla="*/ 44 h 44"/>
                  <a:gd name="T10" fmla="*/ 22 w 44"/>
                  <a:gd name="T11" fmla="*/ 4 h 44"/>
                  <a:gd name="T12" fmla="*/ 4 w 44"/>
                  <a:gd name="T13" fmla="*/ 22 h 44"/>
                  <a:gd name="T14" fmla="*/ 22 w 44"/>
                  <a:gd name="T15" fmla="*/ 40 h 44"/>
                  <a:gd name="T16" fmla="*/ 40 w 44"/>
                  <a:gd name="T17" fmla="*/ 22 h 44"/>
                  <a:gd name="T18" fmla="*/ 22 w 44"/>
                  <a:gd name="T19" fmla="*/ 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44">
                    <a:moveTo>
                      <a:pt x="22" y="44"/>
                    </a:moveTo>
                    <a:cubicBezTo>
                      <a:pt x="10" y="44"/>
                      <a:pt x="0" y="34"/>
                      <a:pt x="0" y="22"/>
                    </a:cubicBezTo>
                    <a:cubicBezTo>
                      <a:pt x="0" y="10"/>
                      <a:pt x="10" y="0"/>
                      <a:pt x="22" y="0"/>
                    </a:cubicBezTo>
                    <a:cubicBezTo>
                      <a:pt x="34" y="0"/>
                      <a:pt x="44" y="10"/>
                      <a:pt x="44" y="22"/>
                    </a:cubicBezTo>
                    <a:cubicBezTo>
                      <a:pt x="44" y="34"/>
                      <a:pt x="34" y="44"/>
                      <a:pt x="22" y="44"/>
                    </a:cubicBezTo>
                    <a:close/>
                    <a:moveTo>
                      <a:pt x="22" y="4"/>
                    </a:moveTo>
                    <a:cubicBezTo>
                      <a:pt x="12" y="4"/>
                      <a:pt x="4" y="12"/>
                      <a:pt x="4" y="22"/>
                    </a:cubicBezTo>
                    <a:cubicBezTo>
                      <a:pt x="4" y="32"/>
                      <a:pt x="12" y="40"/>
                      <a:pt x="22" y="40"/>
                    </a:cubicBezTo>
                    <a:cubicBezTo>
                      <a:pt x="32" y="40"/>
                      <a:pt x="40" y="32"/>
                      <a:pt x="40" y="22"/>
                    </a:cubicBezTo>
                    <a:cubicBezTo>
                      <a:pt x="40" y="12"/>
                      <a:pt x="32" y="4"/>
                      <a:pt x="2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grpSp>
          <p:nvGrpSpPr>
            <p:cNvPr id="289" name="Group 139"/>
            <p:cNvGrpSpPr/>
            <p:nvPr/>
          </p:nvGrpSpPr>
          <p:grpSpPr>
            <a:xfrm rot="21545399">
              <a:off x="3902270" y="3799519"/>
              <a:ext cx="248893" cy="375687"/>
              <a:chOff x="2289175" y="1751013"/>
              <a:chExt cx="168275" cy="254001"/>
            </a:xfrm>
            <a:solidFill>
              <a:srgbClr val="31A8DF"/>
            </a:solidFill>
          </p:grpSpPr>
          <p:sp>
            <p:nvSpPr>
              <p:cNvPr id="290" name="Freeform 110"/>
              <p:cNvSpPr>
                <a:spLocks noEditPoints="1"/>
              </p:cNvSpPr>
              <p:nvPr/>
            </p:nvSpPr>
            <p:spPr bwMode="auto">
              <a:xfrm>
                <a:off x="2289175" y="1812926"/>
                <a:ext cx="168275" cy="192088"/>
              </a:xfrm>
              <a:custGeom>
                <a:avLst/>
                <a:gdLst>
                  <a:gd name="T0" fmla="*/ 32 w 63"/>
                  <a:gd name="T1" fmla="*/ 56 h 72"/>
                  <a:gd name="T2" fmla="*/ 48 w 63"/>
                  <a:gd name="T3" fmla="*/ 72 h 72"/>
                  <a:gd name="T4" fmla="*/ 63 w 63"/>
                  <a:gd name="T5" fmla="*/ 72 h 72"/>
                  <a:gd name="T6" fmla="*/ 33 w 63"/>
                  <a:gd name="T7" fmla="*/ 15 h 72"/>
                  <a:gd name="T8" fmla="*/ 39 w 63"/>
                  <a:gd name="T9" fmla="*/ 7 h 72"/>
                  <a:gd name="T10" fmla="*/ 32 w 63"/>
                  <a:gd name="T11" fmla="*/ 0 h 72"/>
                  <a:gd name="T12" fmla="*/ 24 w 63"/>
                  <a:gd name="T13" fmla="*/ 7 h 72"/>
                  <a:gd name="T14" fmla="*/ 31 w 63"/>
                  <a:gd name="T15" fmla="*/ 15 h 72"/>
                  <a:gd name="T16" fmla="*/ 0 w 63"/>
                  <a:gd name="T17" fmla="*/ 72 h 72"/>
                  <a:gd name="T18" fmla="*/ 16 w 63"/>
                  <a:gd name="T19" fmla="*/ 72 h 72"/>
                  <a:gd name="T20" fmla="*/ 32 w 63"/>
                  <a:gd name="T21" fmla="*/ 56 h 72"/>
                  <a:gd name="T22" fmla="*/ 32 w 63"/>
                  <a:gd name="T23" fmla="*/ 33 h 72"/>
                  <a:gd name="T24" fmla="*/ 32 w 63"/>
                  <a:gd name="T25" fmla="*/ 32 h 72"/>
                  <a:gd name="T26" fmla="*/ 32 w 63"/>
                  <a:gd name="T27" fmla="*/ 33 h 72"/>
                  <a:gd name="T28" fmla="*/ 41 w 63"/>
                  <a:gd name="T29" fmla="*/ 52 h 72"/>
                  <a:gd name="T30" fmla="*/ 32 w 63"/>
                  <a:gd name="T31" fmla="*/ 50 h 72"/>
                  <a:gd name="T32" fmla="*/ 23 w 63"/>
                  <a:gd name="T33" fmla="*/ 52 h 72"/>
                  <a:gd name="T34" fmla="*/ 32 w 63"/>
                  <a:gd name="T35" fmla="*/ 33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3" h="72">
                    <a:moveTo>
                      <a:pt x="32" y="56"/>
                    </a:moveTo>
                    <a:cubicBezTo>
                      <a:pt x="41" y="56"/>
                      <a:pt x="48" y="63"/>
                      <a:pt x="48" y="72"/>
                    </a:cubicBezTo>
                    <a:cubicBezTo>
                      <a:pt x="63" y="72"/>
                      <a:pt x="63" y="72"/>
                      <a:pt x="63" y="72"/>
                    </a:cubicBezTo>
                    <a:cubicBezTo>
                      <a:pt x="44" y="51"/>
                      <a:pt x="36" y="26"/>
                      <a:pt x="33" y="15"/>
                    </a:cubicBezTo>
                    <a:cubicBezTo>
                      <a:pt x="37" y="14"/>
                      <a:pt x="39" y="11"/>
                      <a:pt x="39" y="7"/>
                    </a:cubicBezTo>
                    <a:cubicBezTo>
                      <a:pt x="39" y="3"/>
                      <a:pt x="36" y="0"/>
                      <a:pt x="32" y="0"/>
                    </a:cubicBezTo>
                    <a:cubicBezTo>
                      <a:pt x="28" y="0"/>
                      <a:pt x="24" y="3"/>
                      <a:pt x="24" y="7"/>
                    </a:cubicBezTo>
                    <a:cubicBezTo>
                      <a:pt x="24" y="11"/>
                      <a:pt x="27" y="14"/>
                      <a:pt x="31" y="15"/>
                    </a:cubicBezTo>
                    <a:cubicBezTo>
                      <a:pt x="28" y="26"/>
                      <a:pt x="20" y="51"/>
                      <a:pt x="0" y="72"/>
                    </a:cubicBezTo>
                    <a:cubicBezTo>
                      <a:pt x="16" y="72"/>
                      <a:pt x="16" y="72"/>
                      <a:pt x="16" y="72"/>
                    </a:cubicBezTo>
                    <a:cubicBezTo>
                      <a:pt x="16" y="63"/>
                      <a:pt x="23" y="56"/>
                      <a:pt x="32" y="56"/>
                    </a:cubicBezTo>
                    <a:close/>
                    <a:moveTo>
                      <a:pt x="32" y="33"/>
                    </a:moveTo>
                    <a:cubicBezTo>
                      <a:pt x="32" y="32"/>
                      <a:pt x="32" y="32"/>
                      <a:pt x="32" y="32"/>
                    </a:cubicBezTo>
                    <a:cubicBezTo>
                      <a:pt x="32" y="32"/>
                      <a:pt x="32" y="32"/>
                      <a:pt x="32" y="33"/>
                    </a:cubicBezTo>
                    <a:cubicBezTo>
                      <a:pt x="35" y="39"/>
                      <a:pt x="38" y="46"/>
                      <a:pt x="41" y="52"/>
                    </a:cubicBezTo>
                    <a:cubicBezTo>
                      <a:pt x="38" y="50"/>
                      <a:pt x="35" y="50"/>
                      <a:pt x="32" y="50"/>
                    </a:cubicBezTo>
                    <a:cubicBezTo>
                      <a:pt x="29" y="50"/>
                      <a:pt x="26" y="50"/>
                      <a:pt x="23" y="52"/>
                    </a:cubicBezTo>
                    <a:cubicBezTo>
                      <a:pt x="26" y="46"/>
                      <a:pt x="29" y="39"/>
                      <a:pt x="32" y="33"/>
                    </a:cubicBezTo>
                    <a:close/>
                  </a:path>
                </a:pathLst>
              </a:custGeom>
              <a:grp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91" name="Freeform 111"/>
              <p:cNvSpPr>
                <a:spLocks/>
              </p:cNvSpPr>
              <p:nvPr/>
            </p:nvSpPr>
            <p:spPr bwMode="auto">
              <a:xfrm>
                <a:off x="2290763" y="1751013"/>
                <a:ext cx="166687" cy="155575"/>
              </a:xfrm>
              <a:custGeom>
                <a:avLst/>
                <a:gdLst>
                  <a:gd name="T0" fmla="*/ 15 w 62"/>
                  <a:gd name="T1" fmla="*/ 57 h 58"/>
                  <a:gd name="T2" fmla="*/ 18 w 62"/>
                  <a:gd name="T3" fmla="*/ 57 h 58"/>
                  <a:gd name="T4" fmla="*/ 17 w 62"/>
                  <a:gd name="T5" fmla="*/ 54 h 58"/>
                  <a:gd name="T6" fmla="*/ 3 w 62"/>
                  <a:gd name="T7" fmla="*/ 30 h 58"/>
                  <a:gd name="T8" fmla="*/ 31 w 62"/>
                  <a:gd name="T9" fmla="*/ 3 h 58"/>
                  <a:gd name="T10" fmla="*/ 59 w 62"/>
                  <a:gd name="T11" fmla="*/ 30 h 58"/>
                  <a:gd name="T12" fmla="*/ 45 w 62"/>
                  <a:gd name="T13" fmla="*/ 54 h 58"/>
                  <a:gd name="T14" fmla="*/ 44 w 62"/>
                  <a:gd name="T15" fmla="*/ 57 h 58"/>
                  <a:gd name="T16" fmla="*/ 45 w 62"/>
                  <a:gd name="T17" fmla="*/ 57 h 58"/>
                  <a:gd name="T18" fmla="*/ 46 w 62"/>
                  <a:gd name="T19" fmla="*/ 57 h 58"/>
                  <a:gd name="T20" fmla="*/ 57 w 62"/>
                  <a:gd name="T21" fmla="*/ 46 h 58"/>
                  <a:gd name="T22" fmla="*/ 62 w 62"/>
                  <a:gd name="T23" fmla="*/ 30 h 58"/>
                  <a:gd name="T24" fmla="*/ 31 w 62"/>
                  <a:gd name="T25" fmla="*/ 0 h 58"/>
                  <a:gd name="T26" fmla="*/ 0 w 62"/>
                  <a:gd name="T27" fmla="*/ 30 h 58"/>
                  <a:gd name="T28" fmla="*/ 4 w 62"/>
                  <a:gd name="T29" fmla="*/ 46 h 58"/>
                  <a:gd name="T30" fmla="*/ 15 w 62"/>
                  <a:gd name="T31" fmla="*/ 57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2" h="58">
                    <a:moveTo>
                      <a:pt x="15" y="57"/>
                    </a:moveTo>
                    <a:cubicBezTo>
                      <a:pt x="16" y="58"/>
                      <a:pt x="17" y="57"/>
                      <a:pt x="18" y="57"/>
                    </a:cubicBezTo>
                    <a:cubicBezTo>
                      <a:pt x="18" y="56"/>
                      <a:pt x="18" y="55"/>
                      <a:pt x="17" y="54"/>
                    </a:cubicBezTo>
                    <a:cubicBezTo>
                      <a:pt x="8" y="50"/>
                      <a:pt x="3" y="40"/>
                      <a:pt x="3" y="30"/>
                    </a:cubicBezTo>
                    <a:cubicBezTo>
                      <a:pt x="3" y="15"/>
                      <a:pt x="16" y="3"/>
                      <a:pt x="31" y="3"/>
                    </a:cubicBezTo>
                    <a:cubicBezTo>
                      <a:pt x="46" y="3"/>
                      <a:pt x="59" y="15"/>
                      <a:pt x="59" y="30"/>
                    </a:cubicBezTo>
                    <a:cubicBezTo>
                      <a:pt x="59" y="40"/>
                      <a:pt x="53" y="50"/>
                      <a:pt x="45" y="54"/>
                    </a:cubicBezTo>
                    <a:cubicBezTo>
                      <a:pt x="44" y="55"/>
                      <a:pt x="44" y="56"/>
                      <a:pt x="44" y="57"/>
                    </a:cubicBezTo>
                    <a:cubicBezTo>
                      <a:pt x="44" y="57"/>
                      <a:pt x="45" y="57"/>
                      <a:pt x="45" y="57"/>
                    </a:cubicBezTo>
                    <a:cubicBezTo>
                      <a:pt x="46" y="57"/>
                      <a:pt x="46" y="57"/>
                      <a:pt x="46" y="57"/>
                    </a:cubicBezTo>
                    <a:cubicBezTo>
                      <a:pt x="51" y="54"/>
                      <a:pt x="55" y="51"/>
                      <a:pt x="57" y="46"/>
                    </a:cubicBezTo>
                    <a:cubicBezTo>
                      <a:pt x="60" y="41"/>
                      <a:pt x="62" y="36"/>
                      <a:pt x="62" y="30"/>
                    </a:cubicBezTo>
                    <a:cubicBezTo>
                      <a:pt x="62" y="14"/>
                      <a:pt x="48" y="0"/>
                      <a:pt x="31" y="0"/>
                    </a:cubicBezTo>
                    <a:cubicBezTo>
                      <a:pt x="14" y="0"/>
                      <a:pt x="0" y="14"/>
                      <a:pt x="0" y="30"/>
                    </a:cubicBezTo>
                    <a:cubicBezTo>
                      <a:pt x="0" y="36"/>
                      <a:pt x="2" y="41"/>
                      <a:pt x="4" y="46"/>
                    </a:cubicBezTo>
                    <a:cubicBezTo>
                      <a:pt x="7" y="51"/>
                      <a:pt x="11" y="54"/>
                      <a:pt x="15" y="57"/>
                    </a:cubicBezTo>
                    <a:close/>
                  </a:path>
                </a:pathLst>
              </a:custGeom>
              <a:grp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92" name="Freeform 112"/>
              <p:cNvSpPr>
                <a:spLocks/>
              </p:cNvSpPr>
              <p:nvPr/>
            </p:nvSpPr>
            <p:spPr bwMode="auto">
              <a:xfrm>
                <a:off x="2309813" y="1770063"/>
                <a:ext cx="125412" cy="117475"/>
              </a:xfrm>
              <a:custGeom>
                <a:avLst/>
                <a:gdLst>
                  <a:gd name="T0" fmla="*/ 36 w 47"/>
                  <a:gd name="T1" fmla="*/ 44 h 44"/>
                  <a:gd name="T2" fmla="*/ 44 w 47"/>
                  <a:gd name="T3" fmla="*/ 35 h 44"/>
                  <a:gd name="T4" fmla="*/ 47 w 47"/>
                  <a:gd name="T5" fmla="*/ 23 h 44"/>
                  <a:gd name="T6" fmla="*/ 24 w 47"/>
                  <a:gd name="T7" fmla="*/ 0 h 44"/>
                  <a:gd name="T8" fmla="*/ 0 w 47"/>
                  <a:gd name="T9" fmla="*/ 23 h 44"/>
                  <a:gd name="T10" fmla="*/ 3 w 47"/>
                  <a:gd name="T11" fmla="*/ 35 h 44"/>
                  <a:gd name="T12" fmla="*/ 11 w 47"/>
                  <a:gd name="T13" fmla="*/ 44 h 44"/>
                  <a:gd name="T14" fmla="*/ 12 w 47"/>
                  <a:gd name="T15" fmla="*/ 44 h 44"/>
                  <a:gd name="T16" fmla="*/ 14 w 47"/>
                  <a:gd name="T17" fmla="*/ 43 h 44"/>
                  <a:gd name="T18" fmla="*/ 13 w 47"/>
                  <a:gd name="T19" fmla="*/ 41 h 44"/>
                  <a:gd name="T20" fmla="*/ 3 w 47"/>
                  <a:gd name="T21" fmla="*/ 23 h 44"/>
                  <a:gd name="T22" fmla="*/ 24 w 47"/>
                  <a:gd name="T23" fmla="*/ 3 h 44"/>
                  <a:gd name="T24" fmla="*/ 44 w 47"/>
                  <a:gd name="T25" fmla="*/ 23 h 44"/>
                  <a:gd name="T26" fmla="*/ 35 w 47"/>
                  <a:gd name="T27" fmla="*/ 41 h 44"/>
                  <a:gd name="T28" fmla="*/ 34 w 47"/>
                  <a:gd name="T29" fmla="*/ 43 h 44"/>
                  <a:gd name="T30" fmla="*/ 36 w 47"/>
                  <a:gd name="T31" fmla="*/ 4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7" h="44">
                    <a:moveTo>
                      <a:pt x="36" y="44"/>
                    </a:moveTo>
                    <a:cubicBezTo>
                      <a:pt x="40" y="41"/>
                      <a:pt x="42" y="39"/>
                      <a:pt x="44" y="35"/>
                    </a:cubicBezTo>
                    <a:cubicBezTo>
                      <a:pt x="46" y="32"/>
                      <a:pt x="47" y="28"/>
                      <a:pt x="47" y="23"/>
                    </a:cubicBezTo>
                    <a:cubicBezTo>
                      <a:pt x="47" y="11"/>
                      <a:pt x="37" y="0"/>
                      <a:pt x="24" y="0"/>
                    </a:cubicBezTo>
                    <a:cubicBezTo>
                      <a:pt x="11" y="0"/>
                      <a:pt x="0" y="11"/>
                      <a:pt x="0" y="23"/>
                    </a:cubicBezTo>
                    <a:cubicBezTo>
                      <a:pt x="0" y="28"/>
                      <a:pt x="1" y="32"/>
                      <a:pt x="3" y="35"/>
                    </a:cubicBezTo>
                    <a:cubicBezTo>
                      <a:pt x="5" y="39"/>
                      <a:pt x="8" y="41"/>
                      <a:pt x="11" y="44"/>
                    </a:cubicBezTo>
                    <a:cubicBezTo>
                      <a:pt x="12" y="44"/>
                      <a:pt x="12" y="44"/>
                      <a:pt x="12" y="44"/>
                    </a:cubicBezTo>
                    <a:cubicBezTo>
                      <a:pt x="13" y="44"/>
                      <a:pt x="13" y="43"/>
                      <a:pt x="14" y="43"/>
                    </a:cubicBezTo>
                    <a:cubicBezTo>
                      <a:pt x="14" y="42"/>
                      <a:pt x="14" y="41"/>
                      <a:pt x="13" y="41"/>
                    </a:cubicBezTo>
                    <a:cubicBezTo>
                      <a:pt x="7" y="37"/>
                      <a:pt x="3" y="31"/>
                      <a:pt x="3" y="23"/>
                    </a:cubicBezTo>
                    <a:cubicBezTo>
                      <a:pt x="3" y="12"/>
                      <a:pt x="13" y="3"/>
                      <a:pt x="24" y="3"/>
                    </a:cubicBezTo>
                    <a:cubicBezTo>
                      <a:pt x="35" y="3"/>
                      <a:pt x="44" y="12"/>
                      <a:pt x="44" y="23"/>
                    </a:cubicBezTo>
                    <a:cubicBezTo>
                      <a:pt x="44" y="31"/>
                      <a:pt x="41" y="37"/>
                      <a:pt x="35" y="41"/>
                    </a:cubicBezTo>
                    <a:cubicBezTo>
                      <a:pt x="34" y="41"/>
                      <a:pt x="34" y="42"/>
                      <a:pt x="34" y="43"/>
                    </a:cubicBezTo>
                    <a:cubicBezTo>
                      <a:pt x="35" y="44"/>
                      <a:pt x="35" y="44"/>
                      <a:pt x="36" y="44"/>
                    </a:cubicBezTo>
                    <a:close/>
                  </a:path>
                </a:pathLst>
              </a:custGeom>
              <a:grp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93" name="Freeform 113"/>
              <p:cNvSpPr>
                <a:spLocks/>
              </p:cNvSpPr>
              <p:nvPr/>
            </p:nvSpPr>
            <p:spPr bwMode="auto">
              <a:xfrm>
                <a:off x="2332038" y="1789113"/>
                <a:ext cx="85725" cy="79375"/>
              </a:xfrm>
              <a:custGeom>
                <a:avLst/>
                <a:gdLst>
                  <a:gd name="T0" fmla="*/ 24 w 32"/>
                  <a:gd name="T1" fmla="*/ 27 h 30"/>
                  <a:gd name="T2" fmla="*/ 23 w 32"/>
                  <a:gd name="T3" fmla="*/ 29 h 30"/>
                  <a:gd name="T4" fmla="*/ 25 w 32"/>
                  <a:gd name="T5" fmla="*/ 30 h 30"/>
                  <a:gd name="T6" fmla="*/ 25 w 32"/>
                  <a:gd name="T7" fmla="*/ 30 h 30"/>
                  <a:gd name="T8" fmla="*/ 32 w 32"/>
                  <a:gd name="T9" fmla="*/ 16 h 30"/>
                  <a:gd name="T10" fmla="*/ 16 w 32"/>
                  <a:gd name="T11" fmla="*/ 0 h 30"/>
                  <a:gd name="T12" fmla="*/ 0 w 32"/>
                  <a:gd name="T13" fmla="*/ 16 h 30"/>
                  <a:gd name="T14" fmla="*/ 6 w 32"/>
                  <a:gd name="T15" fmla="*/ 30 h 30"/>
                  <a:gd name="T16" fmla="*/ 8 w 32"/>
                  <a:gd name="T17" fmla="*/ 29 h 30"/>
                  <a:gd name="T18" fmla="*/ 8 w 32"/>
                  <a:gd name="T19" fmla="*/ 27 h 30"/>
                  <a:gd name="T20" fmla="*/ 3 w 32"/>
                  <a:gd name="T21" fmla="*/ 16 h 30"/>
                  <a:gd name="T22" fmla="*/ 16 w 32"/>
                  <a:gd name="T23" fmla="*/ 3 h 30"/>
                  <a:gd name="T24" fmla="*/ 29 w 32"/>
                  <a:gd name="T25" fmla="*/ 16 h 30"/>
                  <a:gd name="T26" fmla="*/ 24 w 32"/>
                  <a:gd name="T27" fmla="*/ 2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 h="30">
                    <a:moveTo>
                      <a:pt x="24" y="27"/>
                    </a:moveTo>
                    <a:cubicBezTo>
                      <a:pt x="23" y="28"/>
                      <a:pt x="23" y="29"/>
                      <a:pt x="23" y="29"/>
                    </a:cubicBezTo>
                    <a:cubicBezTo>
                      <a:pt x="24" y="30"/>
                      <a:pt x="24" y="30"/>
                      <a:pt x="25" y="30"/>
                    </a:cubicBezTo>
                    <a:cubicBezTo>
                      <a:pt x="25" y="30"/>
                      <a:pt x="25" y="30"/>
                      <a:pt x="25" y="30"/>
                    </a:cubicBezTo>
                    <a:cubicBezTo>
                      <a:pt x="30" y="27"/>
                      <a:pt x="32" y="22"/>
                      <a:pt x="32" y="16"/>
                    </a:cubicBezTo>
                    <a:cubicBezTo>
                      <a:pt x="32" y="7"/>
                      <a:pt x="25" y="0"/>
                      <a:pt x="16" y="0"/>
                    </a:cubicBezTo>
                    <a:cubicBezTo>
                      <a:pt x="7" y="0"/>
                      <a:pt x="0" y="7"/>
                      <a:pt x="0" y="16"/>
                    </a:cubicBezTo>
                    <a:cubicBezTo>
                      <a:pt x="0" y="22"/>
                      <a:pt x="2" y="27"/>
                      <a:pt x="6" y="30"/>
                    </a:cubicBezTo>
                    <a:cubicBezTo>
                      <a:pt x="7" y="30"/>
                      <a:pt x="8" y="30"/>
                      <a:pt x="8" y="29"/>
                    </a:cubicBezTo>
                    <a:cubicBezTo>
                      <a:pt x="9" y="29"/>
                      <a:pt x="9" y="28"/>
                      <a:pt x="8" y="27"/>
                    </a:cubicBezTo>
                    <a:cubicBezTo>
                      <a:pt x="5" y="25"/>
                      <a:pt x="3" y="21"/>
                      <a:pt x="3" y="16"/>
                    </a:cubicBezTo>
                    <a:cubicBezTo>
                      <a:pt x="3" y="9"/>
                      <a:pt x="9" y="3"/>
                      <a:pt x="16" y="3"/>
                    </a:cubicBezTo>
                    <a:cubicBezTo>
                      <a:pt x="23" y="3"/>
                      <a:pt x="29" y="9"/>
                      <a:pt x="29" y="16"/>
                    </a:cubicBezTo>
                    <a:cubicBezTo>
                      <a:pt x="29" y="21"/>
                      <a:pt x="27" y="25"/>
                      <a:pt x="24" y="27"/>
                    </a:cubicBezTo>
                    <a:close/>
                  </a:path>
                </a:pathLst>
              </a:custGeom>
              <a:grp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grpSp>
          <p:nvGrpSpPr>
            <p:cNvPr id="294" name="Group 144"/>
            <p:cNvGrpSpPr/>
            <p:nvPr/>
          </p:nvGrpSpPr>
          <p:grpSpPr>
            <a:xfrm flipH="1">
              <a:off x="4170062" y="3677305"/>
              <a:ext cx="211118" cy="281686"/>
              <a:chOff x="8474216" y="3760624"/>
              <a:chExt cx="348911" cy="465536"/>
            </a:xfrm>
            <a:solidFill>
              <a:srgbClr val="FDB817"/>
            </a:solidFill>
          </p:grpSpPr>
          <p:sp>
            <p:nvSpPr>
              <p:cNvPr id="295" name="Freeform 379"/>
              <p:cNvSpPr>
                <a:spLocks/>
              </p:cNvSpPr>
              <p:nvPr/>
            </p:nvSpPr>
            <p:spPr bwMode="auto">
              <a:xfrm>
                <a:off x="8629395" y="4034356"/>
                <a:ext cx="38554" cy="121444"/>
              </a:xfrm>
              <a:custGeom>
                <a:avLst/>
                <a:gdLst>
                  <a:gd name="T0" fmla="*/ 17 w 17"/>
                  <a:gd name="T1" fmla="*/ 53 h 53"/>
                  <a:gd name="T2" fmla="*/ 17 w 17"/>
                  <a:gd name="T3" fmla="*/ 0 h 53"/>
                  <a:gd name="T4" fmla="*/ 9 w 17"/>
                  <a:gd name="T5" fmla="*/ 0 h 53"/>
                  <a:gd name="T6" fmla="*/ 0 w 17"/>
                  <a:gd name="T7" fmla="*/ 0 h 53"/>
                  <a:gd name="T8" fmla="*/ 0 w 17"/>
                  <a:gd name="T9" fmla="*/ 53 h 53"/>
                  <a:gd name="T10" fmla="*/ 9 w 17"/>
                  <a:gd name="T11" fmla="*/ 52 h 53"/>
                  <a:gd name="T12" fmla="*/ 17 w 17"/>
                  <a:gd name="T13" fmla="*/ 53 h 53"/>
                </a:gdLst>
                <a:ahLst/>
                <a:cxnLst>
                  <a:cxn ang="0">
                    <a:pos x="T0" y="T1"/>
                  </a:cxn>
                  <a:cxn ang="0">
                    <a:pos x="T2" y="T3"/>
                  </a:cxn>
                  <a:cxn ang="0">
                    <a:pos x="T4" y="T5"/>
                  </a:cxn>
                  <a:cxn ang="0">
                    <a:pos x="T6" y="T7"/>
                  </a:cxn>
                  <a:cxn ang="0">
                    <a:pos x="T8" y="T9"/>
                  </a:cxn>
                  <a:cxn ang="0">
                    <a:pos x="T10" y="T11"/>
                  </a:cxn>
                  <a:cxn ang="0">
                    <a:pos x="T12" y="T13"/>
                  </a:cxn>
                </a:cxnLst>
                <a:rect l="0" t="0" r="r" b="b"/>
                <a:pathLst>
                  <a:path w="17" h="53">
                    <a:moveTo>
                      <a:pt x="17" y="53"/>
                    </a:moveTo>
                    <a:cubicBezTo>
                      <a:pt x="17" y="0"/>
                      <a:pt x="17" y="0"/>
                      <a:pt x="17" y="0"/>
                    </a:cubicBezTo>
                    <a:cubicBezTo>
                      <a:pt x="14" y="0"/>
                      <a:pt x="11" y="0"/>
                      <a:pt x="9" y="0"/>
                    </a:cubicBezTo>
                    <a:cubicBezTo>
                      <a:pt x="6" y="0"/>
                      <a:pt x="3" y="0"/>
                      <a:pt x="0" y="0"/>
                    </a:cubicBezTo>
                    <a:cubicBezTo>
                      <a:pt x="0" y="53"/>
                      <a:pt x="0" y="53"/>
                      <a:pt x="0" y="53"/>
                    </a:cubicBezTo>
                    <a:cubicBezTo>
                      <a:pt x="3" y="52"/>
                      <a:pt x="6" y="52"/>
                      <a:pt x="9" y="52"/>
                    </a:cubicBezTo>
                    <a:cubicBezTo>
                      <a:pt x="11" y="52"/>
                      <a:pt x="14" y="52"/>
                      <a:pt x="17"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96" name="Freeform 380"/>
              <p:cNvSpPr>
                <a:spLocks/>
              </p:cNvSpPr>
              <p:nvPr/>
            </p:nvSpPr>
            <p:spPr bwMode="auto">
              <a:xfrm>
                <a:off x="8474216" y="3760624"/>
                <a:ext cx="348911" cy="262165"/>
              </a:xfrm>
              <a:custGeom>
                <a:avLst/>
                <a:gdLst>
                  <a:gd name="T0" fmla="*/ 153 w 153"/>
                  <a:gd name="T1" fmla="*/ 38 h 115"/>
                  <a:gd name="T2" fmla="*/ 143 w 153"/>
                  <a:gd name="T3" fmla="*/ 0 h 115"/>
                  <a:gd name="T4" fmla="*/ 110 w 153"/>
                  <a:gd name="T5" fmla="*/ 18 h 115"/>
                  <a:gd name="T6" fmla="*/ 77 w 153"/>
                  <a:gd name="T7" fmla="*/ 0 h 115"/>
                  <a:gd name="T8" fmla="*/ 43 w 153"/>
                  <a:gd name="T9" fmla="*/ 18 h 115"/>
                  <a:gd name="T10" fmla="*/ 10 w 153"/>
                  <a:gd name="T11" fmla="*/ 0 h 115"/>
                  <a:gd name="T12" fmla="*/ 0 w 153"/>
                  <a:gd name="T13" fmla="*/ 38 h 115"/>
                  <a:gd name="T14" fmla="*/ 68 w 153"/>
                  <a:gd name="T15" fmla="*/ 114 h 115"/>
                  <a:gd name="T16" fmla="*/ 77 w 153"/>
                  <a:gd name="T17" fmla="*/ 115 h 115"/>
                  <a:gd name="T18" fmla="*/ 85 w 153"/>
                  <a:gd name="T19" fmla="*/ 114 h 115"/>
                  <a:gd name="T20" fmla="*/ 153 w 153"/>
                  <a:gd name="T21" fmla="*/ 38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3" h="115">
                    <a:moveTo>
                      <a:pt x="153" y="38"/>
                    </a:moveTo>
                    <a:cubicBezTo>
                      <a:pt x="153" y="24"/>
                      <a:pt x="150" y="11"/>
                      <a:pt x="143" y="0"/>
                    </a:cubicBezTo>
                    <a:cubicBezTo>
                      <a:pt x="110" y="18"/>
                      <a:pt x="110" y="18"/>
                      <a:pt x="110" y="18"/>
                    </a:cubicBezTo>
                    <a:cubicBezTo>
                      <a:pt x="77" y="0"/>
                      <a:pt x="77" y="0"/>
                      <a:pt x="77" y="0"/>
                    </a:cubicBezTo>
                    <a:cubicBezTo>
                      <a:pt x="43" y="18"/>
                      <a:pt x="43" y="18"/>
                      <a:pt x="43" y="18"/>
                    </a:cubicBezTo>
                    <a:cubicBezTo>
                      <a:pt x="10" y="0"/>
                      <a:pt x="10" y="0"/>
                      <a:pt x="10" y="0"/>
                    </a:cubicBezTo>
                    <a:cubicBezTo>
                      <a:pt x="3" y="11"/>
                      <a:pt x="0" y="24"/>
                      <a:pt x="0" y="38"/>
                    </a:cubicBezTo>
                    <a:cubicBezTo>
                      <a:pt x="0" y="77"/>
                      <a:pt x="30" y="110"/>
                      <a:pt x="68" y="114"/>
                    </a:cubicBezTo>
                    <a:cubicBezTo>
                      <a:pt x="71" y="114"/>
                      <a:pt x="74" y="115"/>
                      <a:pt x="77" y="115"/>
                    </a:cubicBezTo>
                    <a:cubicBezTo>
                      <a:pt x="79" y="115"/>
                      <a:pt x="82" y="114"/>
                      <a:pt x="85" y="114"/>
                    </a:cubicBezTo>
                    <a:cubicBezTo>
                      <a:pt x="123" y="110"/>
                      <a:pt x="153" y="77"/>
                      <a:pt x="153" y="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97" name="Freeform 381"/>
              <p:cNvSpPr>
                <a:spLocks/>
              </p:cNvSpPr>
              <p:nvPr/>
            </p:nvSpPr>
            <p:spPr bwMode="auto">
              <a:xfrm>
                <a:off x="8547469" y="4037247"/>
                <a:ext cx="72289" cy="72289"/>
              </a:xfrm>
              <a:custGeom>
                <a:avLst/>
                <a:gdLst>
                  <a:gd name="T0" fmla="*/ 31 w 32"/>
                  <a:gd name="T1" fmla="*/ 31 h 32"/>
                  <a:gd name="T2" fmla="*/ 24 w 32"/>
                  <a:gd name="T3" fmla="*/ 9 h 32"/>
                  <a:gd name="T4" fmla="*/ 1 w 32"/>
                  <a:gd name="T5" fmla="*/ 2 h 32"/>
                  <a:gd name="T6" fmla="*/ 8 w 32"/>
                  <a:gd name="T7" fmla="*/ 24 h 32"/>
                  <a:gd name="T8" fmla="*/ 31 w 32"/>
                  <a:gd name="T9" fmla="*/ 31 h 32"/>
                </a:gdLst>
                <a:ahLst/>
                <a:cxnLst>
                  <a:cxn ang="0">
                    <a:pos x="T0" y="T1"/>
                  </a:cxn>
                  <a:cxn ang="0">
                    <a:pos x="T2" y="T3"/>
                  </a:cxn>
                  <a:cxn ang="0">
                    <a:pos x="T4" y="T5"/>
                  </a:cxn>
                  <a:cxn ang="0">
                    <a:pos x="T6" y="T7"/>
                  </a:cxn>
                  <a:cxn ang="0">
                    <a:pos x="T8" y="T9"/>
                  </a:cxn>
                </a:cxnLst>
                <a:rect l="0" t="0" r="r" b="b"/>
                <a:pathLst>
                  <a:path w="32" h="32">
                    <a:moveTo>
                      <a:pt x="31" y="31"/>
                    </a:moveTo>
                    <a:cubicBezTo>
                      <a:pt x="32" y="23"/>
                      <a:pt x="30" y="15"/>
                      <a:pt x="24" y="9"/>
                    </a:cubicBezTo>
                    <a:cubicBezTo>
                      <a:pt x="18" y="3"/>
                      <a:pt x="9" y="0"/>
                      <a:pt x="1" y="2"/>
                    </a:cubicBezTo>
                    <a:cubicBezTo>
                      <a:pt x="0" y="10"/>
                      <a:pt x="2" y="18"/>
                      <a:pt x="8" y="24"/>
                    </a:cubicBezTo>
                    <a:cubicBezTo>
                      <a:pt x="14" y="30"/>
                      <a:pt x="23" y="32"/>
                      <a:pt x="31" y="3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98" name="Freeform 382"/>
              <p:cNvSpPr>
                <a:spLocks/>
              </p:cNvSpPr>
              <p:nvPr/>
            </p:nvSpPr>
            <p:spPr bwMode="auto">
              <a:xfrm>
                <a:off x="8676624" y="4037247"/>
                <a:ext cx="73252" cy="72289"/>
              </a:xfrm>
              <a:custGeom>
                <a:avLst/>
                <a:gdLst>
                  <a:gd name="T0" fmla="*/ 24 w 32"/>
                  <a:gd name="T1" fmla="*/ 24 h 32"/>
                  <a:gd name="T2" fmla="*/ 31 w 32"/>
                  <a:gd name="T3" fmla="*/ 2 h 32"/>
                  <a:gd name="T4" fmla="*/ 8 w 32"/>
                  <a:gd name="T5" fmla="*/ 9 h 32"/>
                  <a:gd name="T6" fmla="*/ 2 w 32"/>
                  <a:gd name="T7" fmla="*/ 31 h 32"/>
                  <a:gd name="T8" fmla="*/ 24 w 32"/>
                  <a:gd name="T9" fmla="*/ 24 h 32"/>
                </a:gdLst>
                <a:ahLst/>
                <a:cxnLst>
                  <a:cxn ang="0">
                    <a:pos x="T0" y="T1"/>
                  </a:cxn>
                  <a:cxn ang="0">
                    <a:pos x="T2" y="T3"/>
                  </a:cxn>
                  <a:cxn ang="0">
                    <a:pos x="T4" y="T5"/>
                  </a:cxn>
                  <a:cxn ang="0">
                    <a:pos x="T6" y="T7"/>
                  </a:cxn>
                  <a:cxn ang="0">
                    <a:pos x="T8" y="T9"/>
                  </a:cxn>
                </a:cxnLst>
                <a:rect l="0" t="0" r="r" b="b"/>
                <a:pathLst>
                  <a:path w="32" h="32">
                    <a:moveTo>
                      <a:pt x="24" y="24"/>
                    </a:moveTo>
                    <a:cubicBezTo>
                      <a:pt x="30" y="18"/>
                      <a:pt x="32" y="10"/>
                      <a:pt x="31" y="2"/>
                    </a:cubicBezTo>
                    <a:cubicBezTo>
                      <a:pt x="23" y="0"/>
                      <a:pt x="14" y="3"/>
                      <a:pt x="8" y="9"/>
                    </a:cubicBezTo>
                    <a:cubicBezTo>
                      <a:pt x="2" y="15"/>
                      <a:pt x="0" y="23"/>
                      <a:pt x="2" y="31"/>
                    </a:cubicBezTo>
                    <a:cubicBezTo>
                      <a:pt x="9" y="32"/>
                      <a:pt x="18" y="30"/>
                      <a:pt x="24" y="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99" name="Freeform 383"/>
              <p:cNvSpPr>
                <a:spLocks/>
              </p:cNvSpPr>
              <p:nvPr/>
            </p:nvSpPr>
            <p:spPr bwMode="auto">
              <a:xfrm>
                <a:off x="8547469" y="4166402"/>
                <a:ext cx="204335" cy="59758"/>
              </a:xfrm>
              <a:custGeom>
                <a:avLst/>
                <a:gdLst>
                  <a:gd name="T0" fmla="*/ 53 w 90"/>
                  <a:gd name="T1" fmla="*/ 0 h 26"/>
                  <a:gd name="T2" fmla="*/ 45 w 90"/>
                  <a:gd name="T3" fmla="*/ 0 h 26"/>
                  <a:gd name="T4" fmla="*/ 36 w 90"/>
                  <a:gd name="T5" fmla="*/ 0 h 26"/>
                  <a:gd name="T6" fmla="*/ 0 w 90"/>
                  <a:gd name="T7" fmla="*/ 26 h 26"/>
                  <a:gd name="T8" fmla="*/ 90 w 90"/>
                  <a:gd name="T9" fmla="*/ 26 h 26"/>
                  <a:gd name="T10" fmla="*/ 53 w 90"/>
                  <a:gd name="T11" fmla="*/ 0 h 26"/>
                </a:gdLst>
                <a:ahLst/>
                <a:cxnLst>
                  <a:cxn ang="0">
                    <a:pos x="T0" y="T1"/>
                  </a:cxn>
                  <a:cxn ang="0">
                    <a:pos x="T2" y="T3"/>
                  </a:cxn>
                  <a:cxn ang="0">
                    <a:pos x="T4" y="T5"/>
                  </a:cxn>
                  <a:cxn ang="0">
                    <a:pos x="T6" y="T7"/>
                  </a:cxn>
                  <a:cxn ang="0">
                    <a:pos x="T8" y="T9"/>
                  </a:cxn>
                  <a:cxn ang="0">
                    <a:pos x="T10" y="T11"/>
                  </a:cxn>
                </a:cxnLst>
                <a:rect l="0" t="0" r="r" b="b"/>
                <a:pathLst>
                  <a:path w="90" h="26">
                    <a:moveTo>
                      <a:pt x="53" y="0"/>
                    </a:moveTo>
                    <a:cubicBezTo>
                      <a:pt x="50" y="0"/>
                      <a:pt x="47" y="0"/>
                      <a:pt x="45" y="0"/>
                    </a:cubicBezTo>
                    <a:cubicBezTo>
                      <a:pt x="42" y="0"/>
                      <a:pt x="39" y="0"/>
                      <a:pt x="36" y="0"/>
                    </a:cubicBezTo>
                    <a:cubicBezTo>
                      <a:pt x="15" y="2"/>
                      <a:pt x="0" y="13"/>
                      <a:pt x="0" y="26"/>
                    </a:cubicBezTo>
                    <a:cubicBezTo>
                      <a:pt x="90" y="26"/>
                      <a:pt x="90" y="26"/>
                      <a:pt x="90" y="26"/>
                    </a:cubicBezTo>
                    <a:cubicBezTo>
                      <a:pt x="90" y="13"/>
                      <a:pt x="74" y="2"/>
                      <a:pt x="5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grpSp>
      <p:sp>
        <p:nvSpPr>
          <p:cNvPr id="301" name="Titre 1"/>
          <p:cNvSpPr txBox="1">
            <a:spLocks/>
          </p:cNvSpPr>
          <p:nvPr/>
        </p:nvSpPr>
        <p:spPr>
          <a:xfrm>
            <a:off x="1678676" y="4152489"/>
            <a:ext cx="2479630" cy="69246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800" b="1" i="0" u="none" strike="noStrike" kern="1200" cap="none" spc="0" normalizeH="0" baseline="0" noProof="0" dirty="0" smtClean="0">
                <a:ln>
                  <a:noFill/>
                </a:ln>
                <a:solidFill>
                  <a:schemeClr val="tx1">
                    <a:lumMod val="65000"/>
                    <a:lumOff val="35000"/>
                  </a:schemeClr>
                </a:solidFill>
                <a:effectLst/>
                <a:uLnTx/>
                <a:uFillTx/>
                <a:latin typeface="Roboto Condensed" panose="02000000000000000000" pitchFamily="2" charset="0"/>
                <a:ea typeface="+mj-ea"/>
                <a:cs typeface="Roboto Condensed" panose="02000000000000000000" pitchFamily="2" charset="0"/>
              </a:rPr>
              <a:t>Voicing </a:t>
            </a:r>
            <a:endParaRPr kumimoji="0" lang="fr-FR" sz="4800" b="1" i="0" u="none" strike="noStrike" kern="1200" cap="none" spc="0" normalizeH="0" baseline="0" noProof="0" dirty="0">
              <a:ln>
                <a:noFill/>
              </a:ln>
              <a:solidFill>
                <a:schemeClr val="tx1">
                  <a:lumMod val="65000"/>
                  <a:lumOff val="35000"/>
                </a:schemeClr>
              </a:solidFill>
              <a:effectLst/>
              <a:uLnTx/>
              <a:uFillTx/>
              <a:latin typeface="Roboto Condensed" panose="02000000000000000000" pitchFamily="2" charset="0"/>
              <a:ea typeface="+mj-ea"/>
              <a:cs typeface="Roboto Condensed" panose="02000000000000000000" pitchFamily="2" charset="0"/>
            </a:endParaRPr>
          </a:p>
        </p:txBody>
      </p:sp>
      <p:sp>
        <p:nvSpPr>
          <p:cNvPr id="144" name="Titre 1"/>
          <p:cNvSpPr txBox="1">
            <a:spLocks noGrp="1"/>
          </p:cNvSpPr>
          <p:nvPr>
            <p:ph type="body" sz="quarter" idx="25"/>
          </p:nvPr>
        </p:nvSpPr>
        <p:spPr>
          <a:xfrm>
            <a:off x="295275" y="1254125"/>
            <a:ext cx="9094788" cy="5241925"/>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fr-FR" sz="4800" b="1" i="0" u="none" strike="noStrike" kern="1200" cap="none" spc="0" normalizeH="0" baseline="0" noProof="0" dirty="0">
              <a:ln>
                <a:noFill/>
              </a:ln>
              <a:solidFill>
                <a:schemeClr val="tx1">
                  <a:lumMod val="65000"/>
                  <a:lumOff val="35000"/>
                </a:schemeClr>
              </a:solidFill>
              <a:effectLst/>
              <a:uLnTx/>
              <a:uFillTx/>
              <a:latin typeface="Roboto Condensed" panose="02000000000000000000" pitchFamily="2" charset="0"/>
              <a:ea typeface="+mj-ea"/>
              <a:cs typeface="Roboto Condensed" panose="02000000000000000000" pitchFamily="2"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Voicing</a:t>
            </a:r>
            <a:r>
              <a:rPr lang="fr-FR" dirty="0" smtClean="0"/>
              <a:t> </a:t>
            </a:r>
            <a:r>
              <a:rPr lang="fr-FR" dirty="0" err="1" smtClean="0"/>
              <a:t>toolkit</a:t>
            </a:r>
            <a:endParaRPr lang="fr-FR" dirty="0"/>
          </a:p>
        </p:txBody>
      </p:sp>
      <p:sp>
        <p:nvSpPr>
          <p:cNvPr id="3" name="Espace réservé du contenu 2"/>
          <p:cNvSpPr>
            <a:spLocks noGrp="1"/>
          </p:cNvSpPr>
          <p:nvPr>
            <p:ph idx="1"/>
          </p:nvPr>
        </p:nvSpPr>
        <p:spPr/>
        <p:txBody>
          <a:bodyPr/>
          <a:lstStyle/>
          <a:p>
            <a:r>
              <a:rPr lang="fr-FR" dirty="0" smtClean="0"/>
              <a:t>Mise-en-</a:t>
            </a:r>
            <a:r>
              <a:rPr lang="fr-FR" dirty="0" err="1" smtClean="0"/>
              <a:t>scene</a:t>
            </a:r>
            <a:r>
              <a:rPr lang="fr-FR" dirty="0" smtClean="0"/>
              <a:t> </a:t>
            </a:r>
            <a:r>
              <a:rPr lang="fr-FR" dirty="0" err="1" smtClean="0"/>
              <a:t>is</a:t>
            </a:r>
            <a:r>
              <a:rPr lang="fr-FR" dirty="0" smtClean="0"/>
              <a:t> </a:t>
            </a:r>
            <a:r>
              <a:rPr lang="fr-FR" dirty="0" err="1" smtClean="0"/>
              <a:t>related</a:t>
            </a:r>
            <a:r>
              <a:rPr lang="fr-FR" dirty="0" smtClean="0"/>
              <a:t> to </a:t>
            </a:r>
            <a:r>
              <a:rPr lang="fr-FR" dirty="0" err="1" smtClean="0"/>
              <a:t>telling</a:t>
            </a:r>
            <a:r>
              <a:rPr lang="fr-FR" dirty="0" smtClean="0"/>
              <a:t> a story in a </a:t>
            </a:r>
            <a:r>
              <a:rPr lang="fr-FR" dirty="0" err="1" smtClean="0"/>
              <a:t>visual</a:t>
            </a:r>
            <a:r>
              <a:rPr lang="fr-FR" dirty="0" smtClean="0"/>
              <a:t> </a:t>
            </a:r>
            <a:r>
              <a:rPr lang="fr-FR" dirty="0" err="1" smtClean="0"/>
              <a:t>manner</a:t>
            </a:r>
            <a:r>
              <a:rPr lang="fr-FR" dirty="0" smtClean="0"/>
              <a:t> </a:t>
            </a:r>
            <a:r>
              <a:rPr lang="fr-FR" dirty="0" err="1" smtClean="0"/>
              <a:t>through</a:t>
            </a:r>
            <a:r>
              <a:rPr lang="fr-FR" dirty="0" smtClean="0"/>
              <a:t>:</a:t>
            </a:r>
          </a:p>
          <a:p>
            <a:r>
              <a:rPr lang="fr-FR" dirty="0" smtClean="0"/>
              <a:t>Setting (</a:t>
            </a:r>
            <a:r>
              <a:rPr lang="fr-FR" dirty="0" err="1" smtClean="0"/>
              <a:t>eg</a:t>
            </a:r>
            <a:r>
              <a:rPr lang="fr-FR" dirty="0" smtClean="0"/>
              <a:t> </a:t>
            </a:r>
            <a:r>
              <a:rPr lang="fr-FR" dirty="0" err="1" smtClean="0"/>
              <a:t>frm</a:t>
            </a:r>
            <a:r>
              <a:rPr lang="fr-FR" dirty="0" smtClean="0"/>
              <a:t> films)</a:t>
            </a:r>
          </a:p>
          <a:p>
            <a:r>
              <a:rPr lang="fr-FR" dirty="0" err="1" smtClean="0"/>
              <a:t>Lighting</a:t>
            </a:r>
            <a:endParaRPr lang="fr-FR" dirty="0" smtClean="0"/>
          </a:p>
          <a:p>
            <a:r>
              <a:rPr lang="fr-FR" dirty="0" smtClean="0"/>
              <a:t>Costume and make-up</a:t>
            </a:r>
          </a:p>
          <a:p>
            <a:r>
              <a:rPr lang="fr-FR" dirty="0" smtClean="0"/>
              <a:t>Composition (</a:t>
            </a:r>
            <a:r>
              <a:rPr lang="fr-FR" dirty="0" err="1" smtClean="0"/>
              <a:t>Space</a:t>
            </a:r>
            <a:r>
              <a:rPr lang="fr-FR" dirty="0" smtClean="0"/>
              <a:t>-arrangement)</a:t>
            </a:r>
          </a:p>
          <a:p>
            <a:r>
              <a:rPr lang="fr-FR" dirty="0" err="1" smtClean="0"/>
              <a:t>Colour</a:t>
            </a:r>
            <a:r>
              <a:rPr lang="fr-FR" dirty="0" smtClean="0"/>
              <a:t> </a:t>
            </a:r>
          </a:p>
          <a:p>
            <a:endParaRPr lang="fr-FR" dirty="0" smtClean="0"/>
          </a:p>
          <a:p>
            <a:endParaRPr lang="fr-FR" dirty="0"/>
          </a:p>
        </p:txBody>
      </p:sp>
      <p:sp>
        <p:nvSpPr>
          <p:cNvPr id="4" name="Espace réservé du numéro de diapositive 3"/>
          <p:cNvSpPr>
            <a:spLocks noGrp="1"/>
          </p:cNvSpPr>
          <p:nvPr>
            <p:ph type="sldNum" sz="quarter" idx="12"/>
          </p:nvPr>
        </p:nvSpPr>
        <p:spPr/>
        <p:txBody>
          <a:bodyPr/>
          <a:lstStyle/>
          <a:p>
            <a:fld id="{30390A37-E3C3-492C-A955-60E1DA9A985E}" type="slidenum">
              <a:rPr lang="fr-FR" smtClean="0"/>
              <a:pPr/>
              <a:t>37</a:t>
            </a:fld>
            <a:endParaRPr lang="fr-F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Cinematography</a:t>
            </a:r>
            <a:endParaRPr lang="fr-FR" dirty="0"/>
          </a:p>
        </p:txBody>
      </p:sp>
      <p:sp>
        <p:nvSpPr>
          <p:cNvPr id="3" name="Espace réservé du contenu 2"/>
          <p:cNvSpPr>
            <a:spLocks noGrp="1"/>
          </p:cNvSpPr>
          <p:nvPr>
            <p:ph idx="1"/>
          </p:nvPr>
        </p:nvSpPr>
        <p:spPr/>
        <p:txBody>
          <a:bodyPr/>
          <a:lstStyle/>
          <a:p>
            <a:r>
              <a:rPr lang="fr-FR" dirty="0" smtClean="0"/>
              <a:t>Camera </a:t>
            </a:r>
            <a:r>
              <a:rPr lang="fr-FR" dirty="0" err="1" smtClean="0"/>
              <a:t>work</a:t>
            </a:r>
            <a:r>
              <a:rPr lang="fr-FR" dirty="0" smtClean="0"/>
              <a:t> </a:t>
            </a:r>
            <a:r>
              <a:rPr lang="fr-FR" dirty="0" err="1" smtClean="0"/>
              <a:t>covers</a:t>
            </a:r>
            <a:r>
              <a:rPr lang="fr-FR" dirty="0" smtClean="0"/>
              <a:t> </a:t>
            </a:r>
            <a:r>
              <a:rPr lang="fr-FR" dirty="0" err="1" smtClean="0"/>
              <a:t>shot</a:t>
            </a:r>
            <a:r>
              <a:rPr lang="fr-FR" dirty="0" smtClean="0"/>
              <a:t> distance, angles of </a:t>
            </a:r>
            <a:r>
              <a:rPr lang="fr-FR" dirty="0" err="1" smtClean="0"/>
              <a:t>shot</a:t>
            </a:r>
            <a:r>
              <a:rPr lang="fr-FR" dirty="0" smtClean="0"/>
              <a:t> and camera </a:t>
            </a:r>
            <a:r>
              <a:rPr lang="fr-FR" dirty="0" err="1" smtClean="0"/>
              <a:t>movements</a:t>
            </a:r>
            <a:r>
              <a:rPr lang="fr-FR" dirty="0" smtClean="0"/>
              <a:t> and </a:t>
            </a:r>
            <a:r>
              <a:rPr lang="fr-FR" dirty="0" err="1" smtClean="0"/>
              <a:t>their</a:t>
            </a:r>
            <a:r>
              <a:rPr lang="fr-FR" dirty="0" smtClean="0"/>
              <a:t> </a:t>
            </a:r>
            <a:r>
              <a:rPr lang="fr-FR" dirty="0" err="1" smtClean="0"/>
              <a:t>role</a:t>
            </a:r>
            <a:r>
              <a:rPr lang="fr-FR" dirty="0" smtClean="0"/>
              <a:t> in </a:t>
            </a:r>
            <a:r>
              <a:rPr lang="fr-FR" dirty="0" err="1" smtClean="0"/>
              <a:t>supporting</a:t>
            </a:r>
            <a:r>
              <a:rPr lang="fr-FR" dirty="0" smtClean="0"/>
              <a:t> the narrative, </a:t>
            </a:r>
            <a:r>
              <a:rPr lang="fr-FR" dirty="0" err="1" smtClean="0"/>
              <a:t>developing</a:t>
            </a:r>
            <a:r>
              <a:rPr lang="fr-FR" dirty="0" smtClean="0"/>
              <a:t> </a:t>
            </a:r>
            <a:r>
              <a:rPr lang="fr-FR" dirty="0" err="1" smtClean="0"/>
              <a:t>characterization</a:t>
            </a:r>
            <a:r>
              <a:rPr lang="fr-FR" dirty="0" smtClean="0"/>
              <a:t> and </a:t>
            </a:r>
            <a:r>
              <a:rPr lang="fr-FR" dirty="0" err="1" smtClean="0"/>
              <a:t>contributing</a:t>
            </a:r>
            <a:r>
              <a:rPr lang="fr-FR" dirty="0" smtClean="0"/>
              <a:t> to the ‘</a:t>
            </a:r>
            <a:r>
              <a:rPr lang="fr-FR" dirty="0" err="1" smtClean="0"/>
              <a:t>voicing</a:t>
            </a:r>
            <a:r>
              <a:rPr lang="fr-FR" dirty="0" smtClean="0"/>
              <a:t>’ of silence and </a:t>
            </a:r>
            <a:r>
              <a:rPr lang="fr-FR" dirty="0" err="1" smtClean="0"/>
              <a:t>verbalizing</a:t>
            </a:r>
            <a:r>
              <a:rPr lang="fr-FR" dirty="0" smtClean="0"/>
              <a:t> </a:t>
            </a:r>
            <a:r>
              <a:rPr lang="fr-FR" dirty="0" err="1" smtClean="0"/>
              <a:t>its</a:t>
            </a:r>
            <a:r>
              <a:rPr lang="fr-FR" dirty="0" smtClean="0"/>
              <a:t> </a:t>
            </a:r>
            <a:r>
              <a:rPr lang="fr-FR" dirty="0" err="1" smtClean="0"/>
              <a:t>illocutionary</a:t>
            </a:r>
            <a:r>
              <a:rPr lang="fr-FR" dirty="0" smtClean="0"/>
              <a:t> force.</a:t>
            </a:r>
          </a:p>
          <a:p>
            <a:r>
              <a:rPr lang="fr-FR" dirty="0" smtClean="0"/>
              <a:t>Montage/</a:t>
            </a:r>
            <a:r>
              <a:rPr lang="fr-FR" dirty="0" err="1" smtClean="0"/>
              <a:t>editing</a:t>
            </a:r>
            <a:endParaRPr lang="fr-FR" dirty="0" smtClean="0"/>
          </a:p>
          <a:p>
            <a:r>
              <a:rPr lang="fr-FR" dirty="0" smtClean="0"/>
              <a:t>Sound</a:t>
            </a:r>
            <a:endParaRPr lang="fr-FR" dirty="0"/>
          </a:p>
        </p:txBody>
      </p:sp>
      <p:sp>
        <p:nvSpPr>
          <p:cNvPr id="4" name="Espace réservé du numéro de diapositive 3"/>
          <p:cNvSpPr>
            <a:spLocks noGrp="1"/>
          </p:cNvSpPr>
          <p:nvPr>
            <p:ph type="sldNum" sz="quarter" idx="12"/>
          </p:nvPr>
        </p:nvSpPr>
        <p:spPr/>
        <p:txBody>
          <a:bodyPr/>
          <a:lstStyle/>
          <a:p>
            <a:fld id="{30390A37-E3C3-492C-A955-60E1DA9A985E}" type="slidenum">
              <a:rPr lang="fr-FR" smtClean="0"/>
              <a:pPr/>
              <a:t>38</a:t>
            </a:fld>
            <a:endParaRPr lang="fr-F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Plot and Motivation</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This section </a:t>
            </a:r>
            <a:r>
              <a:rPr lang="fr-FR" dirty="0" err="1" smtClean="0"/>
              <a:t>will</a:t>
            </a:r>
            <a:r>
              <a:rPr lang="fr-FR" dirty="0" smtClean="0"/>
              <a:t> </a:t>
            </a:r>
            <a:r>
              <a:rPr lang="fr-FR" dirty="0" err="1" smtClean="0"/>
              <a:t>investigate</a:t>
            </a:r>
            <a:r>
              <a:rPr lang="fr-FR" dirty="0" smtClean="0"/>
              <a:t> the </a:t>
            </a:r>
            <a:r>
              <a:rPr lang="fr-FR" dirty="0" err="1" smtClean="0"/>
              <a:t>events</a:t>
            </a:r>
            <a:r>
              <a:rPr lang="fr-FR" dirty="0" smtClean="0"/>
              <a:t> </a:t>
            </a:r>
            <a:r>
              <a:rPr lang="fr-FR" dirty="0" err="1" smtClean="0"/>
              <a:t>that</a:t>
            </a:r>
            <a:r>
              <a:rPr lang="fr-FR" dirty="0" smtClean="0"/>
              <a:t> </a:t>
            </a:r>
            <a:r>
              <a:rPr lang="fr-FR" dirty="0" err="1" smtClean="0"/>
              <a:t>illustrate</a:t>
            </a:r>
            <a:r>
              <a:rPr lang="fr-FR" dirty="0" smtClean="0"/>
              <a:t> the </a:t>
            </a:r>
            <a:r>
              <a:rPr lang="fr-FR" dirty="0" err="1" smtClean="0"/>
              <a:t>storyand</a:t>
            </a:r>
            <a:r>
              <a:rPr lang="fr-FR" dirty="0" smtClean="0"/>
              <a:t> </a:t>
            </a:r>
            <a:r>
              <a:rPr lang="fr-FR" dirty="0" err="1" smtClean="0"/>
              <a:t>will</a:t>
            </a:r>
            <a:r>
              <a:rPr lang="fr-FR" dirty="0" smtClean="0"/>
              <a:t> </a:t>
            </a:r>
            <a:r>
              <a:rPr lang="fr-FR" dirty="0" err="1" smtClean="0"/>
              <a:t>attempt</a:t>
            </a:r>
            <a:r>
              <a:rPr lang="fr-FR" dirty="0" smtClean="0"/>
              <a:t> to </a:t>
            </a:r>
            <a:r>
              <a:rPr lang="fr-FR" dirty="0" err="1" smtClean="0"/>
              <a:t>answer</a:t>
            </a:r>
            <a:r>
              <a:rPr lang="fr-FR" dirty="0" smtClean="0"/>
              <a:t> </a:t>
            </a:r>
            <a:r>
              <a:rPr lang="en-GB" dirty="0" smtClean="0"/>
              <a:t>the questions: what happens and who does what (</a:t>
            </a:r>
            <a:r>
              <a:rPr lang="en-GB" dirty="0" err="1" smtClean="0"/>
              <a:t>Cuddon</a:t>
            </a:r>
            <a:r>
              <a:rPr lang="en-GB" dirty="0" smtClean="0"/>
              <a:t>, 1991) when it comes to silence and silencing? This leads to an investigation of </a:t>
            </a:r>
            <a:r>
              <a:rPr lang="en-GB" dirty="0" err="1" smtClean="0"/>
              <a:t>agentivity</a:t>
            </a:r>
            <a:r>
              <a:rPr lang="en-GB" dirty="0" smtClean="0"/>
              <a:t> because through agents the action unfolds and makes up the plot and the narrative structure which correspond respectively to “what happens in the story” and “the order in which the story is presented” (</a:t>
            </a:r>
            <a:r>
              <a:rPr lang="en-GB" dirty="0" err="1" smtClean="0"/>
              <a:t>Landow</a:t>
            </a:r>
            <a:r>
              <a:rPr lang="en-GB" dirty="0" smtClean="0"/>
              <a:t>, 2001, p. 2).</a:t>
            </a:r>
            <a:endParaRPr lang="fr-FR" dirty="0" smtClean="0"/>
          </a:p>
          <a:p>
            <a:endParaRPr lang="fr-FR" dirty="0"/>
          </a:p>
        </p:txBody>
      </p:sp>
      <p:sp>
        <p:nvSpPr>
          <p:cNvPr id="4" name="Espace réservé du numéro de diapositive 3"/>
          <p:cNvSpPr>
            <a:spLocks noGrp="1"/>
          </p:cNvSpPr>
          <p:nvPr>
            <p:ph type="sldNum" sz="quarter" idx="12"/>
          </p:nvPr>
        </p:nvSpPr>
        <p:spPr/>
        <p:txBody>
          <a:bodyPr/>
          <a:lstStyle/>
          <a:p>
            <a:fld id="{30390A37-E3C3-492C-A955-60E1DA9A985E}" type="slidenum">
              <a:rPr lang="fr-FR" smtClean="0"/>
              <a:pPr/>
              <a:t>39</a:t>
            </a:fld>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42950" y="1"/>
            <a:ext cx="8420100" cy="1078173"/>
          </a:xfrm>
        </p:spPr>
        <p:txBody>
          <a:bodyPr>
            <a:normAutofit/>
          </a:bodyPr>
          <a:lstStyle/>
          <a:p>
            <a:pPr algn="ctr"/>
            <a:r>
              <a:rPr lang="fr-FR" sz="4800" dirty="0" smtClean="0"/>
              <a:t>INTRODUCTION</a:t>
            </a:r>
            <a:endParaRPr lang="fr-FR" sz="4800" dirty="0"/>
          </a:p>
        </p:txBody>
      </p:sp>
      <p:sp>
        <p:nvSpPr>
          <p:cNvPr id="3" name="Sous-titre 2"/>
          <p:cNvSpPr>
            <a:spLocks noGrp="1"/>
          </p:cNvSpPr>
          <p:nvPr>
            <p:ph type="subTitle" idx="1"/>
          </p:nvPr>
        </p:nvSpPr>
        <p:spPr>
          <a:xfrm>
            <a:off x="409433" y="1009934"/>
            <a:ext cx="8661210" cy="5500048"/>
          </a:xfrm>
        </p:spPr>
        <p:txBody>
          <a:bodyPr>
            <a:normAutofit fontScale="92500" lnSpcReduction="20000"/>
          </a:bodyPr>
          <a:lstStyle/>
          <a:p>
            <a:pPr algn="l"/>
            <a:r>
              <a:rPr lang="fr-FR" dirty="0" err="1" smtClean="0">
                <a:solidFill>
                  <a:schemeClr val="tx1"/>
                </a:solidFill>
              </a:rPr>
              <a:t>Tunisian</a:t>
            </a:r>
            <a:r>
              <a:rPr lang="fr-FR" dirty="0" smtClean="0">
                <a:solidFill>
                  <a:schemeClr val="tx1"/>
                </a:solidFill>
              </a:rPr>
              <a:t>  </a:t>
            </a:r>
            <a:r>
              <a:rPr lang="fr-FR" dirty="0" err="1" smtClean="0">
                <a:solidFill>
                  <a:schemeClr val="tx1"/>
                </a:solidFill>
              </a:rPr>
              <a:t>present</a:t>
            </a:r>
            <a:r>
              <a:rPr lang="fr-FR" dirty="0" smtClean="0">
                <a:solidFill>
                  <a:schemeClr val="tx1"/>
                </a:solidFill>
              </a:rPr>
              <a:t> (and </a:t>
            </a:r>
            <a:r>
              <a:rPr lang="fr-FR" dirty="0" err="1" smtClean="0">
                <a:solidFill>
                  <a:schemeClr val="tx1"/>
                </a:solidFill>
              </a:rPr>
              <a:t>even</a:t>
            </a:r>
            <a:r>
              <a:rPr lang="fr-FR" dirty="0" smtClean="0">
                <a:solidFill>
                  <a:schemeClr val="tx1"/>
                </a:solidFill>
              </a:rPr>
              <a:t> </a:t>
            </a:r>
            <a:r>
              <a:rPr lang="fr-FR" dirty="0" err="1" smtClean="0">
                <a:solidFill>
                  <a:schemeClr val="tx1"/>
                </a:solidFill>
              </a:rPr>
              <a:t>past</a:t>
            </a:r>
            <a:r>
              <a:rPr lang="fr-FR" dirty="0" smtClean="0">
                <a:solidFill>
                  <a:schemeClr val="tx1"/>
                </a:solidFill>
              </a:rPr>
              <a:t>) </a:t>
            </a:r>
            <a:r>
              <a:rPr lang="fr-FR" dirty="0" err="1" smtClean="0">
                <a:solidFill>
                  <a:schemeClr val="tx1"/>
                </a:solidFill>
              </a:rPr>
              <a:t>is</a:t>
            </a:r>
            <a:r>
              <a:rPr lang="fr-FR" dirty="0" smtClean="0">
                <a:solidFill>
                  <a:schemeClr val="tx1"/>
                </a:solidFill>
              </a:rPr>
              <a:t>  </a:t>
            </a:r>
            <a:r>
              <a:rPr lang="fr-FR" dirty="0" err="1" smtClean="0">
                <a:solidFill>
                  <a:schemeClr val="tx1"/>
                </a:solidFill>
              </a:rPr>
              <a:t>replete</a:t>
            </a:r>
            <a:r>
              <a:rPr lang="fr-FR" dirty="0" smtClean="0">
                <a:solidFill>
                  <a:schemeClr val="tx1"/>
                </a:solidFill>
              </a:rPr>
              <a:t> </a:t>
            </a:r>
            <a:r>
              <a:rPr lang="fr-FR" dirty="0" err="1" smtClean="0">
                <a:solidFill>
                  <a:schemeClr val="tx1"/>
                </a:solidFill>
              </a:rPr>
              <a:t>with</a:t>
            </a:r>
            <a:r>
              <a:rPr lang="fr-FR" dirty="0" smtClean="0">
                <a:solidFill>
                  <a:schemeClr val="tx1"/>
                </a:solidFill>
              </a:rPr>
              <a:t> </a:t>
            </a:r>
            <a:r>
              <a:rPr lang="fr-FR" dirty="0" err="1" smtClean="0">
                <a:solidFill>
                  <a:schemeClr val="tx1"/>
                </a:solidFill>
              </a:rPr>
              <a:t>women</a:t>
            </a:r>
            <a:r>
              <a:rPr lang="fr-FR" dirty="0" smtClean="0">
                <a:solidFill>
                  <a:schemeClr val="tx1"/>
                </a:solidFill>
              </a:rPr>
              <a:t> </a:t>
            </a:r>
            <a:r>
              <a:rPr lang="fr-FR" dirty="0" err="1" smtClean="0">
                <a:solidFill>
                  <a:schemeClr val="tx1"/>
                </a:solidFill>
              </a:rPr>
              <a:t>filmmakers</a:t>
            </a:r>
            <a:r>
              <a:rPr lang="fr-FR" dirty="0" smtClean="0">
                <a:solidFill>
                  <a:schemeClr val="tx1"/>
                </a:solidFill>
              </a:rPr>
              <a:t> </a:t>
            </a:r>
            <a:r>
              <a:rPr lang="fr-FR" dirty="0" err="1" smtClean="0">
                <a:solidFill>
                  <a:schemeClr val="tx1"/>
                </a:solidFill>
              </a:rPr>
              <a:t>who</a:t>
            </a:r>
            <a:r>
              <a:rPr lang="fr-FR" dirty="0" smtClean="0">
                <a:solidFill>
                  <a:schemeClr val="tx1"/>
                </a:solidFill>
              </a:rPr>
              <a:t> have </a:t>
            </a:r>
            <a:r>
              <a:rPr lang="fr-FR" dirty="0" err="1" smtClean="0">
                <a:solidFill>
                  <a:schemeClr val="tx1"/>
                </a:solidFill>
              </a:rPr>
              <a:t>used</a:t>
            </a:r>
            <a:r>
              <a:rPr lang="fr-FR" dirty="0" smtClean="0">
                <a:solidFill>
                  <a:schemeClr val="tx1"/>
                </a:solidFill>
              </a:rPr>
              <a:t> films  to </a:t>
            </a:r>
            <a:r>
              <a:rPr lang="fr-FR" dirty="0" err="1" smtClean="0">
                <a:solidFill>
                  <a:schemeClr val="tx1"/>
                </a:solidFill>
              </a:rPr>
              <a:t>fully</a:t>
            </a:r>
            <a:r>
              <a:rPr lang="fr-FR" dirty="0" smtClean="0">
                <a:solidFill>
                  <a:schemeClr val="tx1"/>
                </a:solidFill>
              </a:rPr>
              <a:t> critique the social </a:t>
            </a:r>
            <a:r>
              <a:rPr lang="fr-FR" dirty="0" err="1" smtClean="0">
                <a:solidFill>
                  <a:schemeClr val="tx1"/>
                </a:solidFill>
              </a:rPr>
              <a:t>order</a:t>
            </a:r>
            <a:r>
              <a:rPr lang="fr-FR" dirty="0" smtClean="0">
                <a:solidFill>
                  <a:schemeClr val="tx1"/>
                </a:solidFill>
              </a:rPr>
              <a:t> of </a:t>
            </a:r>
            <a:r>
              <a:rPr lang="fr-FR" dirty="0" err="1" smtClean="0">
                <a:solidFill>
                  <a:schemeClr val="tx1"/>
                </a:solidFill>
              </a:rPr>
              <a:t>Tunisian</a:t>
            </a:r>
            <a:r>
              <a:rPr lang="fr-FR" dirty="0" smtClean="0">
                <a:solidFill>
                  <a:schemeClr val="tx1"/>
                </a:solidFill>
              </a:rPr>
              <a:t> society,  </a:t>
            </a:r>
            <a:r>
              <a:rPr lang="fr-FR" dirty="0" err="1" smtClean="0">
                <a:solidFill>
                  <a:schemeClr val="tx1"/>
                </a:solidFill>
              </a:rPr>
              <a:t>redifine</a:t>
            </a:r>
            <a:r>
              <a:rPr lang="fr-FR" dirty="0" smtClean="0">
                <a:solidFill>
                  <a:schemeClr val="tx1"/>
                </a:solidFill>
              </a:rPr>
              <a:t> </a:t>
            </a:r>
            <a:r>
              <a:rPr lang="fr-FR" dirty="0" err="1" smtClean="0">
                <a:solidFill>
                  <a:schemeClr val="tx1"/>
                </a:solidFill>
              </a:rPr>
              <a:t>gender</a:t>
            </a:r>
            <a:r>
              <a:rPr lang="fr-FR" dirty="0" smtClean="0">
                <a:solidFill>
                  <a:schemeClr val="tx1"/>
                </a:solidFill>
              </a:rPr>
              <a:t> </a:t>
            </a:r>
            <a:r>
              <a:rPr lang="fr-FR" dirty="0" err="1" smtClean="0">
                <a:solidFill>
                  <a:schemeClr val="tx1"/>
                </a:solidFill>
              </a:rPr>
              <a:t>roles</a:t>
            </a:r>
            <a:r>
              <a:rPr lang="fr-FR" dirty="0" smtClean="0">
                <a:solidFill>
                  <a:schemeClr val="tx1"/>
                </a:solidFill>
              </a:rPr>
              <a:t>,    </a:t>
            </a:r>
            <a:r>
              <a:rPr lang="fr-FR" dirty="0" err="1" smtClean="0">
                <a:solidFill>
                  <a:schemeClr val="tx1"/>
                </a:solidFill>
              </a:rPr>
              <a:t>raise</a:t>
            </a:r>
            <a:r>
              <a:rPr lang="fr-FR" dirty="0" smtClean="0">
                <a:solidFill>
                  <a:schemeClr val="tx1"/>
                </a:solidFill>
              </a:rPr>
              <a:t> </a:t>
            </a:r>
            <a:r>
              <a:rPr lang="fr-FR" dirty="0" err="1" smtClean="0">
                <a:solidFill>
                  <a:schemeClr val="tx1"/>
                </a:solidFill>
              </a:rPr>
              <a:t>women</a:t>
            </a:r>
            <a:r>
              <a:rPr lang="fr-FR" dirty="0" smtClean="0">
                <a:solidFill>
                  <a:schemeClr val="tx1"/>
                </a:solidFill>
              </a:rPr>
              <a:t> </a:t>
            </a:r>
            <a:r>
              <a:rPr lang="fr-FR" dirty="0" err="1" smtClean="0">
                <a:solidFill>
                  <a:schemeClr val="tx1"/>
                </a:solidFill>
              </a:rPr>
              <a:t>status</a:t>
            </a:r>
            <a:r>
              <a:rPr lang="fr-FR" dirty="0" smtClean="0">
                <a:solidFill>
                  <a:schemeClr val="tx1"/>
                </a:solidFill>
              </a:rPr>
              <a:t> </a:t>
            </a:r>
            <a:r>
              <a:rPr lang="fr-FR" dirty="0" err="1" smtClean="0">
                <a:solidFill>
                  <a:schemeClr val="tx1"/>
                </a:solidFill>
              </a:rPr>
              <a:t>through</a:t>
            </a:r>
            <a:r>
              <a:rPr lang="fr-FR" dirty="0" smtClean="0">
                <a:solidFill>
                  <a:schemeClr val="tx1"/>
                </a:solidFill>
              </a:rPr>
              <a:t> </a:t>
            </a:r>
            <a:r>
              <a:rPr lang="fr-FR" dirty="0" err="1" smtClean="0">
                <a:solidFill>
                  <a:schemeClr val="tx1"/>
                </a:solidFill>
              </a:rPr>
              <a:t>spreading</a:t>
            </a:r>
            <a:r>
              <a:rPr lang="fr-FR" dirty="0" smtClean="0">
                <a:solidFill>
                  <a:schemeClr val="tx1"/>
                </a:solidFill>
              </a:rPr>
              <a:t> </a:t>
            </a:r>
            <a:r>
              <a:rPr lang="fr-FR" dirty="0" err="1" smtClean="0">
                <a:solidFill>
                  <a:schemeClr val="tx1"/>
                </a:solidFill>
              </a:rPr>
              <a:t>awareness,and</a:t>
            </a:r>
            <a:r>
              <a:rPr lang="fr-FR" dirty="0" smtClean="0">
                <a:solidFill>
                  <a:schemeClr val="tx1"/>
                </a:solidFill>
              </a:rPr>
              <a:t> </a:t>
            </a:r>
            <a:r>
              <a:rPr lang="fr-FR" dirty="0" err="1" smtClean="0">
                <a:solidFill>
                  <a:schemeClr val="tx1"/>
                </a:solidFill>
              </a:rPr>
              <a:t>challenging</a:t>
            </a:r>
            <a:r>
              <a:rPr lang="fr-FR" dirty="0" smtClean="0">
                <a:solidFill>
                  <a:schemeClr val="tx1"/>
                </a:solidFill>
              </a:rPr>
              <a:t> the </a:t>
            </a:r>
            <a:r>
              <a:rPr lang="fr-FR" dirty="0" err="1" smtClean="0">
                <a:solidFill>
                  <a:schemeClr val="tx1"/>
                </a:solidFill>
              </a:rPr>
              <a:t>status</a:t>
            </a:r>
            <a:r>
              <a:rPr lang="fr-FR" dirty="0" smtClean="0">
                <a:solidFill>
                  <a:schemeClr val="tx1"/>
                </a:solidFill>
              </a:rPr>
              <a:t>-quo, and </a:t>
            </a:r>
            <a:r>
              <a:rPr lang="fr-FR" dirty="0" err="1" smtClean="0">
                <a:solidFill>
                  <a:schemeClr val="tx1"/>
                </a:solidFill>
              </a:rPr>
              <a:t>subverting</a:t>
            </a:r>
            <a:r>
              <a:rPr lang="fr-FR" dirty="0" smtClean="0">
                <a:solidFill>
                  <a:schemeClr val="tx1"/>
                </a:solidFill>
              </a:rPr>
              <a:t> the </a:t>
            </a:r>
            <a:r>
              <a:rPr lang="fr-FR" dirty="0" err="1" smtClean="0">
                <a:solidFill>
                  <a:schemeClr val="tx1"/>
                </a:solidFill>
              </a:rPr>
              <a:t>patriarchal</a:t>
            </a:r>
            <a:r>
              <a:rPr lang="fr-FR" dirty="0" smtClean="0">
                <a:solidFill>
                  <a:schemeClr val="tx1"/>
                </a:solidFill>
              </a:rPr>
              <a:t> dominant narrative in </a:t>
            </a:r>
            <a:r>
              <a:rPr lang="fr-FR" dirty="0" err="1" smtClean="0">
                <a:solidFill>
                  <a:schemeClr val="tx1"/>
                </a:solidFill>
              </a:rPr>
              <a:t>order</a:t>
            </a:r>
            <a:r>
              <a:rPr lang="fr-FR" dirty="0" smtClean="0">
                <a:solidFill>
                  <a:schemeClr val="tx1"/>
                </a:solidFill>
              </a:rPr>
              <a:t> to </a:t>
            </a:r>
            <a:r>
              <a:rPr lang="fr-FR" dirty="0" err="1" smtClean="0">
                <a:solidFill>
                  <a:schemeClr val="tx1"/>
                </a:solidFill>
              </a:rPr>
              <a:t>enhance</a:t>
            </a:r>
            <a:r>
              <a:rPr lang="fr-FR" dirty="0" smtClean="0">
                <a:solidFill>
                  <a:schemeClr val="tx1"/>
                </a:solidFill>
              </a:rPr>
              <a:t> the </a:t>
            </a:r>
            <a:r>
              <a:rPr lang="fr-FR" dirty="0" err="1" smtClean="0">
                <a:solidFill>
                  <a:schemeClr val="tx1"/>
                </a:solidFill>
              </a:rPr>
              <a:t>quality</a:t>
            </a:r>
            <a:r>
              <a:rPr lang="fr-FR" dirty="0" smtClean="0">
                <a:solidFill>
                  <a:schemeClr val="tx1"/>
                </a:solidFill>
              </a:rPr>
              <a:t> of </a:t>
            </a:r>
            <a:r>
              <a:rPr lang="fr-FR" dirty="0" err="1" smtClean="0">
                <a:solidFill>
                  <a:schemeClr val="tx1"/>
                </a:solidFill>
              </a:rPr>
              <a:t>women</a:t>
            </a:r>
            <a:r>
              <a:rPr lang="fr-FR" dirty="0" smtClean="0">
                <a:solidFill>
                  <a:schemeClr val="tx1"/>
                </a:solidFill>
              </a:rPr>
              <a:t> </a:t>
            </a:r>
            <a:r>
              <a:rPr lang="fr-FR" dirty="0" err="1" smtClean="0">
                <a:solidFill>
                  <a:schemeClr val="tx1"/>
                </a:solidFill>
              </a:rPr>
              <a:t>lives</a:t>
            </a:r>
            <a:r>
              <a:rPr lang="fr-FR" dirty="0" smtClean="0">
                <a:solidFill>
                  <a:schemeClr val="tx1"/>
                </a:solidFill>
              </a:rPr>
              <a:t>.</a:t>
            </a:r>
          </a:p>
          <a:p>
            <a:pPr algn="l"/>
            <a:r>
              <a:rPr lang="fr-FR" dirty="0" err="1" smtClean="0">
                <a:solidFill>
                  <a:schemeClr val="tx1"/>
                </a:solidFill>
              </a:rPr>
              <a:t>Through</a:t>
            </a:r>
            <a:r>
              <a:rPr lang="fr-FR" dirty="0" smtClean="0">
                <a:solidFill>
                  <a:schemeClr val="tx1"/>
                </a:solidFill>
              </a:rPr>
              <a:t> films- </a:t>
            </a:r>
            <a:r>
              <a:rPr lang="fr-FR" dirty="0" err="1" smtClean="0">
                <a:solidFill>
                  <a:schemeClr val="tx1"/>
                </a:solidFill>
              </a:rPr>
              <a:t>which</a:t>
            </a:r>
            <a:r>
              <a:rPr lang="fr-FR" dirty="0" smtClean="0">
                <a:solidFill>
                  <a:schemeClr val="tx1"/>
                </a:solidFill>
              </a:rPr>
              <a:t> </a:t>
            </a:r>
            <a:r>
              <a:rPr lang="fr-FR" dirty="0" err="1" smtClean="0">
                <a:solidFill>
                  <a:schemeClr val="tx1"/>
                </a:solidFill>
              </a:rPr>
              <a:t>is</a:t>
            </a:r>
            <a:r>
              <a:rPr lang="fr-FR" dirty="0" smtClean="0">
                <a:solidFill>
                  <a:schemeClr val="tx1"/>
                </a:solidFill>
              </a:rPr>
              <a:t> an art as </a:t>
            </a:r>
            <a:r>
              <a:rPr lang="fr-FR" dirty="0" err="1" smtClean="0">
                <a:solidFill>
                  <a:schemeClr val="tx1"/>
                </a:solidFill>
              </a:rPr>
              <a:t>well</a:t>
            </a:r>
            <a:r>
              <a:rPr lang="fr-FR" dirty="0" smtClean="0">
                <a:solidFill>
                  <a:schemeClr val="tx1"/>
                </a:solidFill>
              </a:rPr>
              <a:t> as a cultural institution-  </a:t>
            </a:r>
            <a:r>
              <a:rPr lang="fr-FR" dirty="0" err="1" smtClean="0">
                <a:solidFill>
                  <a:schemeClr val="tx1"/>
                </a:solidFill>
              </a:rPr>
              <a:t>Tunisian</a:t>
            </a:r>
            <a:r>
              <a:rPr lang="fr-FR" dirty="0" smtClean="0">
                <a:solidFill>
                  <a:schemeClr val="tx1"/>
                </a:solidFill>
              </a:rPr>
              <a:t> </a:t>
            </a:r>
            <a:r>
              <a:rPr lang="fr-FR" dirty="0" err="1" smtClean="0">
                <a:solidFill>
                  <a:schemeClr val="tx1"/>
                </a:solidFill>
              </a:rPr>
              <a:t>female</a:t>
            </a:r>
            <a:r>
              <a:rPr lang="fr-FR" dirty="0" smtClean="0">
                <a:solidFill>
                  <a:schemeClr val="tx1"/>
                </a:solidFill>
              </a:rPr>
              <a:t> </a:t>
            </a:r>
            <a:r>
              <a:rPr lang="fr-FR" dirty="0" err="1" smtClean="0">
                <a:solidFill>
                  <a:schemeClr val="tx1"/>
                </a:solidFill>
              </a:rPr>
              <a:t>filmmakers</a:t>
            </a:r>
            <a:r>
              <a:rPr lang="fr-FR" dirty="0" smtClean="0">
                <a:solidFill>
                  <a:schemeClr val="tx1"/>
                </a:solidFill>
              </a:rPr>
              <a:t> have </a:t>
            </a:r>
            <a:r>
              <a:rPr lang="fr-FR" dirty="0" err="1" smtClean="0">
                <a:solidFill>
                  <a:schemeClr val="tx1"/>
                </a:solidFill>
              </a:rPr>
              <a:t>strived</a:t>
            </a:r>
            <a:r>
              <a:rPr lang="fr-FR" dirty="0" smtClean="0">
                <a:solidFill>
                  <a:schemeClr val="tx1"/>
                </a:solidFill>
              </a:rPr>
              <a:t> to </a:t>
            </a:r>
            <a:r>
              <a:rPr lang="fr-FR" dirty="0" err="1" smtClean="0">
                <a:solidFill>
                  <a:schemeClr val="tx1"/>
                </a:solidFill>
              </a:rPr>
              <a:t>make</a:t>
            </a:r>
            <a:r>
              <a:rPr lang="fr-FR" dirty="0" smtClean="0">
                <a:solidFill>
                  <a:schemeClr val="tx1"/>
                </a:solidFill>
              </a:rPr>
              <a:t> use of the  </a:t>
            </a:r>
            <a:r>
              <a:rPr lang="fr-FR" dirty="0" err="1" smtClean="0">
                <a:solidFill>
                  <a:schemeClr val="tx1"/>
                </a:solidFill>
              </a:rPr>
              <a:t>behavioral</a:t>
            </a:r>
            <a:r>
              <a:rPr lang="fr-FR" dirty="0" smtClean="0">
                <a:solidFill>
                  <a:schemeClr val="tx1"/>
                </a:solidFill>
              </a:rPr>
              <a:t> as </a:t>
            </a:r>
            <a:r>
              <a:rPr lang="fr-FR" dirty="0" err="1" smtClean="0">
                <a:solidFill>
                  <a:schemeClr val="tx1"/>
                </a:solidFill>
              </a:rPr>
              <a:t>well</a:t>
            </a:r>
            <a:r>
              <a:rPr lang="fr-FR" dirty="0" smtClean="0">
                <a:solidFill>
                  <a:schemeClr val="tx1"/>
                </a:solidFill>
              </a:rPr>
              <a:t> as the cognitive </a:t>
            </a:r>
            <a:r>
              <a:rPr lang="fr-FR" dirty="0" err="1" smtClean="0">
                <a:solidFill>
                  <a:schemeClr val="tx1"/>
                </a:solidFill>
              </a:rPr>
              <a:t>effects</a:t>
            </a:r>
            <a:r>
              <a:rPr lang="fr-FR" dirty="0" smtClean="0">
                <a:solidFill>
                  <a:schemeClr val="tx1"/>
                </a:solidFill>
              </a:rPr>
              <a:t> of </a:t>
            </a:r>
            <a:r>
              <a:rPr lang="fr-FR" dirty="0" err="1" smtClean="0">
                <a:solidFill>
                  <a:schemeClr val="tx1"/>
                </a:solidFill>
              </a:rPr>
              <a:t>this</a:t>
            </a:r>
            <a:r>
              <a:rPr lang="fr-FR" dirty="0" smtClean="0">
                <a:solidFill>
                  <a:schemeClr val="tx1"/>
                </a:solidFill>
              </a:rPr>
              <a:t> medium to change </a:t>
            </a:r>
            <a:r>
              <a:rPr lang="fr-FR" dirty="0" err="1" smtClean="0">
                <a:solidFill>
                  <a:schemeClr val="tx1"/>
                </a:solidFill>
              </a:rPr>
              <a:t>people’s</a:t>
            </a:r>
            <a:r>
              <a:rPr lang="fr-FR" dirty="0" smtClean="0">
                <a:solidFill>
                  <a:schemeClr val="tx1"/>
                </a:solidFill>
              </a:rPr>
              <a:t> attitudes and </a:t>
            </a:r>
            <a:r>
              <a:rPr lang="fr-FR" dirty="0" err="1" smtClean="0">
                <a:solidFill>
                  <a:schemeClr val="tx1"/>
                </a:solidFill>
              </a:rPr>
              <a:t>beliefs</a:t>
            </a:r>
            <a:r>
              <a:rPr lang="fr-FR" dirty="0" smtClean="0">
                <a:solidFill>
                  <a:schemeClr val="tx1"/>
                </a:solidFill>
              </a:rPr>
              <a:t> by </a:t>
            </a:r>
            <a:r>
              <a:rPr lang="fr-FR" dirty="0" err="1" smtClean="0">
                <a:solidFill>
                  <a:schemeClr val="tx1"/>
                </a:solidFill>
              </a:rPr>
              <a:t>offering</a:t>
            </a:r>
            <a:r>
              <a:rPr lang="fr-FR" dirty="0" smtClean="0">
                <a:solidFill>
                  <a:schemeClr val="tx1"/>
                </a:solidFill>
              </a:rPr>
              <a:t> audience a new world </a:t>
            </a:r>
            <a:r>
              <a:rPr lang="fr-FR" dirty="0" err="1" smtClean="0">
                <a:solidFill>
                  <a:schemeClr val="tx1"/>
                </a:solidFill>
              </a:rPr>
              <a:t>view</a:t>
            </a:r>
            <a:r>
              <a:rPr lang="fr-FR" dirty="0" smtClean="0">
                <a:solidFill>
                  <a:schemeClr val="tx1"/>
                </a:solidFill>
              </a:rPr>
              <a:t> and new perspectives and </a:t>
            </a:r>
            <a:r>
              <a:rPr lang="fr-FR" dirty="0" err="1" smtClean="0">
                <a:solidFill>
                  <a:schemeClr val="tx1"/>
                </a:solidFill>
              </a:rPr>
              <a:t>challenging</a:t>
            </a:r>
            <a:r>
              <a:rPr lang="fr-FR" dirty="0" smtClean="0">
                <a:solidFill>
                  <a:schemeClr val="tx1"/>
                </a:solidFill>
              </a:rPr>
              <a:t> </a:t>
            </a:r>
            <a:r>
              <a:rPr lang="fr-FR" dirty="0" err="1" smtClean="0">
                <a:solidFill>
                  <a:schemeClr val="tx1"/>
                </a:solidFill>
              </a:rPr>
              <a:t>what</a:t>
            </a:r>
            <a:r>
              <a:rPr lang="fr-FR" dirty="0" smtClean="0">
                <a:solidFill>
                  <a:schemeClr val="tx1"/>
                </a:solidFill>
              </a:rPr>
              <a:t> </a:t>
            </a:r>
            <a:r>
              <a:rPr lang="fr-FR" dirty="0" err="1" smtClean="0">
                <a:solidFill>
                  <a:schemeClr val="tx1"/>
                </a:solidFill>
              </a:rPr>
              <a:t>it</a:t>
            </a:r>
            <a:r>
              <a:rPr lang="fr-FR" dirty="0" smtClean="0">
                <a:solidFill>
                  <a:schemeClr val="tx1"/>
                </a:solidFill>
              </a:rPr>
              <a:t> </a:t>
            </a:r>
            <a:r>
              <a:rPr lang="fr-FR" dirty="0" err="1" smtClean="0">
                <a:solidFill>
                  <a:schemeClr val="tx1"/>
                </a:solidFill>
              </a:rPr>
              <a:t>is</a:t>
            </a:r>
            <a:r>
              <a:rPr lang="fr-FR" dirty="0" smtClean="0">
                <a:solidFill>
                  <a:schemeClr val="tx1"/>
                </a:solidFill>
              </a:rPr>
              <a:t> </a:t>
            </a:r>
            <a:r>
              <a:rPr lang="fr-FR" dirty="0" err="1" smtClean="0">
                <a:solidFill>
                  <a:schemeClr val="tx1"/>
                </a:solidFill>
              </a:rPr>
              <a:t>used</a:t>
            </a:r>
            <a:r>
              <a:rPr lang="fr-FR" dirty="0" smtClean="0">
                <a:solidFill>
                  <a:schemeClr val="tx1"/>
                </a:solidFill>
              </a:rPr>
              <a:t> to </a:t>
            </a:r>
            <a:r>
              <a:rPr lang="fr-FR" dirty="0" err="1" smtClean="0">
                <a:solidFill>
                  <a:schemeClr val="tx1"/>
                </a:solidFill>
              </a:rPr>
              <a:t>be</a:t>
            </a:r>
            <a:r>
              <a:rPr lang="fr-FR" dirty="0" smtClean="0">
                <a:solidFill>
                  <a:schemeClr val="tx1"/>
                </a:solidFill>
              </a:rPr>
              <a:t> </a:t>
            </a:r>
            <a:r>
              <a:rPr lang="fr-FR" dirty="0" err="1" smtClean="0">
                <a:solidFill>
                  <a:schemeClr val="tx1"/>
                </a:solidFill>
              </a:rPr>
              <a:t>thought</a:t>
            </a:r>
            <a:r>
              <a:rPr lang="fr-FR" dirty="0" smtClean="0">
                <a:solidFill>
                  <a:schemeClr val="tx1"/>
                </a:solidFill>
              </a:rPr>
              <a:t> as ‘</a:t>
            </a:r>
            <a:r>
              <a:rPr lang="fr-FR" dirty="0" err="1" smtClean="0">
                <a:solidFill>
                  <a:schemeClr val="tx1"/>
                </a:solidFill>
              </a:rPr>
              <a:t>taken</a:t>
            </a:r>
            <a:r>
              <a:rPr lang="fr-FR" dirty="0" smtClean="0">
                <a:solidFill>
                  <a:schemeClr val="tx1"/>
                </a:solidFill>
              </a:rPr>
              <a:t> for </a:t>
            </a:r>
            <a:r>
              <a:rPr lang="fr-FR" dirty="0" err="1" smtClean="0">
                <a:solidFill>
                  <a:schemeClr val="tx1"/>
                </a:solidFill>
              </a:rPr>
              <a:t>granted</a:t>
            </a:r>
            <a:r>
              <a:rPr lang="fr-FR" dirty="0" smtClean="0">
                <a:solidFill>
                  <a:schemeClr val="tx1"/>
                </a:solidFill>
              </a:rPr>
              <a:t>’ </a:t>
            </a:r>
          </a:p>
          <a:p>
            <a:pPr algn="l">
              <a:lnSpc>
                <a:spcPct val="170000"/>
              </a:lnSpc>
            </a:pPr>
            <a:endParaRPr lang="fr-FR" dirty="0">
              <a:solidFill>
                <a:schemeClr val="tx1"/>
              </a:solidFill>
              <a:latin typeface="FrankRuehl" pitchFamily="34" charset="-79"/>
              <a:cs typeface="FrankRuehl" pitchFamily="34" charset="-79"/>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Motivation in </a:t>
            </a:r>
            <a:r>
              <a:rPr lang="fr-FR" b="1" i="1" dirty="0" smtClean="0"/>
              <a:t>As I Open </a:t>
            </a:r>
            <a:r>
              <a:rPr lang="fr-FR" b="1" i="1" dirty="0" err="1" smtClean="0"/>
              <a:t>My</a:t>
            </a:r>
            <a:r>
              <a:rPr lang="fr-FR" b="1" i="1" dirty="0" smtClean="0"/>
              <a:t> </a:t>
            </a:r>
            <a:r>
              <a:rPr lang="fr-FR" b="1" i="1" dirty="0" err="1" smtClean="0"/>
              <a:t>Eyes</a:t>
            </a:r>
            <a:r>
              <a:rPr lang="fr-FR" dirty="0" smtClean="0"/>
              <a:t> </a:t>
            </a: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smtClean="0"/>
              <a:t>The film </a:t>
            </a:r>
            <a:r>
              <a:rPr lang="fr-FR" dirty="0" err="1" smtClean="0"/>
              <a:t>is</a:t>
            </a:r>
            <a:r>
              <a:rPr lang="fr-FR" dirty="0" smtClean="0"/>
              <a:t> about silence and </a:t>
            </a:r>
            <a:r>
              <a:rPr lang="fr-FR" dirty="0" err="1" smtClean="0"/>
              <a:t>silencing</a:t>
            </a:r>
            <a:r>
              <a:rPr lang="fr-FR" dirty="0" smtClean="0"/>
              <a:t> and </a:t>
            </a:r>
            <a:r>
              <a:rPr lang="fr-FR" dirty="0" err="1" smtClean="0"/>
              <a:t>challenging</a:t>
            </a:r>
            <a:r>
              <a:rPr lang="fr-FR" dirty="0" smtClean="0"/>
              <a:t> silence. Farah </a:t>
            </a:r>
            <a:r>
              <a:rPr lang="fr-FR" dirty="0" err="1" smtClean="0"/>
              <a:t>grew</a:t>
            </a:r>
            <a:r>
              <a:rPr lang="fr-FR" dirty="0" smtClean="0"/>
              <a:t> up in an </a:t>
            </a:r>
            <a:r>
              <a:rPr lang="fr-FR" dirty="0" err="1" smtClean="0"/>
              <a:t>era</a:t>
            </a:r>
            <a:r>
              <a:rPr lang="fr-FR" dirty="0" smtClean="0"/>
              <a:t> </a:t>
            </a:r>
            <a:r>
              <a:rPr lang="fr-FR" dirty="0" err="1" smtClean="0"/>
              <a:t>known</a:t>
            </a:r>
            <a:r>
              <a:rPr lang="fr-FR" dirty="0" smtClean="0"/>
              <a:t> for </a:t>
            </a:r>
            <a:r>
              <a:rPr lang="fr-FR" dirty="0" err="1" smtClean="0"/>
              <a:t>its</a:t>
            </a:r>
            <a:r>
              <a:rPr lang="fr-FR" dirty="0" smtClean="0"/>
              <a:t> oppression, </a:t>
            </a:r>
            <a:r>
              <a:rPr lang="fr-FR" dirty="0" err="1" smtClean="0"/>
              <a:t>lack</a:t>
            </a:r>
            <a:r>
              <a:rPr lang="fr-FR" dirty="0" smtClean="0"/>
              <a:t> of </a:t>
            </a:r>
            <a:r>
              <a:rPr lang="fr-FR" dirty="0" err="1" smtClean="0"/>
              <a:t>openness</a:t>
            </a:r>
            <a:r>
              <a:rPr lang="fr-FR" dirty="0" smtClean="0"/>
              <a:t> and constant </a:t>
            </a:r>
            <a:r>
              <a:rPr lang="fr-FR" dirty="0" err="1" smtClean="0"/>
              <a:t>mistrust</a:t>
            </a:r>
            <a:r>
              <a:rPr lang="fr-FR" dirty="0" smtClean="0"/>
              <a:t> </a:t>
            </a:r>
            <a:r>
              <a:rPr lang="fr-FR" dirty="0" err="1" smtClean="0"/>
              <a:t>with</a:t>
            </a:r>
            <a:r>
              <a:rPr lang="fr-FR" dirty="0" smtClean="0"/>
              <a:t> the </a:t>
            </a:r>
            <a:r>
              <a:rPr lang="fr-FR" dirty="0" err="1" smtClean="0"/>
              <a:t>risk</a:t>
            </a:r>
            <a:r>
              <a:rPr lang="fr-FR" dirty="0" smtClean="0"/>
              <a:t> of </a:t>
            </a:r>
            <a:r>
              <a:rPr lang="fr-FR" dirty="0" err="1" smtClean="0"/>
              <a:t>betrayal</a:t>
            </a:r>
            <a:r>
              <a:rPr lang="fr-FR" dirty="0" smtClean="0"/>
              <a:t>, </a:t>
            </a:r>
            <a:r>
              <a:rPr lang="fr-FR" dirty="0" err="1" smtClean="0"/>
              <a:t>where</a:t>
            </a:r>
            <a:r>
              <a:rPr lang="fr-FR" dirty="0" smtClean="0"/>
              <a:t> “</a:t>
            </a:r>
            <a:r>
              <a:rPr lang="fr-FR" dirty="0" err="1" smtClean="0"/>
              <a:t>walls</a:t>
            </a:r>
            <a:r>
              <a:rPr lang="fr-FR" dirty="0" smtClean="0"/>
              <a:t> have </a:t>
            </a:r>
            <a:r>
              <a:rPr lang="fr-FR" dirty="0" err="1" smtClean="0"/>
              <a:t>ears</a:t>
            </a:r>
            <a:r>
              <a:rPr lang="fr-FR" dirty="0" smtClean="0"/>
              <a:t>”, </a:t>
            </a:r>
            <a:r>
              <a:rPr lang="fr-FR" dirty="0" err="1" smtClean="0"/>
              <a:t>where</a:t>
            </a:r>
            <a:r>
              <a:rPr lang="fr-FR" dirty="0" smtClean="0"/>
              <a:t> </a:t>
            </a:r>
            <a:r>
              <a:rPr lang="fr-FR" dirty="0" err="1" smtClean="0"/>
              <a:t>your</a:t>
            </a:r>
            <a:r>
              <a:rPr lang="fr-FR" dirty="0" smtClean="0"/>
              <a:t> </a:t>
            </a:r>
            <a:r>
              <a:rPr lang="fr-FR" dirty="0" err="1" smtClean="0"/>
              <a:t>neighbor</a:t>
            </a:r>
            <a:r>
              <a:rPr lang="fr-FR" dirty="0" smtClean="0"/>
              <a:t>, </a:t>
            </a:r>
            <a:r>
              <a:rPr lang="fr-FR" dirty="0" err="1" smtClean="0"/>
              <a:t>your</a:t>
            </a:r>
            <a:r>
              <a:rPr lang="fr-FR" dirty="0" smtClean="0"/>
              <a:t> </a:t>
            </a:r>
            <a:r>
              <a:rPr lang="fr-FR" dirty="0" err="1" smtClean="0"/>
              <a:t>friend</a:t>
            </a:r>
            <a:r>
              <a:rPr lang="fr-FR" dirty="0" smtClean="0"/>
              <a:t>, </a:t>
            </a:r>
            <a:r>
              <a:rPr lang="fr-FR" dirty="0" err="1" smtClean="0"/>
              <a:t>your</a:t>
            </a:r>
            <a:r>
              <a:rPr lang="fr-FR" dirty="0" smtClean="0"/>
              <a:t> </a:t>
            </a:r>
            <a:r>
              <a:rPr lang="fr-FR" dirty="0" err="1" smtClean="0"/>
              <a:t>colleague</a:t>
            </a:r>
            <a:r>
              <a:rPr lang="fr-FR" dirty="0" smtClean="0"/>
              <a:t>, </a:t>
            </a:r>
            <a:r>
              <a:rPr lang="fr-FR" dirty="0" err="1" smtClean="0"/>
              <a:t>your</a:t>
            </a:r>
            <a:r>
              <a:rPr lang="fr-FR" dirty="0" smtClean="0"/>
              <a:t> </a:t>
            </a:r>
            <a:r>
              <a:rPr lang="fr-FR" dirty="0" err="1" smtClean="0"/>
              <a:t>spouse</a:t>
            </a:r>
            <a:r>
              <a:rPr lang="fr-FR" dirty="0" smtClean="0"/>
              <a:t>, </a:t>
            </a:r>
            <a:r>
              <a:rPr lang="fr-FR" dirty="0" err="1" smtClean="0"/>
              <a:t>might</a:t>
            </a:r>
            <a:r>
              <a:rPr lang="fr-FR" dirty="0" smtClean="0"/>
              <a:t> </a:t>
            </a:r>
            <a:r>
              <a:rPr lang="fr-FR" dirty="0" err="1" smtClean="0"/>
              <a:t>turn</a:t>
            </a:r>
            <a:r>
              <a:rPr lang="fr-FR" dirty="0" smtClean="0"/>
              <a:t> out to </a:t>
            </a:r>
            <a:r>
              <a:rPr lang="fr-FR" dirty="0" err="1" smtClean="0"/>
              <a:t>be</a:t>
            </a:r>
            <a:r>
              <a:rPr lang="fr-FR" dirty="0" smtClean="0"/>
              <a:t> a </a:t>
            </a:r>
            <a:r>
              <a:rPr lang="fr-FR" dirty="0" err="1" smtClean="0"/>
              <a:t>spy</a:t>
            </a:r>
            <a:r>
              <a:rPr lang="fr-FR" dirty="0" smtClean="0"/>
              <a:t> and report </a:t>
            </a:r>
            <a:r>
              <a:rPr lang="fr-FR" dirty="0" err="1" smtClean="0"/>
              <a:t>you</a:t>
            </a:r>
            <a:r>
              <a:rPr lang="fr-FR" dirty="0" smtClean="0"/>
              <a:t> to the </a:t>
            </a:r>
            <a:r>
              <a:rPr lang="fr-FR" dirty="0" err="1" smtClean="0"/>
              <a:t>authorities</a:t>
            </a:r>
            <a:r>
              <a:rPr lang="fr-FR" dirty="0" smtClean="0"/>
              <a:t>. Farah refuses the compromises </a:t>
            </a:r>
            <a:r>
              <a:rPr lang="fr-FR" dirty="0" err="1" smtClean="0"/>
              <a:t>accepted</a:t>
            </a:r>
            <a:r>
              <a:rPr lang="fr-FR" dirty="0" smtClean="0"/>
              <a:t> by </a:t>
            </a:r>
            <a:r>
              <a:rPr lang="fr-FR" dirty="0" err="1" smtClean="0"/>
              <a:t>her</a:t>
            </a:r>
            <a:r>
              <a:rPr lang="fr-FR" dirty="0" smtClean="0"/>
              <a:t> parents to live in </a:t>
            </a:r>
            <a:r>
              <a:rPr lang="fr-FR" dirty="0" err="1" smtClean="0"/>
              <a:t>harmony</a:t>
            </a:r>
            <a:r>
              <a:rPr lang="fr-FR" dirty="0" smtClean="0"/>
              <a:t> </a:t>
            </a:r>
            <a:r>
              <a:rPr lang="fr-FR" dirty="0" err="1" smtClean="0"/>
              <a:t>with</a:t>
            </a:r>
            <a:r>
              <a:rPr lang="fr-FR" dirty="0" smtClean="0"/>
              <a:t> the oppressive </a:t>
            </a:r>
            <a:r>
              <a:rPr lang="fr-FR" dirty="0" err="1" smtClean="0"/>
              <a:t>alienating</a:t>
            </a:r>
            <a:r>
              <a:rPr lang="fr-FR" dirty="0" smtClean="0"/>
              <a:t> </a:t>
            </a:r>
            <a:r>
              <a:rPr lang="fr-FR" dirty="0" err="1" smtClean="0"/>
              <a:t>political</a:t>
            </a:r>
            <a:r>
              <a:rPr lang="fr-FR" dirty="0" smtClean="0"/>
              <a:t> system. </a:t>
            </a:r>
            <a:r>
              <a:rPr lang="fr-FR" dirty="0" err="1" smtClean="0"/>
              <a:t>Avoidance</a:t>
            </a:r>
            <a:r>
              <a:rPr lang="fr-FR" dirty="0" smtClean="0"/>
              <a:t> and silence </a:t>
            </a:r>
            <a:r>
              <a:rPr lang="fr-FR" dirty="0" err="1" smtClean="0"/>
              <a:t>were</a:t>
            </a:r>
            <a:r>
              <a:rPr lang="fr-FR" dirty="0" smtClean="0"/>
              <a:t> </a:t>
            </a:r>
            <a:r>
              <a:rPr lang="fr-FR" dirty="0" err="1" smtClean="0"/>
              <a:t>their</a:t>
            </a:r>
            <a:r>
              <a:rPr lang="fr-FR" dirty="0" smtClean="0"/>
              <a:t> </a:t>
            </a:r>
            <a:r>
              <a:rPr lang="fr-FR" dirty="0" err="1" smtClean="0"/>
              <a:t>chosen</a:t>
            </a:r>
            <a:r>
              <a:rPr lang="fr-FR" dirty="0" smtClean="0"/>
              <a:t> </a:t>
            </a:r>
            <a:r>
              <a:rPr lang="fr-FR" dirty="0" err="1" smtClean="0"/>
              <a:t>strategies</a:t>
            </a:r>
            <a:r>
              <a:rPr lang="fr-FR" dirty="0" smtClean="0"/>
              <a:t> </a:t>
            </a:r>
            <a:r>
              <a:rPr lang="fr-FR" dirty="0" err="1" smtClean="0"/>
              <a:t>whereas</a:t>
            </a:r>
            <a:r>
              <a:rPr lang="fr-FR" dirty="0" smtClean="0"/>
              <a:t> Farah - </a:t>
            </a:r>
            <a:r>
              <a:rPr lang="fr-FR" dirty="0" err="1" smtClean="0"/>
              <a:t>along</a:t>
            </a:r>
            <a:r>
              <a:rPr lang="fr-FR" dirty="0" smtClean="0"/>
              <a:t> </a:t>
            </a:r>
            <a:r>
              <a:rPr lang="fr-FR" dirty="0" err="1" smtClean="0"/>
              <a:t>with</a:t>
            </a:r>
            <a:r>
              <a:rPr lang="fr-FR" dirty="0" smtClean="0"/>
              <a:t> the </a:t>
            </a:r>
            <a:r>
              <a:rPr lang="fr-FR" dirty="0" err="1" smtClean="0"/>
              <a:t>other</a:t>
            </a:r>
            <a:r>
              <a:rPr lang="fr-FR" dirty="0" smtClean="0"/>
              <a:t> </a:t>
            </a:r>
            <a:r>
              <a:rPr lang="fr-FR" dirty="0" err="1" smtClean="0"/>
              <a:t>youth</a:t>
            </a:r>
            <a:r>
              <a:rPr lang="fr-FR" dirty="0" smtClean="0"/>
              <a:t> </a:t>
            </a:r>
            <a:r>
              <a:rPr lang="fr-FR" dirty="0" err="1" smtClean="0"/>
              <a:t>who</a:t>
            </a:r>
            <a:r>
              <a:rPr lang="fr-FR" dirty="0" smtClean="0"/>
              <a:t> are </a:t>
            </a:r>
            <a:r>
              <a:rPr lang="fr-FR" dirty="0" err="1" smtClean="0"/>
              <a:t>coming</a:t>
            </a:r>
            <a:r>
              <a:rPr lang="fr-FR" dirty="0" smtClean="0"/>
              <a:t> of </a:t>
            </a:r>
            <a:r>
              <a:rPr lang="fr-FR" dirty="0" err="1" smtClean="0"/>
              <a:t>age</a:t>
            </a:r>
            <a:r>
              <a:rPr lang="fr-FR" dirty="0" smtClean="0"/>
              <a:t>- </a:t>
            </a:r>
            <a:r>
              <a:rPr lang="fr-FR" dirty="0" err="1" smtClean="0"/>
              <a:t>prefer</a:t>
            </a:r>
            <a:r>
              <a:rPr lang="fr-FR" dirty="0" smtClean="0"/>
              <a:t> to </a:t>
            </a:r>
            <a:r>
              <a:rPr lang="fr-FR" dirty="0" err="1" smtClean="0"/>
              <a:t>walk</a:t>
            </a:r>
            <a:r>
              <a:rPr lang="fr-FR" dirty="0" smtClean="0"/>
              <a:t> </a:t>
            </a:r>
            <a:r>
              <a:rPr lang="fr-FR" dirty="0" err="1" smtClean="0"/>
              <a:t>their</a:t>
            </a:r>
            <a:r>
              <a:rPr lang="fr-FR" dirty="0" smtClean="0"/>
              <a:t> </a:t>
            </a:r>
            <a:r>
              <a:rPr lang="fr-FR" dirty="0" err="1" smtClean="0"/>
              <a:t>own</a:t>
            </a:r>
            <a:r>
              <a:rPr lang="fr-FR" dirty="0" smtClean="0"/>
              <a:t> </a:t>
            </a:r>
            <a:r>
              <a:rPr lang="fr-FR" dirty="0" err="1" smtClean="0"/>
              <a:t>way</a:t>
            </a:r>
            <a:r>
              <a:rPr lang="fr-FR" dirty="0" smtClean="0"/>
              <a:t>, free </a:t>
            </a:r>
            <a:r>
              <a:rPr lang="fr-FR" dirty="0" err="1" smtClean="0"/>
              <a:t>their</a:t>
            </a:r>
            <a:r>
              <a:rPr lang="fr-FR" dirty="0" smtClean="0"/>
              <a:t> </a:t>
            </a:r>
            <a:r>
              <a:rPr lang="fr-FR" dirty="0" err="1" smtClean="0"/>
              <a:t>minds</a:t>
            </a:r>
            <a:r>
              <a:rPr lang="fr-FR" dirty="0" smtClean="0"/>
              <a:t> and </a:t>
            </a:r>
            <a:r>
              <a:rPr lang="fr-FR" dirty="0" err="1" smtClean="0"/>
              <a:t>their</a:t>
            </a:r>
            <a:r>
              <a:rPr lang="fr-FR" dirty="0" smtClean="0"/>
              <a:t> bodies and </a:t>
            </a:r>
            <a:r>
              <a:rPr lang="fr-FR" dirty="0" err="1" smtClean="0"/>
              <a:t>overcome</a:t>
            </a:r>
            <a:r>
              <a:rPr lang="fr-FR" dirty="0" smtClean="0"/>
              <a:t> </a:t>
            </a:r>
            <a:r>
              <a:rPr lang="fr-FR" dirty="0" err="1" smtClean="0"/>
              <a:t>family</a:t>
            </a:r>
            <a:r>
              <a:rPr lang="fr-FR" dirty="0" smtClean="0"/>
              <a:t>, social and </a:t>
            </a:r>
            <a:r>
              <a:rPr lang="fr-FR" dirty="0" err="1" smtClean="0"/>
              <a:t>political</a:t>
            </a:r>
            <a:r>
              <a:rPr lang="fr-FR" dirty="0" smtClean="0"/>
              <a:t> obstacles and </a:t>
            </a:r>
            <a:r>
              <a:rPr lang="fr-FR" dirty="0" err="1" smtClean="0"/>
              <a:t>barriers</a:t>
            </a:r>
            <a:r>
              <a:rPr lang="fr-FR" dirty="0" smtClean="0"/>
              <a:t>. </a:t>
            </a:r>
            <a:r>
              <a:rPr lang="fr-FR" dirty="0" err="1" smtClean="0"/>
              <a:t>Borhene</a:t>
            </a:r>
            <a:r>
              <a:rPr lang="fr-FR" dirty="0" smtClean="0"/>
              <a:t> in one of </a:t>
            </a:r>
            <a:r>
              <a:rPr lang="fr-FR" dirty="0" err="1" smtClean="0"/>
              <a:t>his</a:t>
            </a:r>
            <a:r>
              <a:rPr lang="fr-FR" dirty="0" smtClean="0"/>
              <a:t> discussions </a:t>
            </a:r>
            <a:r>
              <a:rPr lang="fr-FR" dirty="0" err="1" smtClean="0"/>
              <a:t>with</a:t>
            </a:r>
            <a:r>
              <a:rPr lang="fr-FR" dirty="0" smtClean="0"/>
              <a:t> Farah </a:t>
            </a:r>
            <a:r>
              <a:rPr lang="fr-FR" dirty="0" err="1" smtClean="0"/>
              <a:t>admits</a:t>
            </a:r>
            <a:r>
              <a:rPr lang="fr-FR" dirty="0" smtClean="0"/>
              <a:t> “</a:t>
            </a:r>
            <a:r>
              <a:rPr lang="fr-FR" dirty="0" err="1" smtClean="0"/>
              <a:t>We</a:t>
            </a:r>
            <a:r>
              <a:rPr lang="fr-FR" dirty="0" smtClean="0"/>
              <a:t> all have </a:t>
            </a:r>
            <a:r>
              <a:rPr lang="fr-FR" dirty="0" err="1" smtClean="0"/>
              <a:t>problems</a:t>
            </a:r>
            <a:r>
              <a:rPr lang="fr-FR" dirty="0" smtClean="0"/>
              <a:t>, </a:t>
            </a:r>
            <a:r>
              <a:rPr lang="fr-FR" dirty="0" err="1" smtClean="0"/>
              <a:t>why</a:t>
            </a:r>
            <a:r>
              <a:rPr lang="fr-FR" dirty="0" smtClean="0"/>
              <a:t> </a:t>
            </a:r>
            <a:r>
              <a:rPr lang="fr-FR" dirty="0" err="1" smtClean="0"/>
              <a:t>then</a:t>
            </a:r>
            <a:r>
              <a:rPr lang="fr-FR" dirty="0" smtClean="0"/>
              <a:t> </a:t>
            </a:r>
            <a:r>
              <a:rPr lang="fr-FR" dirty="0" err="1" smtClean="0"/>
              <a:t>play</a:t>
            </a:r>
            <a:r>
              <a:rPr lang="fr-FR" dirty="0" smtClean="0"/>
              <a:t> music</a:t>
            </a:r>
            <a:endParaRPr lang="fr-FR" dirty="0"/>
          </a:p>
        </p:txBody>
      </p:sp>
      <p:sp>
        <p:nvSpPr>
          <p:cNvPr id="4" name="Espace réservé du numéro de diapositive 3"/>
          <p:cNvSpPr>
            <a:spLocks noGrp="1"/>
          </p:cNvSpPr>
          <p:nvPr>
            <p:ph type="sldNum" sz="quarter" idx="12"/>
          </p:nvPr>
        </p:nvSpPr>
        <p:spPr/>
        <p:txBody>
          <a:bodyPr/>
          <a:lstStyle/>
          <a:p>
            <a:fld id="{30390A37-E3C3-492C-A955-60E1DA9A985E}" type="slidenum">
              <a:rPr lang="fr-FR" smtClean="0"/>
              <a:pPr/>
              <a:t>40</a:t>
            </a:fld>
            <a:endParaRPr lang="fr-F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Motivation in  </a:t>
            </a:r>
            <a:r>
              <a:rPr lang="fr-FR" b="1" i="1" dirty="0" err="1" smtClean="0"/>
              <a:t>Red</a:t>
            </a:r>
            <a:r>
              <a:rPr lang="fr-FR" b="1" i="1" dirty="0" smtClean="0"/>
              <a:t> Satin</a:t>
            </a:r>
            <a:r>
              <a:rPr lang="fr-FR" dirty="0" smtClean="0"/>
              <a:t> </a:t>
            </a:r>
            <a:endParaRPr lang="fr-FR" dirty="0"/>
          </a:p>
        </p:txBody>
      </p:sp>
      <p:sp>
        <p:nvSpPr>
          <p:cNvPr id="3" name="Espace réservé du contenu 2"/>
          <p:cNvSpPr>
            <a:spLocks noGrp="1"/>
          </p:cNvSpPr>
          <p:nvPr>
            <p:ph idx="1"/>
          </p:nvPr>
        </p:nvSpPr>
        <p:spPr/>
        <p:txBody>
          <a:bodyPr/>
          <a:lstStyle/>
          <a:p>
            <a:r>
              <a:rPr lang="fr-FR" dirty="0" err="1" smtClean="0"/>
              <a:t>Lilia’s</a:t>
            </a:r>
            <a:r>
              <a:rPr lang="fr-FR" dirty="0" smtClean="0"/>
              <a:t> silence </a:t>
            </a:r>
            <a:r>
              <a:rPr lang="fr-FR" dirty="0" err="1" smtClean="0"/>
              <a:t>is</a:t>
            </a:r>
            <a:r>
              <a:rPr lang="fr-FR" dirty="0" smtClean="0"/>
              <a:t> </a:t>
            </a:r>
            <a:r>
              <a:rPr lang="fr-FR" dirty="0" err="1" smtClean="0"/>
              <a:t>driven</a:t>
            </a:r>
            <a:r>
              <a:rPr lang="fr-FR" dirty="0" smtClean="0"/>
              <a:t> by </a:t>
            </a:r>
            <a:r>
              <a:rPr lang="fr-FR" dirty="0" err="1" smtClean="0"/>
              <a:t>her</a:t>
            </a:r>
            <a:r>
              <a:rPr lang="fr-FR" dirty="0" smtClean="0"/>
              <a:t> </a:t>
            </a:r>
            <a:r>
              <a:rPr lang="fr-FR" dirty="0" err="1" smtClean="0"/>
              <a:t>irresistible</a:t>
            </a:r>
            <a:r>
              <a:rPr lang="fr-FR" dirty="0" smtClean="0"/>
              <a:t> </a:t>
            </a:r>
            <a:r>
              <a:rPr lang="fr-FR" dirty="0" err="1" smtClean="0"/>
              <a:t>desire</a:t>
            </a:r>
            <a:r>
              <a:rPr lang="fr-FR" dirty="0" smtClean="0"/>
              <a:t> to </a:t>
            </a:r>
            <a:r>
              <a:rPr lang="fr-FR" dirty="0" err="1" smtClean="0"/>
              <a:t>rediscover</a:t>
            </a:r>
            <a:r>
              <a:rPr lang="fr-FR" dirty="0" smtClean="0"/>
              <a:t> </a:t>
            </a:r>
            <a:r>
              <a:rPr lang="fr-FR" dirty="0" err="1" smtClean="0"/>
              <a:t>her</a:t>
            </a:r>
            <a:r>
              <a:rPr lang="fr-FR" dirty="0" smtClean="0"/>
              <a:t> body </a:t>
            </a:r>
            <a:r>
              <a:rPr lang="fr-FR" dirty="0" err="1" smtClean="0"/>
              <a:t>through</a:t>
            </a:r>
            <a:r>
              <a:rPr lang="fr-FR" dirty="0" smtClean="0"/>
              <a:t> dancing </a:t>
            </a:r>
            <a:r>
              <a:rPr lang="fr-FR" dirty="0" err="1" smtClean="0"/>
              <a:t>after</a:t>
            </a:r>
            <a:r>
              <a:rPr lang="fr-FR" dirty="0" smtClean="0"/>
              <a:t> </a:t>
            </a:r>
            <a:r>
              <a:rPr lang="fr-FR" dirty="0" err="1" smtClean="0"/>
              <a:t>realizing</a:t>
            </a:r>
            <a:r>
              <a:rPr lang="fr-FR" dirty="0" smtClean="0"/>
              <a:t> how </a:t>
            </a:r>
            <a:r>
              <a:rPr lang="fr-FR" dirty="0" err="1" smtClean="0"/>
              <a:t>she</a:t>
            </a:r>
            <a:r>
              <a:rPr lang="fr-FR" dirty="0" smtClean="0"/>
              <a:t> </a:t>
            </a:r>
            <a:r>
              <a:rPr lang="fr-FR" dirty="0" err="1" smtClean="0"/>
              <a:t>had</a:t>
            </a:r>
            <a:r>
              <a:rPr lang="fr-FR" dirty="0" smtClean="0"/>
              <a:t> </a:t>
            </a:r>
            <a:r>
              <a:rPr lang="fr-FR" dirty="0" err="1" smtClean="0"/>
              <a:t>become</a:t>
            </a:r>
            <a:r>
              <a:rPr lang="fr-FR" dirty="0" smtClean="0"/>
              <a:t> </a:t>
            </a:r>
            <a:r>
              <a:rPr lang="fr-FR" dirty="0" err="1" smtClean="0"/>
              <a:t>oblivious</a:t>
            </a:r>
            <a:r>
              <a:rPr lang="fr-FR" dirty="0" smtClean="0"/>
              <a:t> of </a:t>
            </a:r>
            <a:r>
              <a:rPr lang="fr-FR" dirty="0" err="1" smtClean="0"/>
              <a:t>herself</a:t>
            </a:r>
            <a:r>
              <a:rPr lang="fr-FR" dirty="0" smtClean="0"/>
              <a:t> for the </a:t>
            </a:r>
            <a:r>
              <a:rPr lang="fr-FR" dirty="0" err="1" smtClean="0"/>
              <a:t>sake</a:t>
            </a:r>
            <a:r>
              <a:rPr lang="fr-FR" dirty="0" smtClean="0"/>
              <a:t> of </a:t>
            </a:r>
            <a:r>
              <a:rPr lang="fr-FR" dirty="0" err="1" smtClean="0"/>
              <a:t>raising</a:t>
            </a:r>
            <a:r>
              <a:rPr lang="fr-FR" dirty="0" smtClean="0"/>
              <a:t> </a:t>
            </a:r>
            <a:r>
              <a:rPr lang="fr-FR" dirty="0" err="1" smtClean="0"/>
              <a:t>her</a:t>
            </a:r>
            <a:r>
              <a:rPr lang="fr-FR" dirty="0" smtClean="0"/>
              <a:t> </a:t>
            </a:r>
            <a:r>
              <a:rPr lang="fr-FR" dirty="0" err="1" smtClean="0"/>
              <a:t>daughter</a:t>
            </a:r>
            <a:r>
              <a:rPr lang="fr-FR" dirty="0" smtClean="0"/>
              <a:t>. </a:t>
            </a:r>
            <a:r>
              <a:rPr lang="fr-FR" dirty="0" err="1" smtClean="0"/>
              <a:t>She</a:t>
            </a:r>
            <a:r>
              <a:rPr lang="fr-FR" dirty="0" smtClean="0"/>
              <a:t> </a:t>
            </a:r>
            <a:r>
              <a:rPr lang="fr-FR" dirty="0" err="1" smtClean="0"/>
              <a:t>feels</a:t>
            </a:r>
            <a:r>
              <a:rPr lang="fr-FR" dirty="0" smtClean="0"/>
              <a:t> </a:t>
            </a:r>
            <a:r>
              <a:rPr lang="fr-FR" dirty="0" err="1" smtClean="0"/>
              <a:t>compelled</a:t>
            </a:r>
            <a:r>
              <a:rPr lang="fr-FR" dirty="0" smtClean="0"/>
              <a:t> to </a:t>
            </a:r>
            <a:r>
              <a:rPr lang="fr-FR" dirty="0" err="1" smtClean="0"/>
              <a:t>lead</a:t>
            </a:r>
            <a:r>
              <a:rPr lang="fr-FR" dirty="0" smtClean="0"/>
              <a:t> a double life and to </a:t>
            </a:r>
            <a:r>
              <a:rPr lang="fr-FR" dirty="0" err="1" smtClean="0"/>
              <a:t>keep</a:t>
            </a:r>
            <a:r>
              <a:rPr lang="fr-FR" dirty="0" smtClean="0"/>
              <a:t> </a:t>
            </a:r>
            <a:r>
              <a:rPr lang="fr-FR" dirty="0" err="1" smtClean="0"/>
              <a:t>her</a:t>
            </a:r>
            <a:r>
              <a:rPr lang="fr-FR" dirty="0" smtClean="0"/>
              <a:t> night </a:t>
            </a:r>
            <a:r>
              <a:rPr lang="fr-FR" dirty="0" err="1" smtClean="0"/>
              <a:t>activities</a:t>
            </a:r>
            <a:r>
              <a:rPr lang="fr-FR" dirty="0" smtClean="0"/>
              <a:t> a secret. </a:t>
            </a:r>
            <a:r>
              <a:rPr lang="fr-FR" dirty="0" err="1" smtClean="0"/>
              <a:t>She</a:t>
            </a:r>
            <a:r>
              <a:rPr lang="fr-FR" dirty="0" smtClean="0"/>
              <a:t> </a:t>
            </a:r>
            <a:r>
              <a:rPr lang="fr-FR" dirty="0" err="1" smtClean="0"/>
              <a:t>wants</a:t>
            </a:r>
            <a:r>
              <a:rPr lang="fr-FR" dirty="0" smtClean="0"/>
              <a:t> to </a:t>
            </a:r>
            <a:r>
              <a:rPr lang="fr-FR" dirty="0" err="1" smtClean="0"/>
              <a:t>maintain</a:t>
            </a:r>
            <a:r>
              <a:rPr lang="fr-FR" dirty="0" smtClean="0"/>
              <a:t> the </a:t>
            </a:r>
            <a:r>
              <a:rPr lang="fr-FR" dirty="0" err="1" smtClean="0"/>
              <a:t>appearance</a:t>
            </a:r>
            <a:r>
              <a:rPr lang="fr-FR" dirty="0" smtClean="0"/>
              <a:t> of a </a:t>
            </a:r>
            <a:r>
              <a:rPr lang="fr-FR" dirty="0" err="1" smtClean="0"/>
              <a:t>devoted</a:t>
            </a:r>
            <a:r>
              <a:rPr lang="fr-FR" dirty="0" smtClean="0"/>
              <a:t> </a:t>
            </a:r>
            <a:r>
              <a:rPr lang="fr-FR" dirty="0" err="1" smtClean="0"/>
              <a:t>mother</a:t>
            </a:r>
            <a:r>
              <a:rPr lang="fr-FR" dirty="0" smtClean="0"/>
              <a:t> and </a:t>
            </a:r>
            <a:r>
              <a:rPr lang="fr-FR" dirty="0" err="1" smtClean="0"/>
              <a:t>faithful</a:t>
            </a:r>
            <a:r>
              <a:rPr lang="fr-FR" dirty="0" smtClean="0"/>
              <a:t>, </a:t>
            </a:r>
            <a:r>
              <a:rPr lang="fr-FR" dirty="0" err="1" smtClean="0"/>
              <a:t>grieving</a:t>
            </a:r>
            <a:r>
              <a:rPr lang="fr-FR" dirty="0" smtClean="0"/>
              <a:t> </a:t>
            </a:r>
            <a:r>
              <a:rPr lang="fr-FR" dirty="0" err="1" smtClean="0"/>
              <a:t>widow</a:t>
            </a:r>
            <a:r>
              <a:rPr lang="fr-FR" dirty="0" smtClean="0"/>
              <a:t> </a:t>
            </a:r>
            <a:r>
              <a:rPr lang="fr-FR" dirty="0" err="1" smtClean="0"/>
              <a:t>who</a:t>
            </a:r>
            <a:r>
              <a:rPr lang="fr-FR" dirty="0" smtClean="0"/>
              <a:t> has </a:t>
            </a:r>
            <a:r>
              <a:rPr lang="fr-FR" dirty="0" err="1" smtClean="0"/>
              <a:t>left</a:t>
            </a:r>
            <a:r>
              <a:rPr lang="fr-FR" dirty="0" smtClean="0"/>
              <a:t> </a:t>
            </a:r>
            <a:r>
              <a:rPr lang="fr-FR" dirty="0" err="1" smtClean="0"/>
              <a:t>her</a:t>
            </a:r>
            <a:r>
              <a:rPr lang="fr-FR" dirty="0" smtClean="0"/>
              <a:t> </a:t>
            </a:r>
            <a:r>
              <a:rPr lang="fr-FR" dirty="0" err="1" smtClean="0"/>
              <a:t>carnal</a:t>
            </a:r>
            <a:r>
              <a:rPr lang="fr-FR" dirty="0" smtClean="0"/>
              <a:t> </a:t>
            </a:r>
            <a:r>
              <a:rPr lang="fr-FR" dirty="0" err="1" smtClean="0"/>
              <a:t>needs</a:t>
            </a:r>
            <a:r>
              <a:rPr lang="fr-FR" dirty="0" smtClean="0"/>
              <a:t> </a:t>
            </a:r>
            <a:r>
              <a:rPr lang="fr-FR" dirty="0" err="1" smtClean="0"/>
              <a:t>behind</a:t>
            </a:r>
            <a:r>
              <a:rPr lang="fr-FR" dirty="0" smtClean="0"/>
              <a:t> </a:t>
            </a:r>
            <a:r>
              <a:rPr lang="fr-FR" dirty="0" err="1" smtClean="0"/>
              <a:t>her</a:t>
            </a:r>
            <a:r>
              <a:rPr lang="fr-FR" dirty="0" smtClean="0"/>
              <a:t>.</a:t>
            </a:r>
          </a:p>
          <a:p>
            <a:endParaRPr lang="fr-FR" dirty="0"/>
          </a:p>
        </p:txBody>
      </p:sp>
      <p:sp>
        <p:nvSpPr>
          <p:cNvPr id="4" name="Espace réservé du numéro de diapositive 3"/>
          <p:cNvSpPr>
            <a:spLocks noGrp="1"/>
          </p:cNvSpPr>
          <p:nvPr>
            <p:ph type="sldNum" sz="quarter" idx="12"/>
          </p:nvPr>
        </p:nvSpPr>
        <p:spPr/>
        <p:txBody>
          <a:bodyPr/>
          <a:lstStyle/>
          <a:p>
            <a:fld id="{30390A37-E3C3-492C-A955-60E1DA9A985E}" type="slidenum">
              <a:rPr lang="fr-FR" smtClean="0"/>
              <a:pPr/>
              <a:t>41</a:t>
            </a:fld>
            <a:endParaRPr lang="fr-F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Interpretation</a:t>
            </a: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smtClean="0"/>
              <a:t>This section </a:t>
            </a:r>
            <a:r>
              <a:rPr lang="fr-FR" dirty="0" err="1" smtClean="0"/>
              <a:t>covers</a:t>
            </a:r>
            <a:r>
              <a:rPr lang="fr-FR" dirty="0" smtClean="0"/>
              <a:t> the </a:t>
            </a:r>
            <a:r>
              <a:rPr lang="fr-FR" dirty="0" err="1" smtClean="0"/>
              <a:t>relationship</a:t>
            </a:r>
            <a:r>
              <a:rPr lang="fr-FR" dirty="0" smtClean="0"/>
              <a:t> </a:t>
            </a:r>
            <a:r>
              <a:rPr lang="fr-FR" dirty="0" err="1" smtClean="0"/>
              <a:t>that</a:t>
            </a:r>
            <a:r>
              <a:rPr lang="fr-FR" dirty="0" smtClean="0"/>
              <a:t> </a:t>
            </a:r>
            <a:r>
              <a:rPr lang="fr-FR" dirty="0" err="1" smtClean="0"/>
              <a:t>exists</a:t>
            </a:r>
            <a:r>
              <a:rPr lang="fr-FR" dirty="0" smtClean="0"/>
              <a:t> </a:t>
            </a:r>
            <a:r>
              <a:rPr lang="fr-FR" dirty="0" err="1" smtClean="0"/>
              <a:t>between</a:t>
            </a:r>
            <a:r>
              <a:rPr lang="fr-FR" dirty="0" smtClean="0"/>
              <a:t> the </a:t>
            </a:r>
            <a:r>
              <a:rPr lang="fr-FR" dirty="0" err="1" smtClean="0"/>
              <a:t>textual</a:t>
            </a:r>
            <a:r>
              <a:rPr lang="fr-FR" dirty="0" smtClean="0"/>
              <a:t> </a:t>
            </a:r>
            <a:r>
              <a:rPr lang="fr-FR" dirty="0" err="1" smtClean="0"/>
              <a:t>features</a:t>
            </a:r>
            <a:r>
              <a:rPr lang="fr-FR" dirty="0" smtClean="0"/>
              <a:t> and </a:t>
            </a:r>
            <a:r>
              <a:rPr lang="fr-FR" dirty="0" err="1" smtClean="0"/>
              <a:t>discourse</a:t>
            </a:r>
            <a:r>
              <a:rPr lang="fr-FR" dirty="0" smtClean="0"/>
              <a:t> </a:t>
            </a:r>
            <a:r>
              <a:rPr lang="fr-FR" dirty="0" err="1" smtClean="0"/>
              <a:t>processes</a:t>
            </a:r>
            <a:r>
              <a:rPr lang="fr-FR" dirty="0" smtClean="0"/>
              <a:t> </a:t>
            </a:r>
            <a:r>
              <a:rPr lang="fr-FR" dirty="0" err="1" smtClean="0"/>
              <a:t>which</a:t>
            </a:r>
            <a:r>
              <a:rPr lang="fr-FR" dirty="0" smtClean="0"/>
              <a:t> </a:t>
            </a:r>
            <a:r>
              <a:rPr lang="fr-FR" dirty="0" err="1" smtClean="0"/>
              <a:t>occur</a:t>
            </a:r>
            <a:r>
              <a:rPr lang="fr-FR" dirty="0" smtClean="0"/>
              <a:t> </a:t>
            </a:r>
            <a:r>
              <a:rPr lang="fr-FR" dirty="0" err="1" smtClean="0"/>
              <a:t>during</a:t>
            </a:r>
            <a:r>
              <a:rPr lang="fr-FR" dirty="0" smtClean="0"/>
              <a:t> the production and </a:t>
            </a:r>
            <a:r>
              <a:rPr lang="fr-FR" dirty="0" err="1" smtClean="0"/>
              <a:t>interpretation</a:t>
            </a:r>
            <a:r>
              <a:rPr lang="fr-FR" dirty="0" smtClean="0"/>
              <a:t> of films. In </a:t>
            </a:r>
            <a:r>
              <a:rPr lang="fr-FR" dirty="0" err="1" smtClean="0"/>
              <a:t>this</a:t>
            </a:r>
            <a:r>
              <a:rPr lang="fr-FR" dirty="0" smtClean="0"/>
              <a:t> </a:t>
            </a:r>
            <a:r>
              <a:rPr lang="fr-FR" dirty="0" err="1" smtClean="0"/>
              <a:t>way</a:t>
            </a:r>
            <a:r>
              <a:rPr lang="fr-FR" dirty="0" smtClean="0"/>
              <a:t> films are </a:t>
            </a:r>
            <a:r>
              <a:rPr lang="fr-FR" dirty="0" err="1" smtClean="0"/>
              <a:t>seen</a:t>
            </a:r>
            <a:r>
              <a:rPr lang="fr-FR" dirty="0" smtClean="0"/>
              <a:t> as the </a:t>
            </a:r>
            <a:r>
              <a:rPr lang="fr-FR" dirty="0" err="1" smtClean="0"/>
              <a:t>product</a:t>
            </a:r>
            <a:r>
              <a:rPr lang="fr-FR" dirty="0" smtClean="0"/>
              <a:t> of a ‘</a:t>
            </a:r>
            <a:r>
              <a:rPr lang="fr-FR" dirty="0" err="1" smtClean="0"/>
              <a:t>process</a:t>
            </a:r>
            <a:r>
              <a:rPr lang="fr-FR" dirty="0" smtClean="0"/>
              <a:t> of production’ and as a ‘source in the </a:t>
            </a:r>
            <a:r>
              <a:rPr lang="fr-FR" dirty="0" err="1" smtClean="0"/>
              <a:t>process</a:t>
            </a:r>
            <a:r>
              <a:rPr lang="fr-FR" dirty="0" smtClean="0"/>
              <a:t> of </a:t>
            </a:r>
            <a:r>
              <a:rPr lang="fr-FR" dirty="0" err="1" smtClean="0"/>
              <a:t>interpretation</a:t>
            </a:r>
            <a:endParaRPr lang="fr-FR" dirty="0" smtClean="0"/>
          </a:p>
          <a:p>
            <a:r>
              <a:rPr lang="fr-FR" dirty="0" smtClean="0"/>
              <a:t>Participants </a:t>
            </a:r>
            <a:r>
              <a:rPr lang="fr-FR" dirty="0" err="1" smtClean="0"/>
              <a:t>draw</a:t>
            </a:r>
            <a:r>
              <a:rPr lang="fr-FR" dirty="0" smtClean="0"/>
              <a:t> </a:t>
            </a:r>
            <a:r>
              <a:rPr lang="fr-FR" dirty="0" err="1" smtClean="0"/>
              <a:t>upon</a:t>
            </a:r>
            <a:r>
              <a:rPr lang="fr-FR" dirty="0" smtClean="0"/>
              <a:t> </a:t>
            </a:r>
            <a:r>
              <a:rPr lang="fr-FR" dirty="0" err="1" smtClean="0"/>
              <a:t>their</a:t>
            </a:r>
            <a:r>
              <a:rPr lang="fr-FR" dirty="0" smtClean="0"/>
              <a:t> background </a:t>
            </a:r>
            <a:r>
              <a:rPr lang="fr-FR" dirty="0" err="1" smtClean="0"/>
              <a:t>knowledge</a:t>
            </a:r>
            <a:r>
              <a:rPr lang="fr-FR" dirty="0" smtClean="0"/>
              <a:t> to </a:t>
            </a:r>
            <a:r>
              <a:rPr lang="fr-FR" dirty="0" err="1" smtClean="0"/>
              <a:t>interpret</a:t>
            </a:r>
            <a:r>
              <a:rPr lang="fr-FR" dirty="0" smtClean="0"/>
              <a:t> </a:t>
            </a:r>
            <a:r>
              <a:rPr lang="fr-FR" dirty="0" err="1" smtClean="0"/>
              <a:t>texts</a:t>
            </a:r>
            <a:r>
              <a:rPr lang="fr-FR" dirty="0" smtClean="0"/>
              <a:t>. This background </a:t>
            </a:r>
            <a:r>
              <a:rPr lang="fr-FR" dirty="0" err="1" smtClean="0"/>
              <a:t>knowledge</a:t>
            </a:r>
            <a:r>
              <a:rPr lang="fr-FR" dirty="0" smtClean="0"/>
              <a:t> </a:t>
            </a:r>
            <a:r>
              <a:rPr lang="fr-FR" dirty="0" err="1" smtClean="0"/>
              <a:t>is</a:t>
            </a:r>
            <a:r>
              <a:rPr lang="fr-FR" dirty="0" smtClean="0"/>
              <a:t> </a:t>
            </a:r>
            <a:r>
              <a:rPr lang="fr-FR" dirty="0" err="1" smtClean="0"/>
              <a:t>referred</a:t>
            </a:r>
            <a:r>
              <a:rPr lang="fr-FR" dirty="0" smtClean="0"/>
              <a:t> to as mental networks by Mental </a:t>
            </a:r>
            <a:r>
              <a:rPr lang="fr-FR" dirty="0" err="1" smtClean="0"/>
              <a:t>Symmetry</a:t>
            </a:r>
            <a:r>
              <a:rPr lang="fr-FR" dirty="0" smtClean="0"/>
              <a:t> and ‘</a:t>
            </a:r>
            <a:r>
              <a:rPr lang="fr-FR" dirty="0" err="1" smtClean="0"/>
              <a:t>Members</a:t>
            </a:r>
            <a:r>
              <a:rPr lang="fr-FR" dirty="0" smtClean="0"/>
              <a:t> </a:t>
            </a:r>
            <a:r>
              <a:rPr lang="fr-FR" dirty="0" err="1" smtClean="0"/>
              <a:t>Resources</a:t>
            </a:r>
            <a:r>
              <a:rPr lang="fr-FR" dirty="0" smtClean="0"/>
              <a:t>’ (MR) by </a:t>
            </a:r>
            <a:r>
              <a:rPr lang="fr-FR" dirty="0" err="1" smtClean="0"/>
              <a:t>Faircough</a:t>
            </a:r>
            <a:r>
              <a:rPr lang="fr-FR" dirty="0" smtClean="0"/>
              <a:t> (2013). He </a:t>
            </a:r>
            <a:r>
              <a:rPr lang="fr-FR" dirty="0" err="1" smtClean="0"/>
              <a:t>defines</a:t>
            </a:r>
            <a:r>
              <a:rPr lang="fr-FR" dirty="0" smtClean="0"/>
              <a:t> </a:t>
            </a:r>
            <a:r>
              <a:rPr lang="fr-FR" dirty="0" err="1" smtClean="0"/>
              <a:t>it</a:t>
            </a:r>
            <a:r>
              <a:rPr lang="fr-FR" dirty="0" smtClean="0"/>
              <a:t> as </a:t>
            </a:r>
            <a:r>
              <a:rPr lang="fr-FR" dirty="0" err="1" smtClean="0"/>
              <a:t>something</a:t>
            </a:r>
            <a:r>
              <a:rPr lang="fr-FR" dirty="0" smtClean="0"/>
              <a:t> “</a:t>
            </a:r>
            <a:r>
              <a:rPr lang="fr-FR" dirty="0" err="1" smtClean="0"/>
              <a:t>which</a:t>
            </a:r>
            <a:r>
              <a:rPr lang="fr-FR" dirty="0" smtClean="0"/>
              <a:t> people have in </a:t>
            </a:r>
            <a:r>
              <a:rPr lang="fr-FR" dirty="0" err="1" smtClean="0"/>
              <a:t>their</a:t>
            </a:r>
            <a:r>
              <a:rPr lang="fr-FR" dirty="0" smtClean="0"/>
              <a:t> </a:t>
            </a:r>
            <a:r>
              <a:rPr lang="fr-FR" dirty="0" err="1" smtClean="0"/>
              <a:t>heads</a:t>
            </a:r>
            <a:r>
              <a:rPr lang="fr-FR" dirty="0" smtClean="0"/>
              <a:t> and </a:t>
            </a:r>
            <a:r>
              <a:rPr lang="fr-FR" dirty="0" err="1" smtClean="0"/>
              <a:t>draw</a:t>
            </a:r>
            <a:r>
              <a:rPr lang="fr-FR" dirty="0" smtClean="0"/>
              <a:t> </a:t>
            </a:r>
            <a:r>
              <a:rPr lang="fr-FR" dirty="0" err="1" smtClean="0"/>
              <a:t>upon</a:t>
            </a:r>
            <a:r>
              <a:rPr lang="fr-FR" dirty="0" smtClean="0"/>
              <a:t> </a:t>
            </a:r>
            <a:r>
              <a:rPr lang="fr-FR" dirty="0" err="1" smtClean="0"/>
              <a:t>when</a:t>
            </a:r>
            <a:r>
              <a:rPr lang="fr-FR" dirty="0" smtClean="0"/>
              <a:t> </a:t>
            </a:r>
            <a:r>
              <a:rPr lang="fr-FR" dirty="0" err="1" smtClean="0"/>
              <a:t>they</a:t>
            </a:r>
            <a:r>
              <a:rPr lang="fr-FR" dirty="0" smtClean="0"/>
              <a:t> </a:t>
            </a:r>
            <a:r>
              <a:rPr lang="fr-FR" dirty="0" err="1" smtClean="0"/>
              <a:t>produce</a:t>
            </a:r>
            <a:r>
              <a:rPr lang="fr-FR" dirty="0" smtClean="0"/>
              <a:t> or </a:t>
            </a:r>
            <a:r>
              <a:rPr lang="fr-FR" dirty="0" err="1" smtClean="0"/>
              <a:t>interpret</a:t>
            </a:r>
            <a:r>
              <a:rPr lang="fr-FR" dirty="0" smtClean="0"/>
              <a:t> </a:t>
            </a:r>
            <a:r>
              <a:rPr lang="fr-FR" dirty="0" err="1" smtClean="0"/>
              <a:t>texts</a:t>
            </a:r>
            <a:r>
              <a:rPr lang="fr-FR" dirty="0" smtClean="0"/>
              <a:t>- </a:t>
            </a:r>
            <a:r>
              <a:rPr lang="fr-FR" dirty="0" err="1" smtClean="0"/>
              <a:t>including</a:t>
            </a:r>
            <a:r>
              <a:rPr lang="fr-FR" dirty="0" smtClean="0"/>
              <a:t> </a:t>
            </a:r>
            <a:r>
              <a:rPr lang="fr-FR" dirty="0" err="1" smtClean="0"/>
              <a:t>their</a:t>
            </a:r>
            <a:r>
              <a:rPr lang="fr-FR" dirty="0" smtClean="0"/>
              <a:t> </a:t>
            </a:r>
            <a:r>
              <a:rPr lang="fr-FR" dirty="0" err="1" smtClean="0"/>
              <a:t>knowledge</a:t>
            </a:r>
            <a:r>
              <a:rPr lang="fr-FR" dirty="0" smtClean="0"/>
              <a:t> of </a:t>
            </a:r>
            <a:r>
              <a:rPr lang="fr-FR" dirty="0" err="1" smtClean="0"/>
              <a:t>language</a:t>
            </a:r>
            <a:r>
              <a:rPr lang="fr-FR" dirty="0" smtClean="0"/>
              <a:t>, </a:t>
            </a:r>
            <a:r>
              <a:rPr lang="fr-FR" dirty="0" err="1" smtClean="0"/>
              <a:t>representation</a:t>
            </a:r>
            <a:r>
              <a:rPr lang="fr-FR" dirty="0" smtClean="0"/>
              <a:t> of the </a:t>
            </a:r>
            <a:r>
              <a:rPr lang="fr-FR" dirty="0" err="1" smtClean="0"/>
              <a:t>natural</a:t>
            </a:r>
            <a:r>
              <a:rPr lang="fr-FR" dirty="0" smtClean="0"/>
              <a:t> and social </a:t>
            </a:r>
            <a:r>
              <a:rPr lang="fr-FR" dirty="0" err="1" smtClean="0"/>
              <a:t>worlds</a:t>
            </a:r>
            <a:r>
              <a:rPr lang="fr-FR" dirty="0" smtClean="0"/>
              <a:t> </a:t>
            </a:r>
            <a:r>
              <a:rPr lang="fr-FR" dirty="0" err="1" smtClean="0"/>
              <a:t>they</a:t>
            </a:r>
            <a:r>
              <a:rPr lang="fr-FR" dirty="0" smtClean="0"/>
              <a:t> </a:t>
            </a:r>
            <a:r>
              <a:rPr lang="fr-FR" dirty="0" err="1" smtClean="0"/>
              <a:t>inhabit</a:t>
            </a:r>
            <a:r>
              <a:rPr lang="fr-FR" dirty="0" smtClean="0"/>
              <a:t>- values, </a:t>
            </a:r>
            <a:r>
              <a:rPr lang="fr-FR" dirty="0" err="1" smtClean="0"/>
              <a:t>beliefs</a:t>
            </a:r>
            <a:r>
              <a:rPr lang="fr-FR" dirty="0" smtClean="0"/>
              <a:t>, </a:t>
            </a:r>
            <a:r>
              <a:rPr lang="fr-FR" dirty="0" err="1" smtClean="0"/>
              <a:t>assumptions</a:t>
            </a:r>
            <a:r>
              <a:rPr lang="fr-FR" dirty="0" smtClean="0"/>
              <a:t> and </a:t>
            </a:r>
            <a:r>
              <a:rPr lang="fr-FR" dirty="0" err="1" smtClean="0"/>
              <a:t>so</a:t>
            </a:r>
            <a:r>
              <a:rPr lang="fr-FR" dirty="0" smtClean="0"/>
              <a:t> on” (20). </a:t>
            </a:r>
            <a:endParaRPr lang="fr-FR" dirty="0"/>
          </a:p>
        </p:txBody>
      </p:sp>
      <p:sp>
        <p:nvSpPr>
          <p:cNvPr id="4" name="Espace réservé du numéro de diapositive 3"/>
          <p:cNvSpPr>
            <a:spLocks noGrp="1"/>
          </p:cNvSpPr>
          <p:nvPr>
            <p:ph type="sldNum" sz="quarter" idx="12"/>
          </p:nvPr>
        </p:nvSpPr>
        <p:spPr/>
        <p:txBody>
          <a:bodyPr/>
          <a:lstStyle/>
          <a:p>
            <a:fld id="{30390A37-E3C3-492C-A955-60E1DA9A985E}" type="slidenum">
              <a:rPr lang="fr-FR" smtClean="0"/>
              <a:pPr/>
              <a:t>42</a:t>
            </a:fld>
            <a:endParaRPr lang="fr-F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smtClean="0"/>
              <a:t>Situational contexts</a:t>
            </a:r>
            <a:r>
              <a:rPr lang="fr-FR" b="1" dirty="0" smtClean="0"/>
              <a:t/>
            </a:r>
            <a:br>
              <a:rPr lang="fr-FR" b="1" dirty="0" smtClean="0"/>
            </a:b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err="1" smtClean="0"/>
              <a:t>Situational</a:t>
            </a:r>
            <a:r>
              <a:rPr lang="fr-FR" dirty="0" smtClean="0"/>
              <a:t> </a:t>
            </a:r>
            <a:r>
              <a:rPr lang="fr-FR" dirty="0" err="1" smtClean="0"/>
              <a:t>context</a:t>
            </a:r>
            <a:r>
              <a:rPr lang="fr-FR" dirty="0" smtClean="0"/>
              <a:t> </a:t>
            </a:r>
            <a:r>
              <a:rPr lang="fr-FR" dirty="0" err="1" smtClean="0"/>
              <a:t>refers</a:t>
            </a:r>
            <a:r>
              <a:rPr lang="fr-FR" dirty="0" smtClean="0"/>
              <a:t> to the </a:t>
            </a:r>
            <a:r>
              <a:rPr lang="fr-FR" dirty="0" err="1" smtClean="0"/>
              <a:t>cues</a:t>
            </a:r>
            <a:r>
              <a:rPr lang="fr-FR" dirty="0" smtClean="0"/>
              <a:t> </a:t>
            </a:r>
            <a:r>
              <a:rPr lang="fr-FR" dirty="0" err="1" smtClean="0"/>
              <a:t>that</a:t>
            </a:r>
            <a:r>
              <a:rPr lang="fr-FR" dirty="0" smtClean="0"/>
              <a:t> are </a:t>
            </a:r>
            <a:r>
              <a:rPr lang="fr-FR" dirty="0" err="1" smtClean="0"/>
              <a:t>related</a:t>
            </a:r>
            <a:r>
              <a:rPr lang="fr-FR" dirty="0" smtClean="0"/>
              <a:t> to the time and place of production and to the </a:t>
            </a:r>
            <a:r>
              <a:rPr lang="fr-FR" dirty="0" err="1" smtClean="0"/>
              <a:t>interpretation</a:t>
            </a:r>
            <a:r>
              <a:rPr lang="fr-FR" dirty="0" smtClean="0"/>
              <a:t> of a </a:t>
            </a:r>
            <a:r>
              <a:rPr lang="fr-FR" dirty="0" err="1" smtClean="0"/>
              <a:t>given</a:t>
            </a:r>
            <a:r>
              <a:rPr lang="fr-FR" dirty="0" smtClean="0"/>
              <a:t> </a:t>
            </a:r>
            <a:r>
              <a:rPr lang="fr-FR" dirty="0" err="1" smtClean="0"/>
              <a:t>text</a:t>
            </a:r>
            <a:r>
              <a:rPr lang="fr-FR" dirty="0" smtClean="0"/>
              <a:t> in relation to </a:t>
            </a:r>
            <a:r>
              <a:rPr lang="fr-FR" dirty="0" err="1" smtClean="0"/>
              <a:t>its</a:t>
            </a:r>
            <a:r>
              <a:rPr lang="fr-FR" dirty="0" smtClean="0"/>
              <a:t> </a:t>
            </a:r>
            <a:r>
              <a:rPr lang="fr-FR" dirty="0" err="1" smtClean="0"/>
              <a:t>broader</a:t>
            </a:r>
            <a:r>
              <a:rPr lang="fr-FR" dirty="0" smtClean="0"/>
              <a:t> </a:t>
            </a:r>
            <a:r>
              <a:rPr lang="fr-FR" dirty="0" err="1" smtClean="0"/>
              <a:t>meaning</a:t>
            </a:r>
            <a:r>
              <a:rPr lang="fr-FR" dirty="0" smtClean="0"/>
              <a:t>.. </a:t>
            </a:r>
            <a:r>
              <a:rPr lang="fr-FR" dirty="0" err="1" smtClean="0"/>
              <a:t>Based</a:t>
            </a:r>
            <a:r>
              <a:rPr lang="fr-FR" dirty="0" smtClean="0"/>
              <a:t> on </a:t>
            </a:r>
            <a:r>
              <a:rPr lang="fr-FR" dirty="0" err="1" smtClean="0"/>
              <a:t>their</a:t>
            </a:r>
            <a:r>
              <a:rPr lang="fr-FR" dirty="0" smtClean="0"/>
              <a:t> MR, participants have to </a:t>
            </a:r>
            <a:r>
              <a:rPr lang="fr-FR" dirty="0" err="1" smtClean="0"/>
              <a:t>interpret</a:t>
            </a:r>
            <a:r>
              <a:rPr lang="fr-FR" dirty="0" smtClean="0"/>
              <a:t> the </a:t>
            </a:r>
            <a:r>
              <a:rPr lang="fr-FR" dirty="0" err="1" smtClean="0"/>
              <a:t>external</a:t>
            </a:r>
            <a:r>
              <a:rPr lang="fr-FR" dirty="0" smtClean="0"/>
              <a:t> </a:t>
            </a:r>
            <a:r>
              <a:rPr lang="fr-FR" dirty="0" err="1" smtClean="0"/>
              <a:t>cues</a:t>
            </a:r>
            <a:r>
              <a:rPr lang="fr-FR" dirty="0" smtClean="0"/>
              <a:t> </a:t>
            </a:r>
            <a:r>
              <a:rPr lang="fr-FR" dirty="0" err="1" smtClean="0"/>
              <a:t>based</a:t>
            </a:r>
            <a:r>
              <a:rPr lang="fr-FR" dirty="0" smtClean="0"/>
              <a:t> on the </a:t>
            </a:r>
            <a:r>
              <a:rPr lang="fr-FR" dirty="0" err="1" smtClean="0"/>
              <a:t>situational</a:t>
            </a:r>
            <a:r>
              <a:rPr lang="fr-FR" dirty="0" smtClean="0"/>
              <a:t> </a:t>
            </a:r>
            <a:r>
              <a:rPr lang="fr-FR" dirty="0" err="1" smtClean="0"/>
              <a:t>context</a:t>
            </a:r>
            <a:r>
              <a:rPr lang="fr-FR" dirty="0" smtClean="0"/>
              <a:t>. For </a:t>
            </a:r>
            <a:r>
              <a:rPr lang="fr-FR" dirty="0" err="1" smtClean="0"/>
              <a:t>example</a:t>
            </a:r>
            <a:r>
              <a:rPr lang="fr-FR" dirty="0" smtClean="0"/>
              <a:t> </a:t>
            </a:r>
            <a:r>
              <a:rPr lang="fr-FR" dirty="0" err="1" smtClean="0"/>
              <a:t>when</a:t>
            </a:r>
            <a:r>
              <a:rPr lang="fr-FR" dirty="0" smtClean="0"/>
              <a:t> </a:t>
            </a:r>
            <a:r>
              <a:rPr lang="fr-FR" dirty="0" err="1" smtClean="0"/>
              <a:t>considering</a:t>
            </a:r>
            <a:r>
              <a:rPr lang="fr-FR" dirty="0" smtClean="0"/>
              <a:t> </a:t>
            </a:r>
            <a:r>
              <a:rPr lang="fr-FR" b="1" i="1" dirty="0" smtClean="0"/>
              <a:t>As I open </a:t>
            </a:r>
            <a:r>
              <a:rPr lang="fr-FR" b="1" i="1" dirty="0" err="1" smtClean="0"/>
              <a:t>My</a:t>
            </a:r>
            <a:r>
              <a:rPr lang="fr-FR" b="1" i="1" dirty="0" smtClean="0"/>
              <a:t> </a:t>
            </a:r>
            <a:r>
              <a:rPr lang="fr-FR" b="1" i="1" dirty="0" err="1" smtClean="0"/>
              <a:t>Eyes</a:t>
            </a:r>
            <a:r>
              <a:rPr lang="fr-FR" dirty="0" smtClean="0"/>
              <a:t>, one </a:t>
            </a:r>
            <a:r>
              <a:rPr lang="fr-FR" dirty="0" err="1" smtClean="0"/>
              <a:t>could</a:t>
            </a:r>
            <a:r>
              <a:rPr lang="fr-FR" dirty="0" smtClean="0"/>
              <a:t> </a:t>
            </a:r>
            <a:r>
              <a:rPr lang="fr-FR" dirty="0" err="1" smtClean="0"/>
              <a:t>ask</a:t>
            </a:r>
            <a:r>
              <a:rPr lang="fr-FR" dirty="0" smtClean="0"/>
              <a:t> the </a:t>
            </a:r>
            <a:r>
              <a:rPr lang="fr-FR" dirty="0" err="1" smtClean="0"/>
              <a:t>following</a:t>
            </a:r>
            <a:r>
              <a:rPr lang="fr-FR" dirty="0" smtClean="0"/>
              <a:t> questions: </a:t>
            </a:r>
            <a:r>
              <a:rPr lang="fr-FR" dirty="0" err="1" smtClean="0"/>
              <a:t>Could</a:t>
            </a:r>
            <a:r>
              <a:rPr lang="fr-FR" dirty="0" smtClean="0"/>
              <a:t> </a:t>
            </a:r>
            <a:r>
              <a:rPr lang="fr-FR" dirty="0" err="1" smtClean="0"/>
              <a:t>this</a:t>
            </a:r>
            <a:r>
              <a:rPr lang="fr-FR" dirty="0" smtClean="0"/>
              <a:t> film have been </a:t>
            </a:r>
            <a:r>
              <a:rPr lang="fr-FR" dirty="0" err="1" smtClean="0"/>
              <a:t>produced</a:t>
            </a:r>
            <a:r>
              <a:rPr lang="fr-FR" dirty="0" smtClean="0"/>
              <a:t> </a:t>
            </a:r>
            <a:r>
              <a:rPr lang="fr-FR" dirty="0" err="1" smtClean="0"/>
              <a:t>before</a:t>
            </a:r>
            <a:r>
              <a:rPr lang="fr-FR" dirty="0" smtClean="0"/>
              <a:t> 2015? </a:t>
            </a:r>
            <a:r>
              <a:rPr lang="fr-FR" dirty="0" err="1" smtClean="0"/>
              <a:t>Could</a:t>
            </a:r>
            <a:r>
              <a:rPr lang="fr-FR" dirty="0" smtClean="0"/>
              <a:t> </a:t>
            </a:r>
            <a:r>
              <a:rPr lang="fr-FR" dirty="0" err="1" smtClean="0"/>
              <a:t>this</a:t>
            </a:r>
            <a:r>
              <a:rPr lang="fr-FR" dirty="0" smtClean="0"/>
              <a:t> film have been </a:t>
            </a:r>
            <a:r>
              <a:rPr lang="fr-FR" dirty="0" err="1" smtClean="0"/>
              <a:t>produced</a:t>
            </a:r>
            <a:r>
              <a:rPr lang="fr-FR" dirty="0" smtClean="0"/>
              <a:t> </a:t>
            </a:r>
            <a:r>
              <a:rPr lang="fr-FR" dirty="0" err="1" smtClean="0"/>
              <a:t>outside</a:t>
            </a:r>
            <a:r>
              <a:rPr lang="fr-FR" dirty="0" smtClean="0"/>
              <a:t> </a:t>
            </a:r>
            <a:r>
              <a:rPr lang="fr-FR" dirty="0" err="1" smtClean="0"/>
              <a:t>Tunisia</a:t>
            </a:r>
            <a:r>
              <a:rPr lang="fr-FR" dirty="0" smtClean="0"/>
              <a:t>? ‘</a:t>
            </a:r>
            <a:r>
              <a:rPr lang="fr-FR" dirty="0" err="1" smtClean="0"/>
              <a:t>What</a:t>
            </a:r>
            <a:r>
              <a:rPr lang="fr-FR" dirty="0" smtClean="0"/>
              <a:t> </a:t>
            </a:r>
            <a:r>
              <a:rPr lang="fr-FR" dirty="0" err="1" smtClean="0"/>
              <a:t>contextual</a:t>
            </a:r>
            <a:r>
              <a:rPr lang="fr-FR" dirty="0" smtClean="0"/>
              <a:t> </a:t>
            </a:r>
            <a:r>
              <a:rPr lang="fr-FR" dirty="0" err="1" smtClean="0"/>
              <a:t>factors</a:t>
            </a:r>
            <a:r>
              <a:rPr lang="fr-FR" dirty="0" smtClean="0"/>
              <a:t> </a:t>
            </a:r>
            <a:r>
              <a:rPr lang="fr-FR" dirty="0" err="1" smtClean="0"/>
              <a:t>influenced</a:t>
            </a:r>
            <a:r>
              <a:rPr lang="fr-FR" dirty="0" smtClean="0"/>
              <a:t> the production and </a:t>
            </a:r>
            <a:r>
              <a:rPr lang="fr-FR" dirty="0" err="1" smtClean="0"/>
              <a:t>interpretation</a:t>
            </a:r>
            <a:r>
              <a:rPr lang="fr-FR" dirty="0" smtClean="0"/>
              <a:t> of </a:t>
            </a:r>
            <a:r>
              <a:rPr lang="fr-FR" dirty="0" err="1" smtClean="0"/>
              <a:t>this</a:t>
            </a:r>
            <a:r>
              <a:rPr lang="fr-FR" dirty="0" smtClean="0"/>
              <a:t> </a:t>
            </a:r>
            <a:r>
              <a:rPr lang="fr-FR" dirty="0" err="1" smtClean="0"/>
              <a:t>text</a:t>
            </a:r>
            <a:r>
              <a:rPr lang="fr-FR" dirty="0" smtClean="0"/>
              <a:t>?’(</a:t>
            </a:r>
            <a:r>
              <a:rPr lang="fr-FR" dirty="0" err="1" smtClean="0"/>
              <a:t>Janks</a:t>
            </a:r>
            <a:r>
              <a:rPr lang="fr-FR" dirty="0" smtClean="0"/>
              <a:t>,1997, p.383).</a:t>
            </a:r>
          </a:p>
          <a:p>
            <a:r>
              <a:rPr lang="fr-FR" dirty="0" err="1" smtClean="0"/>
              <a:t>According</a:t>
            </a:r>
            <a:r>
              <a:rPr lang="fr-FR" dirty="0" smtClean="0"/>
              <a:t> to Jorgensen et al. (2002, p. 69), the “</a:t>
            </a:r>
            <a:r>
              <a:rPr lang="fr-FR" dirty="0" err="1" smtClean="0"/>
              <a:t>analysis</a:t>
            </a:r>
            <a:r>
              <a:rPr lang="fr-FR" dirty="0" smtClean="0"/>
              <a:t> of discursive practice </a:t>
            </a:r>
            <a:r>
              <a:rPr lang="fr-FR" dirty="0" err="1" smtClean="0"/>
              <a:t>focuses</a:t>
            </a:r>
            <a:r>
              <a:rPr lang="fr-FR" dirty="0" smtClean="0"/>
              <a:t> on how </a:t>
            </a:r>
            <a:r>
              <a:rPr lang="fr-FR" dirty="0" err="1" smtClean="0"/>
              <a:t>authors</a:t>
            </a:r>
            <a:r>
              <a:rPr lang="fr-FR" dirty="0" smtClean="0"/>
              <a:t> of </a:t>
            </a:r>
            <a:r>
              <a:rPr lang="fr-FR" dirty="0" err="1" smtClean="0"/>
              <a:t>texts</a:t>
            </a:r>
            <a:r>
              <a:rPr lang="fr-FR" dirty="0" smtClean="0"/>
              <a:t> </a:t>
            </a:r>
            <a:r>
              <a:rPr lang="fr-FR" dirty="0" err="1" smtClean="0"/>
              <a:t>draw</a:t>
            </a:r>
            <a:r>
              <a:rPr lang="fr-FR" dirty="0" smtClean="0"/>
              <a:t> on </a:t>
            </a:r>
            <a:r>
              <a:rPr lang="fr-FR" dirty="0" err="1" smtClean="0"/>
              <a:t>already</a:t>
            </a:r>
            <a:r>
              <a:rPr lang="fr-FR" dirty="0" smtClean="0"/>
              <a:t> </a:t>
            </a:r>
            <a:r>
              <a:rPr lang="fr-FR" dirty="0" err="1" smtClean="0"/>
              <a:t>existing</a:t>
            </a:r>
            <a:r>
              <a:rPr lang="fr-FR" dirty="0" smtClean="0"/>
              <a:t> </a:t>
            </a:r>
            <a:r>
              <a:rPr lang="fr-FR" dirty="0" err="1" smtClean="0"/>
              <a:t>discourses</a:t>
            </a:r>
            <a:r>
              <a:rPr lang="fr-FR" dirty="0" smtClean="0"/>
              <a:t> and genres to </a:t>
            </a:r>
            <a:r>
              <a:rPr lang="fr-FR" dirty="0" err="1" smtClean="0"/>
              <a:t>create</a:t>
            </a:r>
            <a:r>
              <a:rPr lang="fr-FR" dirty="0" smtClean="0"/>
              <a:t> </a:t>
            </a:r>
            <a:r>
              <a:rPr lang="fr-FR" dirty="0" err="1" smtClean="0"/>
              <a:t>text</a:t>
            </a:r>
            <a:r>
              <a:rPr lang="fr-FR" dirty="0" smtClean="0"/>
              <a:t>, and on how </a:t>
            </a:r>
            <a:r>
              <a:rPr lang="fr-FR" dirty="0" err="1" smtClean="0"/>
              <a:t>receivers</a:t>
            </a:r>
            <a:r>
              <a:rPr lang="fr-FR" dirty="0" smtClean="0"/>
              <a:t> of </a:t>
            </a:r>
            <a:r>
              <a:rPr lang="fr-FR" dirty="0" err="1" smtClean="0"/>
              <a:t>texts</a:t>
            </a:r>
            <a:r>
              <a:rPr lang="fr-FR" dirty="0" smtClean="0"/>
              <a:t> </a:t>
            </a:r>
            <a:r>
              <a:rPr lang="fr-FR" dirty="0" err="1" smtClean="0"/>
              <a:t>also</a:t>
            </a:r>
            <a:r>
              <a:rPr lang="fr-FR" dirty="0" smtClean="0"/>
              <a:t> </a:t>
            </a:r>
            <a:r>
              <a:rPr lang="fr-FR" dirty="0" err="1" smtClean="0"/>
              <a:t>apply</a:t>
            </a:r>
            <a:r>
              <a:rPr lang="fr-FR" dirty="0" smtClean="0"/>
              <a:t> </a:t>
            </a:r>
            <a:r>
              <a:rPr lang="fr-FR" dirty="0" err="1" smtClean="0"/>
              <a:t>available</a:t>
            </a:r>
            <a:r>
              <a:rPr lang="fr-FR" dirty="0" smtClean="0"/>
              <a:t> </a:t>
            </a:r>
            <a:r>
              <a:rPr lang="fr-FR" dirty="0" err="1" smtClean="0"/>
              <a:t>discourses</a:t>
            </a:r>
            <a:r>
              <a:rPr lang="fr-FR" dirty="0" smtClean="0"/>
              <a:t> and genres in the </a:t>
            </a:r>
            <a:r>
              <a:rPr lang="fr-FR" dirty="0" err="1" smtClean="0"/>
              <a:t>consumption</a:t>
            </a:r>
            <a:r>
              <a:rPr lang="fr-FR" dirty="0" smtClean="0"/>
              <a:t> and </a:t>
            </a:r>
            <a:r>
              <a:rPr lang="fr-FR" dirty="0" err="1" smtClean="0"/>
              <a:t>interpretation</a:t>
            </a:r>
            <a:r>
              <a:rPr lang="fr-FR" dirty="0" smtClean="0"/>
              <a:t> of the </a:t>
            </a:r>
            <a:r>
              <a:rPr lang="fr-FR" dirty="0" err="1" smtClean="0"/>
              <a:t>texts</a:t>
            </a:r>
            <a:r>
              <a:rPr lang="fr-FR" i="1" dirty="0" smtClean="0"/>
              <a:t>.</a:t>
            </a:r>
            <a:r>
              <a:rPr lang="fr-FR" dirty="0" smtClean="0"/>
              <a:t>”</a:t>
            </a:r>
          </a:p>
          <a:p>
            <a:endParaRPr lang="fr-FR" b="1" dirty="0" smtClean="0"/>
          </a:p>
          <a:p>
            <a:endParaRPr lang="fr-FR" dirty="0"/>
          </a:p>
        </p:txBody>
      </p:sp>
      <p:sp>
        <p:nvSpPr>
          <p:cNvPr id="4" name="Espace réservé du numéro de diapositive 3"/>
          <p:cNvSpPr>
            <a:spLocks noGrp="1"/>
          </p:cNvSpPr>
          <p:nvPr>
            <p:ph type="sldNum" sz="quarter" idx="12"/>
          </p:nvPr>
        </p:nvSpPr>
        <p:spPr/>
        <p:txBody>
          <a:bodyPr/>
          <a:lstStyle/>
          <a:p>
            <a:fld id="{30390A37-E3C3-492C-A955-60E1DA9A985E}" type="slidenum">
              <a:rPr lang="fr-FR" smtClean="0"/>
              <a:pPr/>
              <a:t>43</a:t>
            </a:fld>
            <a:endParaRPr lang="fr-F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51832" y="479355"/>
            <a:ext cx="5705192" cy="1143000"/>
          </a:xfrm>
        </p:spPr>
        <p:txBody>
          <a:bodyPr>
            <a:normAutofit fontScale="90000"/>
          </a:bodyPr>
          <a:lstStyle/>
          <a:p>
            <a:pPr lvl="3" algn="ctr" rtl="0">
              <a:spcBef>
                <a:spcPct val="0"/>
              </a:spcBef>
            </a:pPr>
            <a:r>
              <a:rPr lang="en-US" sz="6000" b="1" dirty="0"/>
              <a:t>Schema</a:t>
            </a:r>
            <a:r>
              <a:rPr lang="fr-FR" b="1" dirty="0"/>
              <a:t/>
            </a:r>
            <a:br>
              <a:rPr lang="fr-FR" b="1" dirty="0"/>
            </a:br>
            <a:endParaRPr lang="fr-FR" dirty="0"/>
          </a:p>
        </p:txBody>
      </p:sp>
      <p:sp>
        <p:nvSpPr>
          <p:cNvPr id="3" name="Espace réservé du contenu 2"/>
          <p:cNvSpPr>
            <a:spLocks noGrp="1"/>
          </p:cNvSpPr>
          <p:nvPr>
            <p:ph idx="1"/>
          </p:nvPr>
        </p:nvSpPr>
        <p:spPr/>
        <p:txBody>
          <a:bodyPr vert="horz" lIns="91440" tIns="45720" rIns="91440" bIns="45720" rtlCol="0">
            <a:normAutofit lnSpcReduction="10000"/>
          </a:bodyPr>
          <a:lstStyle/>
          <a:p>
            <a:pPr marL="0" indent="0"/>
            <a:r>
              <a:rPr lang="en-US" dirty="0" smtClean="0">
                <a:latin typeface="FrankRuehl" pitchFamily="34" charset="-79"/>
                <a:cs typeface="FrankRuehl" pitchFamily="34" charset="-79"/>
              </a:rPr>
              <a:t>Understanding discourse is a memory process that involves retrieving stored information from the memory and relating it to the newly encountered discourse.</a:t>
            </a:r>
          </a:p>
          <a:p>
            <a:pPr marL="0" indent="0"/>
            <a:r>
              <a:rPr lang="en-US" dirty="0" smtClean="0">
                <a:latin typeface="FrankRuehl" pitchFamily="34" charset="-79"/>
                <a:cs typeface="FrankRuehl" pitchFamily="34" charset="-79"/>
              </a:rPr>
              <a:t> </a:t>
            </a:r>
            <a:r>
              <a:rPr lang="fr-FR" dirty="0" err="1" smtClean="0"/>
              <a:t>When</a:t>
            </a:r>
            <a:r>
              <a:rPr lang="fr-FR" dirty="0" smtClean="0"/>
              <a:t> </a:t>
            </a:r>
            <a:r>
              <a:rPr lang="fr-FR" dirty="0" err="1" smtClean="0"/>
              <a:t>interpreting</a:t>
            </a:r>
            <a:r>
              <a:rPr lang="fr-FR" dirty="0" smtClean="0"/>
              <a:t> silence, as </a:t>
            </a:r>
            <a:r>
              <a:rPr lang="fr-FR" dirty="0" err="1" smtClean="0"/>
              <a:t>is</a:t>
            </a:r>
            <a:r>
              <a:rPr lang="fr-FR" dirty="0" smtClean="0"/>
              <a:t> </a:t>
            </a:r>
            <a:r>
              <a:rPr lang="fr-FR" dirty="0" err="1" smtClean="0"/>
              <a:t>claimed</a:t>
            </a:r>
            <a:r>
              <a:rPr lang="fr-FR" dirty="0" smtClean="0"/>
              <a:t> by </a:t>
            </a:r>
            <a:r>
              <a:rPr lang="fr-FR" dirty="0" err="1" smtClean="0"/>
              <a:t>Kurzon</a:t>
            </a:r>
            <a:r>
              <a:rPr lang="fr-FR" dirty="0" smtClean="0"/>
              <a:t>, one </a:t>
            </a:r>
            <a:r>
              <a:rPr lang="fr-FR" dirty="0" err="1" smtClean="0"/>
              <a:t>refers</a:t>
            </a:r>
            <a:r>
              <a:rPr lang="fr-FR" dirty="0" smtClean="0"/>
              <a:t> to </a:t>
            </a:r>
            <a:r>
              <a:rPr lang="fr-FR" dirty="0" err="1" smtClean="0"/>
              <a:t>stereotypical</a:t>
            </a:r>
            <a:r>
              <a:rPr lang="fr-FR" dirty="0" smtClean="0"/>
              <a:t> scenarios </a:t>
            </a:r>
            <a:r>
              <a:rPr lang="fr-FR" dirty="0" err="1" smtClean="0"/>
              <a:t>called</a:t>
            </a:r>
            <a:r>
              <a:rPr lang="fr-FR" dirty="0" smtClean="0"/>
              <a:t> </a:t>
            </a:r>
            <a:r>
              <a:rPr lang="fr-FR" dirty="0" err="1" smtClean="0"/>
              <a:t>schemata</a:t>
            </a:r>
            <a:r>
              <a:rPr lang="fr-FR" dirty="0" smtClean="0"/>
              <a:t> in </a:t>
            </a:r>
            <a:r>
              <a:rPr lang="fr-FR" dirty="0" err="1" smtClean="0"/>
              <a:t>order</a:t>
            </a:r>
            <a:r>
              <a:rPr lang="fr-FR" dirty="0" smtClean="0"/>
              <a:t> to </a:t>
            </a:r>
            <a:r>
              <a:rPr lang="fr-FR" dirty="0" err="1" smtClean="0"/>
              <a:t>make</a:t>
            </a:r>
            <a:r>
              <a:rPr lang="fr-FR" dirty="0" smtClean="0"/>
              <a:t> </a:t>
            </a:r>
            <a:r>
              <a:rPr lang="fr-FR" dirty="0" err="1" smtClean="0"/>
              <a:t>sense</a:t>
            </a:r>
            <a:r>
              <a:rPr lang="fr-FR" dirty="0" smtClean="0"/>
              <a:t> of the speech </a:t>
            </a:r>
            <a:r>
              <a:rPr lang="fr-FR" dirty="0" err="1" smtClean="0"/>
              <a:t>event</a:t>
            </a:r>
            <a:r>
              <a:rPr lang="fr-FR" dirty="0" smtClean="0"/>
              <a:t> and, in </a:t>
            </a:r>
            <a:r>
              <a:rPr lang="fr-FR" dirty="0" err="1" smtClean="0"/>
              <a:t>this</a:t>
            </a:r>
            <a:r>
              <a:rPr lang="fr-FR" dirty="0" smtClean="0"/>
              <a:t> case, silence  or </a:t>
            </a:r>
            <a:r>
              <a:rPr lang="fr-FR" dirty="0" err="1" smtClean="0"/>
              <a:t>resitance</a:t>
            </a:r>
            <a:r>
              <a:rPr lang="fr-FR" dirty="0" smtClean="0"/>
              <a:t> to </a:t>
            </a:r>
            <a:r>
              <a:rPr lang="fr-FR" dirty="0" err="1" smtClean="0"/>
              <a:t>silencing</a:t>
            </a:r>
            <a:r>
              <a:rPr lang="fr-FR" dirty="0" smtClean="0"/>
              <a:t> as </a:t>
            </a:r>
            <a:r>
              <a:rPr lang="fr-FR" dirty="0" err="1" smtClean="0"/>
              <a:t>my</a:t>
            </a:r>
            <a:r>
              <a:rPr lang="fr-FR" dirty="0" smtClean="0"/>
              <a:t>  angle of investigation. </a:t>
            </a:r>
          </a:p>
          <a:p>
            <a:pPr marL="0" indent="0"/>
            <a:endParaRPr lang="en-US" dirty="0" smtClean="0">
              <a:latin typeface="FrankRuehl" pitchFamily="34" charset="-79"/>
              <a:cs typeface="FrankRuehl" pitchFamily="34" charset="-79"/>
            </a:endParaRPr>
          </a:p>
          <a:p>
            <a:pPr marL="0" indent="0"/>
            <a:endParaRPr lang="fr-FR" dirty="0">
              <a:latin typeface="FrankRuehl" pitchFamily="34" charset="-79"/>
              <a:cs typeface="FrankRuehl" pitchFamily="34" charset="-79"/>
            </a:endParaRPr>
          </a:p>
        </p:txBody>
      </p:sp>
      <p:sp>
        <p:nvSpPr>
          <p:cNvPr id="4" name="Espace réservé du numéro de diapositive 3"/>
          <p:cNvSpPr>
            <a:spLocks noGrp="1"/>
          </p:cNvSpPr>
          <p:nvPr>
            <p:ph type="sldNum" sz="quarter" idx="12"/>
          </p:nvPr>
        </p:nvSpPr>
        <p:spPr/>
        <p:txBody>
          <a:bodyPr/>
          <a:lstStyle/>
          <a:p>
            <a:fld id="{30390A37-E3C3-492C-A955-60E1DA9A985E}" type="slidenum">
              <a:rPr lang="fr-FR" smtClean="0"/>
              <a:pPr/>
              <a:t>44</a:t>
            </a:fld>
            <a:endParaRPr lang="fr-FR"/>
          </a:p>
        </p:txBody>
      </p:sp>
      <p:grpSp>
        <p:nvGrpSpPr>
          <p:cNvPr id="33" name="Groupe 32"/>
          <p:cNvGrpSpPr/>
          <p:nvPr/>
        </p:nvGrpSpPr>
        <p:grpSpPr>
          <a:xfrm>
            <a:off x="798396" y="464024"/>
            <a:ext cx="1031679" cy="1089547"/>
            <a:chOff x="417052" y="2019301"/>
            <a:chExt cx="3705089" cy="4229100"/>
          </a:xfrm>
        </p:grpSpPr>
        <p:sp>
          <p:nvSpPr>
            <p:cNvPr id="34" name="Freeform 2"/>
            <p:cNvSpPr>
              <a:spLocks noEditPoints="1"/>
            </p:cNvSpPr>
            <p:nvPr/>
          </p:nvSpPr>
          <p:spPr bwMode="auto">
            <a:xfrm flipH="1">
              <a:off x="417052" y="2019301"/>
              <a:ext cx="3705089" cy="4229100"/>
            </a:xfrm>
            <a:custGeom>
              <a:avLst/>
              <a:gdLst>
                <a:gd name="T0" fmla="*/ 414 w 1311"/>
                <a:gd name="T1" fmla="*/ 1398 h 1497"/>
                <a:gd name="T2" fmla="*/ 405 w 1311"/>
                <a:gd name="T3" fmla="*/ 1266 h 1497"/>
                <a:gd name="T4" fmla="*/ 274 w 1311"/>
                <a:gd name="T5" fmla="*/ 1289 h 1497"/>
                <a:gd name="T6" fmla="*/ 126 w 1311"/>
                <a:gd name="T7" fmla="*/ 1165 h 1497"/>
                <a:gd name="T8" fmla="*/ 126 w 1311"/>
                <a:gd name="T9" fmla="*/ 1104 h 1497"/>
                <a:gd name="T10" fmla="*/ 126 w 1311"/>
                <a:gd name="T11" fmla="*/ 1087 h 1497"/>
                <a:gd name="T12" fmla="*/ 83 w 1311"/>
                <a:gd name="T13" fmla="*/ 986 h 1497"/>
                <a:gd name="T14" fmla="*/ 81 w 1311"/>
                <a:gd name="T15" fmla="*/ 977 h 1497"/>
                <a:gd name="T16" fmla="*/ 61 w 1311"/>
                <a:gd name="T17" fmla="*/ 907 h 1497"/>
                <a:gd name="T18" fmla="*/ 55 w 1311"/>
                <a:gd name="T19" fmla="*/ 895 h 1497"/>
                <a:gd name="T20" fmla="*/ 21 w 1311"/>
                <a:gd name="T21" fmla="*/ 744 h 1497"/>
                <a:gd name="T22" fmla="*/ 63 w 1311"/>
                <a:gd name="T23" fmla="*/ 684 h 1497"/>
                <a:gd name="T24" fmla="*/ 114 w 1311"/>
                <a:gd name="T25" fmla="*/ 605 h 1497"/>
                <a:gd name="T26" fmla="*/ 118 w 1311"/>
                <a:gd name="T27" fmla="*/ 589 h 1497"/>
                <a:gd name="T28" fmla="*/ 117 w 1311"/>
                <a:gd name="T29" fmla="*/ 586 h 1497"/>
                <a:gd name="T30" fmla="*/ 110 w 1311"/>
                <a:gd name="T31" fmla="*/ 554 h 1497"/>
                <a:gd name="T32" fmla="*/ 199 w 1311"/>
                <a:gd name="T33" fmla="*/ 220 h 1497"/>
                <a:gd name="T34" fmla="*/ 709 w 1311"/>
                <a:gd name="T35" fmla="*/ 0 h 1497"/>
                <a:gd name="T36" fmla="*/ 1178 w 1311"/>
                <a:gd name="T37" fmla="*/ 196 h 1497"/>
                <a:gd name="T38" fmla="*/ 1295 w 1311"/>
                <a:gd name="T39" fmla="*/ 694 h 1497"/>
                <a:gd name="T40" fmla="*/ 1106 w 1311"/>
                <a:gd name="T41" fmla="*/ 1062 h 1497"/>
                <a:gd name="T42" fmla="*/ 1141 w 1311"/>
                <a:gd name="T43" fmla="*/ 1374 h 1497"/>
                <a:gd name="T44" fmla="*/ 1037 w 1311"/>
                <a:gd name="T45" fmla="*/ 1497 h 1497"/>
                <a:gd name="T46" fmla="*/ 429 w 1311"/>
                <a:gd name="T47" fmla="*/ 1199 h 1497"/>
                <a:gd name="T48" fmla="*/ 458 w 1311"/>
                <a:gd name="T49" fmla="*/ 1220 h 1497"/>
                <a:gd name="T50" fmla="*/ 519 w 1311"/>
                <a:gd name="T51" fmla="*/ 1441 h 1497"/>
                <a:gd name="T52" fmla="*/ 1074 w 1311"/>
                <a:gd name="T53" fmla="*/ 1423 h 1497"/>
                <a:gd name="T54" fmla="*/ 1038 w 1311"/>
                <a:gd name="T55" fmla="*/ 1118 h 1497"/>
                <a:gd name="T56" fmla="*/ 1239 w 1311"/>
                <a:gd name="T57" fmla="*/ 686 h 1497"/>
                <a:gd name="T58" fmla="*/ 709 w 1311"/>
                <a:gd name="T59" fmla="*/ 56 h 1497"/>
                <a:gd name="T60" fmla="*/ 165 w 1311"/>
                <a:gd name="T61" fmla="*/ 542 h 1497"/>
                <a:gd name="T62" fmla="*/ 172 w 1311"/>
                <a:gd name="T63" fmla="*/ 571 h 1497"/>
                <a:gd name="T64" fmla="*/ 165 w 1311"/>
                <a:gd name="T65" fmla="*/ 630 h 1497"/>
                <a:gd name="T66" fmla="*/ 70 w 1311"/>
                <a:gd name="T67" fmla="*/ 773 h 1497"/>
                <a:gd name="T68" fmla="*/ 63 w 1311"/>
                <a:gd name="T69" fmla="*/ 818 h 1497"/>
                <a:gd name="T70" fmla="*/ 133 w 1311"/>
                <a:gd name="T71" fmla="*/ 869 h 1497"/>
                <a:gd name="T72" fmla="*/ 122 w 1311"/>
                <a:gd name="T73" fmla="*/ 936 h 1497"/>
                <a:gd name="T74" fmla="*/ 154 w 1311"/>
                <a:gd name="T75" fmla="*/ 960 h 1497"/>
                <a:gd name="T76" fmla="*/ 148 w 1311"/>
                <a:gd name="T77" fmla="*/ 1021 h 1497"/>
                <a:gd name="T78" fmla="*/ 182 w 1311"/>
                <a:gd name="T79" fmla="*/ 1108 h 1497"/>
                <a:gd name="T80" fmla="*/ 274 w 1311"/>
                <a:gd name="T81" fmla="*/ 1232 h 1497"/>
                <a:gd name="T82" fmla="*/ 429 w 1311"/>
                <a:gd name="T83" fmla="*/ 1199 h 1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311" h="1497">
                  <a:moveTo>
                    <a:pt x="519" y="1497"/>
                  </a:moveTo>
                  <a:cubicBezTo>
                    <a:pt x="463" y="1497"/>
                    <a:pt x="417" y="1454"/>
                    <a:pt x="414" y="1398"/>
                  </a:cubicBezTo>
                  <a:cubicBezTo>
                    <a:pt x="412" y="1355"/>
                    <a:pt x="410" y="1317"/>
                    <a:pt x="406" y="1281"/>
                  </a:cubicBezTo>
                  <a:cubicBezTo>
                    <a:pt x="405" y="1266"/>
                    <a:pt x="405" y="1266"/>
                    <a:pt x="405" y="1266"/>
                  </a:cubicBezTo>
                  <a:cubicBezTo>
                    <a:pt x="391" y="1270"/>
                    <a:pt x="391" y="1270"/>
                    <a:pt x="391" y="1270"/>
                  </a:cubicBezTo>
                  <a:cubicBezTo>
                    <a:pt x="345" y="1283"/>
                    <a:pt x="307" y="1289"/>
                    <a:pt x="274" y="1289"/>
                  </a:cubicBezTo>
                  <a:cubicBezTo>
                    <a:pt x="226" y="1289"/>
                    <a:pt x="188" y="1275"/>
                    <a:pt x="161" y="1246"/>
                  </a:cubicBezTo>
                  <a:cubicBezTo>
                    <a:pt x="141" y="1225"/>
                    <a:pt x="129" y="1198"/>
                    <a:pt x="126" y="1165"/>
                  </a:cubicBezTo>
                  <a:cubicBezTo>
                    <a:pt x="123" y="1143"/>
                    <a:pt x="124" y="1122"/>
                    <a:pt x="125" y="1104"/>
                  </a:cubicBezTo>
                  <a:cubicBezTo>
                    <a:pt x="126" y="1104"/>
                    <a:pt x="126" y="1104"/>
                    <a:pt x="126" y="1104"/>
                  </a:cubicBezTo>
                  <a:cubicBezTo>
                    <a:pt x="126" y="1100"/>
                    <a:pt x="126" y="1096"/>
                    <a:pt x="126" y="1091"/>
                  </a:cubicBezTo>
                  <a:cubicBezTo>
                    <a:pt x="126" y="1087"/>
                    <a:pt x="126" y="1087"/>
                    <a:pt x="126" y="1087"/>
                  </a:cubicBezTo>
                  <a:cubicBezTo>
                    <a:pt x="103" y="1055"/>
                    <a:pt x="103" y="1055"/>
                    <a:pt x="103" y="1055"/>
                  </a:cubicBezTo>
                  <a:cubicBezTo>
                    <a:pt x="88" y="1035"/>
                    <a:pt x="81" y="1011"/>
                    <a:pt x="83" y="986"/>
                  </a:cubicBezTo>
                  <a:cubicBezTo>
                    <a:pt x="84" y="981"/>
                    <a:pt x="84" y="981"/>
                    <a:pt x="84" y="981"/>
                  </a:cubicBezTo>
                  <a:cubicBezTo>
                    <a:pt x="81" y="977"/>
                    <a:pt x="81" y="977"/>
                    <a:pt x="81" y="977"/>
                  </a:cubicBezTo>
                  <a:cubicBezTo>
                    <a:pt x="77" y="972"/>
                    <a:pt x="74" y="967"/>
                    <a:pt x="71" y="961"/>
                  </a:cubicBezTo>
                  <a:cubicBezTo>
                    <a:pt x="63" y="945"/>
                    <a:pt x="59" y="926"/>
                    <a:pt x="61" y="907"/>
                  </a:cubicBezTo>
                  <a:cubicBezTo>
                    <a:pt x="62" y="899"/>
                    <a:pt x="62" y="899"/>
                    <a:pt x="62" y="899"/>
                  </a:cubicBezTo>
                  <a:cubicBezTo>
                    <a:pt x="55" y="895"/>
                    <a:pt x="55" y="895"/>
                    <a:pt x="55" y="895"/>
                  </a:cubicBezTo>
                  <a:cubicBezTo>
                    <a:pt x="33" y="881"/>
                    <a:pt x="17" y="860"/>
                    <a:pt x="9" y="835"/>
                  </a:cubicBezTo>
                  <a:cubicBezTo>
                    <a:pt x="0" y="804"/>
                    <a:pt x="4" y="771"/>
                    <a:pt x="21" y="744"/>
                  </a:cubicBezTo>
                  <a:cubicBezTo>
                    <a:pt x="22" y="743"/>
                    <a:pt x="22" y="743"/>
                    <a:pt x="22" y="743"/>
                  </a:cubicBezTo>
                  <a:cubicBezTo>
                    <a:pt x="35" y="722"/>
                    <a:pt x="49" y="703"/>
                    <a:pt x="63" y="684"/>
                  </a:cubicBezTo>
                  <a:cubicBezTo>
                    <a:pt x="63" y="684"/>
                    <a:pt x="63" y="684"/>
                    <a:pt x="63" y="684"/>
                  </a:cubicBezTo>
                  <a:cubicBezTo>
                    <a:pt x="82" y="657"/>
                    <a:pt x="101" y="631"/>
                    <a:pt x="114" y="605"/>
                  </a:cubicBezTo>
                  <a:cubicBezTo>
                    <a:pt x="119" y="594"/>
                    <a:pt x="119" y="594"/>
                    <a:pt x="119" y="594"/>
                  </a:cubicBezTo>
                  <a:cubicBezTo>
                    <a:pt x="118" y="589"/>
                    <a:pt x="118" y="589"/>
                    <a:pt x="118" y="589"/>
                  </a:cubicBezTo>
                  <a:cubicBezTo>
                    <a:pt x="118" y="589"/>
                    <a:pt x="118" y="588"/>
                    <a:pt x="118" y="587"/>
                  </a:cubicBezTo>
                  <a:cubicBezTo>
                    <a:pt x="117" y="586"/>
                    <a:pt x="117" y="586"/>
                    <a:pt x="117" y="586"/>
                  </a:cubicBezTo>
                  <a:cubicBezTo>
                    <a:pt x="116" y="582"/>
                    <a:pt x="115" y="577"/>
                    <a:pt x="114" y="572"/>
                  </a:cubicBezTo>
                  <a:cubicBezTo>
                    <a:pt x="110" y="554"/>
                    <a:pt x="110" y="554"/>
                    <a:pt x="110" y="554"/>
                  </a:cubicBezTo>
                  <a:cubicBezTo>
                    <a:pt x="99" y="505"/>
                    <a:pt x="100" y="444"/>
                    <a:pt x="113" y="391"/>
                  </a:cubicBezTo>
                  <a:cubicBezTo>
                    <a:pt x="129" y="329"/>
                    <a:pt x="157" y="272"/>
                    <a:pt x="199" y="220"/>
                  </a:cubicBezTo>
                  <a:cubicBezTo>
                    <a:pt x="237" y="173"/>
                    <a:pt x="284" y="132"/>
                    <a:pt x="341" y="98"/>
                  </a:cubicBezTo>
                  <a:cubicBezTo>
                    <a:pt x="446" y="35"/>
                    <a:pt x="577" y="0"/>
                    <a:pt x="709" y="0"/>
                  </a:cubicBezTo>
                  <a:cubicBezTo>
                    <a:pt x="799" y="0"/>
                    <a:pt x="887" y="16"/>
                    <a:pt x="964" y="46"/>
                  </a:cubicBezTo>
                  <a:cubicBezTo>
                    <a:pt x="1050" y="80"/>
                    <a:pt x="1122" y="131"/>
                    <a:pt x="1178" y="196"/>
                  </a:cubicBezTo>
                  <a:cubicBezTo>
                    <a:pt x="1230" y="256"/>
                    <a:pt x="1266" y="328"/>
                    <a:pt x="1286" y="409"/>
                  </a:cubicBezTo>
                  <a:cubicBezTo>
                    <a:pt x="1308" y="495"/>
                    <a:pt x="1311" y="591"/>
                    <a:pt x="1295" y="694"/>
                  </a:cubicBezTo>
                  <a:cubicBezTo>
                    <a:pt x="1284" y="766"/>
                    <a:pt x="1260" y="834"/>
                    <a:pt x="1222" y="901"/>
                  </a:cubicBezTo>
                  <a:cubicBezTo>
                    <a:pt x="1187" y="964"/>
                    <a:pt x="1144" y="1017"/>
                    <a:pt x="1106" y="1062"/>
                  </a:cubicBezTo>
                  <a:cubicBezTo>
                    <a:pt x="1095" y="1075"/>
                    <a:pt x="1091" y="1092"/>
                    <a:pt x="1093" y="1108"/>
                  </a:cubicBezTo>
                  <a:cubicBezTo>
                    <a:pt x="1141" y="1374"/>
                    <a:pt x="1141" y="1374"/>
                    <a:pt x="1141" y="1374"/>
                  </a:cubicBezTo>
                  <a:cubicBezTo>
                    <a:pt x="1146" y="1404"/>
                    <a:pt x="1138" y="1436"/>
                    <a:pt x="1118" y="1460"/>
                  </a:cubicBezTo>
                  <a:cubicBezTo>
                    <a:pt x="1098" y="1484"/>
                    <a:pt x="1069" y="1497"/>
                    <a:pt x="1037" y="1497"/>
                  </a:cubicBezTo>
                  <a:lnTo>
                    <a:pt x="519" y="1497"/>
                  </a:lnTo>
                  <a:close/>
                  <a:moveTo>
                    <a:pt x="429" y="1199"/>
                  </a:moveTo>
                  <a:cubicBezTo>
                    <a:pt x="444" y="1199"/>
                    <a:pt x="457" y="1212"/>
                    <a:pt x="458" y="1219"/>
                  </a:cubicBezTo>
                  <a:cubicBezTo>
                    <a:pt x="458" y="1220"/>
                    <a:pt x="458" y="1220"/>
                    <a:pt x="458" y="1220"/>
                  </a:cubicBezTo>
                  <a:cubicBezTo>
                    <a:pt x="461" y="1252"/>
                    <a:pt x="466" y="1305"/>
                    <a:pt x="471" y="1395"/>
                  </a:cubicBezTo>
                  <a:cubicBezTo>
                    <a:pt x="472" y="1420"/>
                    <a:pt x="493" y="1441"/>
                    <a:pt x="519" y="1441"/>
                  </a:cubicBezTo>
                  <a:cubicBezTo>
                    <a:pt x="1037" y="1441"/>
                    <a:pt x="1037" y="1441"/>
                    <a:pt x="1037" y="1441"/>
                  </a:cubicBezTo>
                  <a:cubicBezTo>
                    <a:pt x="1052" y="1441"/>
                    <a:pt x="1065" y="1434"/>
                    <a:pt x="1074" y="1423"/>
                  </a:cubicBezTo>
                  <a:cubicBezTo>
                    <a:pt x="1084" y="1412"/>
                    <a:pt x="1087" y="1398"/>
                    <a:pt x="1085" y="1384"/>
                  </a:cubicBezTo>
                  <a:cubicBezTo>
                    <a:pt x="1038" y="1118"/>
                    <a:pt x="1038" y="1118"/>
                    <a:pt x="1038" y="1118"/>
                  </a:cubicBezTo>
                  <a:cubicBezTo>
                    <a:pt x="1032" y="1085"/>
                    <a:pt x="1041" y="1051"/>
                    <a:pt x="1063" y="1025"/>
                  </a:cubicBezTo>
                  <a:cubicBezTo>
                    <a:pt x="1136" y="938"/>
                    <a:pt x="1216" y="833"/>
                    <a:pt x="1239" y="686"/>
                  </a:cubicBezTo>
                  <a:cubicBezTo>
                    <a:pt x="1267" y="501"/>
                    <a:pt x="1231" y="345"/>
                    <a:pt x="1135" y="233"/>
                  </a:cubicBezTo>
                  <a:cubicBezTo>
                    <a:pt x="1038" y="121"/>
                    <a:pt x="883" y="56"/>
                    <a:pt x="709" y="56"/>
                  </a:cubicBezTo>
                  <a:cubicBezTo>
                    <a:pt x="491" y="56"/>
                    <a:pt x="228" y="166"/>
                    <a:pt x="168" y="405"/>
                  </a:cubicBezTo>
                  <a:cubicBezTo>
                    <a:pt x="157" y="449"/>
                    <a:pt x="156" y="501"/>
                    <a:pt x="165" y="542"/>
                  </a:cubicBezTo>
                  <a:cubicBezTo>
                    <a:pt x="169" y="560"/>
                    <a:pt x="169" y="560"/>
                    <a:pt x="169" y="560"/>
                  </a:cubicBezTo>
                  <a:cubicBezTo>
                    <a:pt x="170" y="563"/>
                    <a:pt x="171" y="567"/>
                    <a:pt x="172" y="571"/>
                  </a:cubicBezTo>
                  <a:cubicBezTo>
                    <a:pt x="176" y="584"/>
                    <a:pt x="180" y="600"/>
                    <a:pt x="176" y="608"/>
                  </a:cubicBezTo>
                  <a:cubicBezTo>
                    <a:pt x="165" y="630"/>
                    <a:pt x="165" y="630"/>
                    <a:pt x="165" y="630"/>
                  </a:cubicBezTo>
                  <a:cubicBezTo>
                    <a:pt x="150" y="661"/>
                    <a:pt x="129" y="690"/>
                    <a:pt x="109" y="717"/>
                  </a:cubicBezTo>
                  <a:cubicBezTo>
                    <a:pt x="96" y="735"/>
                    <a:pt x="82" y="754"/>
                    <a:pt x="70" y="773"/>
                  </a:cubicBezTo>
                  <a:cubicBezTo>
                    <a:pt x="69" y="775"/>
                    <a:pt x="69" y="775"/>
                    <a:pt x="69" y="775"/>
                  </a:cubicBezTo>
                  <a:cubicBezTo>
                    <a:pt x="61" y="788"/>
                    <a:pt x="59" y="803"/>
                    <a:pt x="63" y="818"/>
                  </a:cubicBezTo>
                  <a:cubicBezTo>
                    <a:pt x="68" y="833"/>
                    <a:pt x="78" y="845"/>
                    <a:pt x="92" y="851"/>
                  </a:cubicBezTo>
                  <a:cubicBezTo>
                    <a:pt x="133" y="869"/>
                    <a:pt x="133" y="869"/>
                    <a:pt x="133" y="869"/>
                  </a:cubicBezTo>
                  <a:cubicBezTo>
                    <a:pt x="120" y="900"/>
                    <a:pt x="120" y="900"/>
                    <a:pt x="120" y="900"/>
                  </a:cubicBezTo>
                  <a:cubicBezTo>
                    <a:pt x="116" y="912"/>
                    <a:pt x="116" y="925"/>
                    <a:pt x="122" y="936"/>
                  </a:cubicBezTo>
                  <a:cubicBezTo>
                    <a:pt x="127" y="948"/>
                    <a:pt x="137" y="956"/>
                    <a:pt x="149" y="959"/>
                  </a:cubicBezTo>
                  <a:cubicBezTo>
                    <a:pt x="154" y="960"/>
                    <a:pt x="154" y="960"/>
                    <a:pt x="154" y="960"/>
                  </a:cubicBezTo>
                  <a:cubicBezTo>
                    <a:pt x="147" y="971"/>
                    <a:pt x="147" y="971"/>
                    <a:pt x="147" y="971"/>
                  </a:cubicBezTo>
                  <a:cubicBezTo>
                    <a:pt x="137" y="986"/>
                    <a:pt x="137" y="1006"/>
                    <a:pt x="148" y="1021"/>
                  </a:cubicBezTo>
                  <a:cubicBezTo>
                    <a:pt x="180" y="1063"/>
                    <a:pt x="180" y="1063"/>
                    <a:pt x="180" y="1063"/>
                  </a:cubicBezTo>
                  <a:cubicBezTo>
                    <a:pt x="184" y="1070"/>
                    <a:pt x="183" y="1090"/>
                    <a:pt x="182" y="1108"/>
                  </a:cubicBezTo>
                  <a:cubicBezTo>
                    <a:pt x="180" y="1140"/>
                    <a:pt x="178" y="1181"/>
                    <a:pt x="202" y="1207"/>
                  </a:cubicBezTo>
                  <a:cubicBezTo>
                    <a:pt x="218" y="1224"/>
                    <a:pt x="242" y="1232"/>
                    <a:pt x="274" y="1232"/>
                  </a:cubicBezTo>
                  <a:cubicBezTo>
                    <a:pt x="311" y="1232"/>
                    <a:pt x="360" y="1222"/>
                    <a:pt x="422" y="1201"/>
                  </a:cubicBezTo>
                  <a:cubicBezTo>
                    <a:pt x="424" y="1200"/>
                    <a:pt x="426" y="1199"/>
                    <a:pt x="429" y="1199"/>
                  </a:cubicBezTo>
                  <a:close/>
                </a:path>
              </a:pathLst>
            </a:custGeom>
            <a:solidFill>
              <a:srgbClr val="7F7F7F"/>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35" name="Freeform 4"/>
            <p:cNvSpPr>
              <a:spLocks/>
            </p:cNvSpPr>
            <p:nvPr/>
          </p:nvSpPr>
          <p:spPr bwMode="auto">
            <a:xfrm flipH="1">
              <a:off x="2008187" y="2333231"/>
              <a:ext cx="1535033" cy="1175745"/>
            </a:xfrm>
            <a:custGeom>
              <a:avLst/>
              <a:gdLst>
                <a:gd name="T0" fmla="*/ 5 w 543"/>
                <a:gd name="T1" fmla="*/ 416 h 416"/>
                <a:gd name="T2" fmla="*/ 151 w 543"/>
                <a:gd name="T3" fmla="*/ 397 h 416"/>
                <a:gd name="T4" fmla="*/ 173 w 543"/>
                <a:gd name="T5" fmla="*/ 339 h 416"/>
                <a:gd name="T6" fmla="*/ 234 w 543"/>
                <a:gd name="T7" fmla="*/ 305 h 416"/>
                <a:gd name="T8" fmla="*/ 302 w 543"/>
                <a:gd name="T9" fmla="*/ 322 h 416"/>
                <a:gd name="T10" fmla="*/ 339 w 543"/>
                <a:gd name="T11" fmla="*/ 372 h 416"/>
                <a:gd name="T12" fmla="*/ 491 w 543"/>
                <a:gd name="T13" fmla="*/ 352 h 416"/>
                <a:gd name="T14" fmla="*/ 469 w 543"/>
                <a:gd name="T15" fmla="*/ 188 h 416"/>
                <a:gd name="T16" fmla="*/ 477 w 543"/>
                <a:gd name="T17" fmla="*/ 186 h 416"/>
                <a:gd name="T18" fmla="*/ 538 w 543"/>
                <a:gd name="T19" fmla="*/ 99 h 416"/>
                <a:gd name="T20" fmla="*/ 456 w 543"/>
                <a:gd name="T21" fmla="*/ 29 h 416"/>
                <a:gd name="T22" fmla="*/ 448 w 543"/>
                <a:gd name="T23" fmla="*/ 30 h 416"/>
                <a:gd name="T24" fmla="*/ 445 w 543"/>
                <a:gd name="T25" fmla="*/ 3 h 416"/>
                <a:gd name="T26" fmla="*/ 411 w 543"/>
                <a:gd name="T27" fmla="*/ 0 h 416"/>
                <a:gd name="T28" fmla="*/ 310 w 543"/>
                <a:gd name="T29" fmla="*/ 35 h 416"/>
                <a:gd name="T30" fmla="*/ 300 w 543"/>
                <a:gd name="T31" fmla="*/ 35 h 416"/>
                <a:gd name="T32" fmla="*/ 177 w 543"/>
                <a:gd name="T33" fmla="*/ 91 h 416"/>
                <a:gd name="T34" fmla="*/ 69 w 543"/>
                <a:gd name="T35" fmla="*/ 217 h 416"/>
                <a:gd name="T36" fmla="*/ 27 w 543"/>
                <a:gd name="T37" fmla="*/ 278 h 416"/>
                <a:gd name="T38" fmla="*/ 28 w 543"/>
                <a:gd name="T39" fmla="*/ 287 h 416"/>
                <a:gd name="T40" fmla="*/ 0 w 543"/>
                <a:gd name="T41" fmla="*/ 377 h 416"/>
                <a:gd name="T42" fmla="*/ 5 w 543"/>
                <a:gd name="T43" fmla="*/ 416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43" h="416">
                  <a:moveTo>
                    <a:pt x="5" y="416"/>
                  </a:moveTo>
                  <a:cubicBezTo>
                    <a:pt x="151" y="397"/>
                    <a:pt x="151" y="397"/>
                    <a:pt x="151" y="397"/>
                  </a:cubicBezTo>
                  <a:cubicBezTo>
                    <a:pt x="151" y="376"/>
                    <a:pt x="159" y="355"/>
                    <a:pt x="173" y="339"/>
                  </a:cubicBezTo>
                  <a:cubicBezTo>
                    <a:pt x="189" y="320"/>
                    <a:pt x="210" y="308"/>
                    <a:pt x="234" y="305"/>
                  </a:cubicBezTo>
                  <a:cubicBezTo>
                    <a:pt x="258" y="302"/>
                    <a:pt x="282" y="308"/>
                    <a:pt x="302" y="322"/>
                  </a:cubicBezTo>
                  <a:cubicBezTo>
                    <a:pt x="320" y="334"/>
                    <a:pt x="333" y="352"/>
                    <a:pt x="339" y="372"/>
                  </a:cubicBezTo>
                  <a:cubicBezTo>
                    <a:pt x="491" y="352"/>
                    <a:pt x="491" y="352"/>
                    <a:pt x="491" y="352"/>
                  </a:cubicBezTo>
                  <a:cubicBezTo>
                    <a:pt x="469" y="188"/>
                    <a:pt x="469" y="188"/>
                    <a:pt x="469" y="188"/>
                  </a:cubicBezTo>
                  <a:cubicBezTo>
                    <a:pt x="477" y="186"/>
                    <a:pt x="477" y="186"/>
                    <a:pt x="477" y="186"/>
                  </a:cubicBezTo>
                  <a:cubicBezTo>
                    <a:pt x="517" y="177"/>
                    <a:pt x="543" y="140"/>
                    <a:pt x="538" y="99"/>
                  </a:cubicBezTo>
                  <a:cubicBezTo>
                    <a:pt x="533" y="57"/>
                    <a:pt x="497" y="28"/>
                    <a:pt x="456" y="29"/>
                  </a:cubicBezTo>
                  <a:cubicBezTo>
                    <a:pt x="448" y="30"/>
                    <a:pt x="448" y="30"/>
                    <a:pt x="448" y="30"/>
                  </a:cubicBezTo>
                  <a:cubicBezTo>
                    <a:pt x="445" y="3"/>
                    <a:pt x="445" y="3"/>
                    <a:pt x="445" y="3"/>
                  </a:cubicBezTo>
                  <a:cubicBezTo>
                    <a:pt x="434" y="1"/>
                    <a:pt x="423" y="0"/>
                    <a:pt x="411" y="0"/>
                  </a:cubicBezTo>
                  <a:cubicBezTo>
                    <a:pt x="373" y="0"/>
                    <a:pt x="338" y="13"/>
                    <a:pt x="310" y="35"/>
                  </a:cubicBezTo>
                  <a:cubicBezTo>
                    <a:pt x="306" y="35"/>
                    <a:pt x="303" y="35"/>
                    <a:pt x="300" y="35"/>
                  </a:cubicBezTo>
                  <a:cubicBezTo>
                    <a:pt x="251" y="35"/>
                    <a:pt x="206" y="57"/>
                    <a:pt x="177" y="91"/>
                  </a:cubicBezTo>
                  <a:cubicBezTo>
                    <a:pt x="116" y="102"/>
                    <a:pt x="71" y="154"/>
                    <a:pt x="69" y="217"/>
                  </a:cubicBezTo>
                  <a:cubicBezTo>
                    <a:pt x="45" y="227"/>
                    <a:pt x="27" y="250"/>
                    <a:pt x="27" y="278"/>
                  </a:cubicBezTo>
                  <a:cubicBezTo>
                    <a:pt x="27" y="281"/>
                    <a:pt x="28" y="284"/>
                    <a:pt x="28" y="287"/>
                  </a:cubicBezTo>
                  <a:cubicBezTo>
                    <a:pt x="10" y="313"/>
                    <a:pt x="0" y="344"/>
                    <a:pt x="0" y="377"/>
                  </a:cubicBezTo>
                  <a:cubicBezTo>
                    <a:pt x="0" y="390"/>
                    <a:pt x="2" y="403"/>
                    <a:pt x="5" y="416"/>
                  </a:cubicBezTo>
                  <a:close/>
                </a:path>
              </a:pathLst>
            </a:custGeom>
            <a:solidFill>
              <a:srgbClr val="7FBC41"/>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36" name="Freeform 7"/>
            <p:cNvSpPr>
              <a:spLocks/>
            </p:cNvSpPr>
            <p:nvPr/>
          </p:nvSpPr>
          <p:spPr bwMode="auto">
            <a:xfrm flipH="1">
              <a:off x="2024898" y="3226081"/>
              <a:ext cx="1489675" cy="1174551"/>
            </a:xfrm>
            <a:custGeom>
              <a:avLst/>
              <a:gdLst>
                <a:gd name="T0" fmla="*/ 524 w 527"/>
                <a:gd name="T1" fmla="*/ 386 h 416"/>
                <a:gd name="T2" fmla="*/ 466 w 527"/>
                <a:gd name="T3" fmla="*/ 363 h 416"/>
                <a:gd name="T4" fmla="*/ 433 w 527"/>
                <a:gd name="T5" fmla="*/ 302 h 416"/>
                <a:gd name="T6" fmla="*/ 450 w 527"/>
                <a:gd name="T7" fmla="*/ 234 h 416"/>
                <a:gd name="T8" fmla="*/ 500 w 527"/>
                <a:gd name="T9" fmla="*/ 198 h 416"/>
                <a:gd name="T10" fmla="*/ 481 w 527"/>
                <a:gd name="T11" fmla="*/ 53 h 416"/>
                <a:gd name="T12" fmla="*/ 316 w 527"/>
                <a:gd name="T13" fmla="*/ 75 h 416"/>
                <a:gd name="T14" fmla="*/ 314 w 527"/>
                <a:gd name="T15" fmla="*/ 67 h 416"/>
                <a:gd name="T16" fmla="*/ 226 w 527"/>
                <a:gd name="T17" fmla="*/ 6 h 416"/>
                <a:gd name="T18" fmla="*/ 157 w 527"/>
                <a:gd name="T19" fmla="*/ 88 h 416"/>
                <a:gd name="T20" fmla="*/ 158 w 527"/>
                <a:gd name="T21" fmla="*/ 95 h 416"/>
                <a:gd name="T22" fmla="*/ 0 w 527"/>
                <a:gd name="T23" fmla="*/ 116 h 416"/>
                <a:gd name="T24" fmla="*/ 62 w 527"/>
                <a:gd name="T25" fmla="*/ 193 h 416"/>
                <a:gd name="T26" fmla="*/ 180 w 527"/>
                <a:gd name="T27" fmla="*/ 278 h 416"/>
                <a:gd name="T28" fmla="*/ 239 w 527"/>
                <a:gd name="T29" fmla="*/ 263 h 416"/>
                <a:gd name="T30" fmla="*/ 315 w 527"/>
                <a:gd name="T31" fmla="*/ 309 h 416"/>
                <a:gd name="T32" fmla="*/ 469 w 527"/>
                <a:gd name="T33" fmla="*/ 416 h 416"/>
                <a:gd name="T34" fmla="*/ 527 w 527"/>
                <a:gd name="T35" fmla="*/ 405 h 416"/>
                <a:gd name="T36" fmla="*/ 524 w 527"/>
                <a:gd name="T37" fmla="*/ 386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7" h="416">
                  <a:moveTo>
                    <a:pt x="524" y="386"/>
                  </a:moveTo>
                  <a:cubicBezTo>
                    <a:pt x="503" y="385"/>
                    <a:pt x="483" y="377"/>
                    <a:pt x="466" y="363"/>
                  </a:cubicBezTo>
                  <a:cubicBezTo>
                    <a:pt x="448" y="348"/>
                    <a:pt x="436" y="326"/>
                    <a:pt x="433" y="302"/>
                  </a:cubicBezTo>
                  <a:cubicBezTo>
                    <a:pt x="430" y="278"/>
                    <a:pt x="436" y="254"/>
                    <a:pt x="450" y="234"/>
                  </a:cubicBezTo>
                  <a:cubicBezTo>
                    <a:pt x="462" y="217"/>
                    <a:pt x="479" y="204"/>
                    <a:pt x="500" y="198"/>
                  </a:cubicBezTo>
                  <a:cubicBezTo>
                    <a:pt x="481" y="53"/>
                    <a:pt x="481" y="53"/>
                    <a:pt x="481" y="53"/>
                  </a:cubicBezTo>
                  <a:cubicBezTo>
                    <a:pt x="316" y="75"/>
                    <a:pt x="316" y="75"/>
                    <a:pt x="316" y="75"/>
                  </a:cubicBezTo>
                  <a:cubicBezTo>
                    <a:pt x="314" y="67"/>
                    <a:pt x="314" y="67"/>
                    <a:pt x="314" y="67"/>
                  </a:cubicBezTo>
                  <a:cubicBezTo>
                    <a:pt x="305" y="27"/>
                    <a:pt x="268" y="0"/>
                    <a:pt x="226" y="6"/>
                  </a:cubicBezTo>
                  <a:cubicBezTo>
                    <a:pt x="185" y="11"/>
                    <a:pt x="156" y="46"/>
                    <a:pt x="157" y="88"/>
                  </a:cubicBezTo>
                  <a:cubicBezTo>
                    <a:pt x="158" y="95"/>
                    <a:pt x="158" y="95"/>
                    <a:pt x="158" y="95"/>
                  </a:cubicBezTo>
                  <a:cubicBezTo>
                    <a:pt x="0" y="116"/>
                    <a:pt x="0" y="116"/>
                    <a:pt x="0" y="116"/>
                  </a:cubicBezTo>
                  <a:cubicBezTo>
                    <a:pt x="12" y="148"/>
                    <a:pt x="34" y="175"/>
                    <a:pt x="62" y="193"/>
                  </a:cubicBezTo>
                  <a:cubicBezTo>
                    <a:pt x="79" y="242"/>
                    <a:pt x="125" y="278"/>
                    <a:pt x="180" y="278"/>
                  </a:cubicBezTo>
                  <a:cubicBezTo>
                    <a:pt x="202" y="278"/>
                    <a:pt x="222" y="272"/>
                    <a:pt x="239" y="263"/>
                  </a:cubicBezTo>
                  <a:cubicBezTo>
                    <a:pt x="258" y="286"/>
                    <a:pt x="284" y="303"/>
                    <a:pt x="315" y="309"/>
                  </a:cubicBezTo>
                  <a:cubicBezTo>
                    <a:pt x="338" y="372"/>
                    <a:pt x="398" y="416"/>
                    <a:pt x="469" y="416"/>
                  </a:cubicBezTo>
                  <a:cubicBezTo>
                    <a:pt x="489" y="416"/>
                    <a:pt x="509" y="412"/>
                    <a:pt x="527" y="405"/>
                  </a:cubicBezTo>
                  <a:lnTo>
                    <a:pt x="524" y="386"/>
                  </a:lnTo>
                  <a:close/>
                </a:path>
              </a:pathLst>
            </a:custGeom>
            <a:solidFill>
              <a:srgbClr val="FDB817"/>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37" name="Freeform 13"/>
            <p:cNvSpPr>
              <a:spLocks/>
            </p:cNvSpPr>
            <p:nvPr/>
          </p:nvSpPr>
          <p:spPr bwMode="auto">
            <a:xfrm flipH="1">
              <a:off x="658170" y="3178334"/>
              <a:ext cx="1601878" cy="1480125"/>
            </a:xfrm>
            <a:custGeom>
              <a:avLst/>
              <a:gdLst>
                <a:gd name="T0" fmla="*/ 567 w 567"/>
                <a:gd name="T1" fmla="*/ 124 h 524"/>
                <a:gd name="T2" fmla="*/ 533 w 567"/>
                <a:gd name="T3" fmla="*/ 34 h 524"/>
                <a:gd name="T4" fmla="*/ 534 w 567"/>
                <a:gd name="T5" fmla="*/ 13 h 524"/>
                <a:gd name="T6" fmla="*/ 534 w 567"/>
                <a:gd name="T7" fmla="*/ 0 h 524"/>
                <a:gd name="T8" fmla="*/ 393 w 567"/>
                <a:gd name="T9" fmla="*/ 19 h 524"/>
                <a:gd name="T10" fmla="*/ 370 w 567"/>
                <a:gd name="T11" fmla="*/ 77 h 524"/>
                <a:gd name="T12" fmla="*/ 309 w 567"/>
                <a:gd name="T13" fmla="*/ 110 h 524"/>
                <a:gd name="T14" fmla="*/ 297 w 567"/>
                <a:gd name="T15" fmla="*/ 111 h 524"/>
                <a:gd name="T16" fmla="*/ 241 w 567"/>
                <a:gd name="T17" fmla="*/ 94 h 524"/>
                <a:gd name="T18" fmla="*/ 205 w 567"/>
                <a:gd name="T19" fmla="*/ 43 h 524"/>
                <a:gd name="T20" fmla="*/ 53 w 567"/>
                <a:gd name="T21" fmla="*/ 63 h 524"/>
                <a:gd name="T22" fmla="*/ 74 w 567"/>
                <a:gd name="T23" fmla="*/ 227 h 524"/>
                <a:gd name="T24" fmla="*/ 67 w 567"/>
                <a:gd name="T25" fmla="*/ 229 h 524"/>
                <a:gd name="T26" fmla="*/ 5 w 567"/>
                <a:gd name="T27" fmla="*/ 317 h 524"/>
                <a:gd name="T28" fmla="*/ 87 w 567"/>
                <a:gd name="T29" fmla="*/ 386 h 524"/>
                <a:gd name="T30" fmla="*/ 95 w 567"/>
                <a:gd name="T31" fmla="*/ 386 h 524"/>
                <a:gd name="T32" fmla="*/ 102 w 567"/>
                <a:gd name="T33" fmla="*/ 438 h 524"/>
                <a:gd name="T34" fmla="*/ 266 w 567"/>
                <a:gd name="T35" fmla="*/ 524 h 524"/>
                <a:gd name="T36" fmla="*/ 452 w 567"/>
                <a:gd name="T37" fmla="*/ 396 h 524"/>
                <a:gd name="T38" fmla="*/ 556 w 567"/>
                <a:gd name="T39" fmla="*/ 220 h 524"/>
                <a:gd name="T40" fmla="*/ 553 w 567"/>
                <a:gd name="T41" fmla="*/ 184 h 524"/>
                <a:gd name="T42" fmla="*/ 567 w 567"/>
                <a:gd name="T43" fmla="*/ 124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7" h="524">
                  <a:moveTo>
                    <a:pt x="567" y="124"/>
                  </a:moveTo>
                  <a:cubicBezTo>
                    <a:pt x="567" y="89"/>
                    <a:pt x="554" y="58"/>
                    <a:pt x="533" y="34"/>
                  </a:cubicBezTo>
                  <a:cubicBezTo>
                    <a:pt x="534" y="27"/>
                    <a:pt x="534" y="20"/>
                    <a:pt x="534" y="13"/>
                  </a:cubicBezTo>
                  <a:cubicBezTo>
                    <a:pt x="534" y="8"/>
                    <a:pt x="534" y="4"/>
                    <a:pt x="534" y="0"/>
                  </a:cubicBezTo>
                  <a:cubicBezTo>
                    <a:pt x="393" y="19"/>
                    <a:pt x="393" y="19"/>
                    <a:pt x="393" y="19"/>
                  </a:cubicBezTo>
                  <a:cubicBezTo>
                    <a:pt x="392" y="40"/>
                    <a:pt x="384" y="60"/>
                    <a:pt x="370" y="77"/>
                  </a:cubicBezTo>
                  <a:cubicBezTo>
                    <a:pt x="355" y="95"/>
                    <a:pt x="333" y="107"/>
                    <a:pt x="309" y="110"/>
                  </a:cubicBezTo>
                  <a:cubicBezTo>
                    <a:pt x="305" y="111"/>
                    <a:pt x="301" y="111"/>
                    <a:pt x="297" y="111"/>
                  </a:cubicBezTo>
                  <a:cubicBezTo>
                    <a:pt x="277" y="111"/>
                    <a:pt x="258" y="105"/>
                    <a:pt x="241" y="94"/>
                  </a:cubicBezTo>
                  <a:cubicBezTo>
                    <a:pt x="224" y="81"/>
                    <a:pt x="211" y="64"/>
                    <a:pt x="205" y="43"/>
                  </a:cubicBezTo>
                  <a:cubicBezTo>
                    <a:pt x="53" y="63"/>
                    <a:pt x="53" y="63"/>
                    <a:pt x="53" y="63"/>
                  </a:cubicBezTo>
                  <a:cubicBezTo>
                    <a:pt x="74" y="227"/>
                    <a:pt x="74" y="227"/>
                    <a:pt x="74" y="227"/>
                  </a:cubicBezTo>
                  <a:cubicBezTo>
                    <a:pt x="67" y="229"/>
                    <a:pt x="67" y="229"/>
                    <a:pt x="67" y="229"/>
                  </a:cubicBezTo>
                  <a:cubicBezTo>
                    <a:pt x="26" y="238"/>
                    <a:pt x="0" y="276"/>
                    <a:pt x="5" y="317"/>
                  </a:cubicBezTo>
                  <a:cubicBezTo>
                    <a:pt x="11" y="358"/>
                    <a:pt x="46" y="388"/>
                    <a:pt x="87" y="386"/>
                  </a:cubicBezTo>
                  <a:cubicBezTo>
                    <a:pt x="95" y="386"/>
                    <a:pt x="95" y="386"/>
                    <a:pt x="95" y="386"/>
                  </a:cubicBezTo>
                  <a:cubicBezTo>
                    <a:pt x="102" y="438"/>
                    <a:pt x="102" y="438"/>
                    <a:pt x="102" y="438"/>
                  </a:cubicBezTo>
                  <a:cubicBezTo>
                    <a:pt x="138" y="490"/>
                    <a:pt x="198" y="524"/>
                    <a:pt x="266" y="524"/>
                  </a:cubicBezTo>
                  <a:cubicBezTo>
                    <a:pt x="351" y="524"/>
                    <a:pt x="423" y="470"/>
                    <a:pt x="452" y="396"/>
                  </a:cubicBezTo>
                  <a:cubicBezTo>
                    <a:pt x="514" y="362"/>
                    <a:pt x="556" y="296"/>
                    <a:pt x="556" y="220"/>
                  </a:cubicBezTo>
                  <a:cubicBezTo>
                    <a:pt x="556" y="208"/>
                    <a:pt x="555" y="196"/>
                    <a:pt x="553" y="184"/>
                  </a:cubicBezTo>
                  <a:cubicBezTo>
                    <a:pt x="562" y="166"/>
                    <a:pt x="567" y="146"/>
                    <a:pt x="567" y="124"/>
                  </a:cubicBezTo>
                  <a:close/>
                </a:path>
              </a:pathLst>
            </a:custGeom>
            <a:solidFill>
              <a:srgbClr val="EC5724"/>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38" name="Freeform 22"/>
            <p:cNvSpPr>
              <a:spLocks/>
            </p:cNvSpPr>
            <p:nvPr/>
          </p:nvSpPr>
          <p:spPr bwMode="auto">
            <a:xfrm flipH="1">
              <a:off x="759630" y="2310552"/>
              <a:ext cx="1480125" cy="1147097"/>
            </a:xfrm>
            <a:custGeom>
              <a:avLst/>
              <a:gdLst>
                <a:gd name="T0" fmla="*/ 2 w 524"/>
                <a:gd name="T1" fmla="*/ 21 h 406"/>
                <a:gd name="T2" fmla="*/ 60 w 524"/>
                <a:gd name="T3" fmla="*/ 43 h 406"/>
                <a:gd name="T4" fmla="*/ 94 w 524"/>
                <a:gd name="T5" fmla="*/ 104 h 406"/>
                <a:gd name="T6" fmla="*/ 77 w 524"/>
                <a:gd name="T7" fmla="*/ 172 h 406"/>
                <a:gd name="T8" fmla="*/ 27 w 524"/>
                <a:gd name="T9" fmla="*/ 209 h 406"/>
                <a:gd name="T10" fmla="*/ 46 w 524"/>
                <a:gd name="T11" fmla="*/ 353 h 406"/>
                <a:gd name="T12" fmla="*/ 210 w 524"/>
                <a:gd name="T13" fmla="*/ 332 h 406"/>
                <a:gd name="T14" fmla="*/ 212 w 524"/>
                <a:gd name="T15" fmla="*/ 339 h 406"/>
                <a:gd name="T16" fmla="*/ 300 w 524"/>
                <a:gd name="T17" fmla="*/ 401 h 406"/>
                <a:gd name="T18" fmla="*/ 369 w 524"/>
                <a:gd name="T19" fmla="*/ 319 h 406"/>
                <a:gd name="T20" fmla="*/ 369 w 524"/>
                <a:gd name="T21" fmla="*/ 311 h 406"/>
                <a:gd name="T22" fmla="*/ 524 w 524"/>
                <a:gd name="T23" fmla="*/ 291 h 406"/>
                <a:gd name="T24" fmla="*/ 446 w 524"/>
                <a:gd name="T25" fmla="*/ 194 h 406"/>
                <a:gd name="T26" fmla="*/ 214 w 524"/>
                <a:gd name="T27" fmla="*/ 37 h 406"/>
                <a:gd name="T28" fmla="*/ 137 w 524"/>
                <a:gd name="T29" fmla="*/ 8 h 406"/>
                <a:gd name="T30" fmla="*/ 87 w 524"/>
                <a:gd name="T31" fmla="*/ 19 h 406"/>
                <a:gd name="T32" fmla="*/ 31 w 524"/>
                <a:gd name="T33" fmla="*/ 0 h 406"/>
                <a:gd name="T34" fmla="*/ 0 w 524"/>
                <a:gd name="T35" fmla="*/ 5 h 406"/>
                <a:gd name="T36" fmla="*/ 2 w 524"/>
                <a:gd name="T37" fmla="*/ 21 h 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4" h="406">
                  <a:moveTo>
                    <a:pt x="2" y="21"/>
                  </a:moveTo>
                  <a:cubicBezTo>
                    <a:pt x="23" y="21"/>
                    <a:pt x="44" y="29"/>
                    <a:pt x="60" y="43"/>
                  </a:cubicBezTo>
                  <a:cubicBezTo>
                    <a:pt x="78" y="59"/>
                    <a:pt x="90" y="80"/>
                    <a:pt x="94" y="104"/>
                  </a:cubicBezTo>
                  <a:cubicBezTo>
                    <a:pt x="97" y="128"/>
                    <a:pt x="91" y="152"/>
                    <a:pt x="77" y="172"/>
                  </a:cubicBezTo>
                  <a:cubicBezTo>
                    <a:pt x="65" y="190"/>
                    <a:pt x="47" y="203"/>
                    <a:pt x="27" y="209"/>
                  </a:cubicBezTo>
                  <a:cubicBezTo>
                    <a:pt x="46" y="353"/>
                    <a:pt x="46" y="353"/>
                    <a:pt x="46" y="353"/>
                  </a:cubicBezTo>
                  <a:cubicBezTo>
                    <a:pt x="210" y="332"/>
                    <a:pt x="210" y="332"/>
                    <a:pt x="210" y="332"/>
                  </a:cubicBezTo>
                  <a:cubicBezTo>
                    <a:pt x="212" y="339"/>
                    <a:pt x="212" y="339"/>
                    <a:pt x="212" y="339"/>
                  </a:cubicBezTo>
                  <a:cubicBezTo>
                    <a:pt x="221" y="380"/>
                    <a:pt x="259" y="406"/>
                    <a:pt x="300" y="401"/>
                  </a:cubicBezTo>
                  <a:cubicBezTo>
                    <a:pt x="341" y="395"/>
                    <a:pt x="371" y="360"/>
                    <a:pt x="369" y="319"/>
                  </a:cubicBezTo>
                  <a:cubicBezTo>
                    <a:pt x="369" y="311"/>
                    <a:pt x="369" y="311"/>
                    <a:pt x="369" y="311"/>
                  </a:cubicBezTo>
                  <a:cubicBezTo>
                    <a:pt x="524" y="291"/>
                    <a:pt x="524" y="291"/>
                    <a:pt x="524" y="291"/>
                  </a:cubicBezTo>
                  <a:cubicBezTo>
                    <a:pt x="515" y="247"/>
                    <a:pt x="485" y="212"/>
                    <a:pt x="446" y="194"/>
                  </a:cubicBezTo>
                  <a:cubicBezTo>
                    <a:pt x="407" y="103"/>
                    <a:pt x="319" y="39"/>
                    <a:pt x="214" y="37"/>
                  </a:cubicBezTo>
                  <a:cubicBezTo>
                    <a:pt x="194" y="19"/>
                    <a:pt x="167" y="8"/>
                    <a:pt x="137" y="8"/>
                  </a:cubicBezTo>
                  <a:cubicBezTo>
                    <a:pt x="119" y="8"/>
                    <a:pt x="102" y="12"/>
                    <a:pt x="87" y="19"/>
                  </a:cubicBezTo>
                  <a:cubicBezTo>
                    <a:pt x="71" y="7"/>
                    <a:pt x="52" y="0"/>
                    <a:pt x="31" y="0"/>
                  </a:cubicBezTo>
                  <a:cubicBezTo>
                    <a:pt x="20" y="0"/>
                    <a:pt x="10" y="2"/>
                    <a:pt x="0" y="5"/>
                  </a:cubicBezTo>
                  <a:lnTo>
                    <a:pt x="2" y="21"/>
                  </a:lnTo>
                  <a:close/>
                </a:path>
              </a:pathLst>
            </a:custGeom>
            <a:solidFill>
              <a:srgbClr val="31A8DF"/>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39" name="Freeform 20"/>
            <p:cNvSpPr>
              <a:spLocks/>
            </p:cNvSpPr>
            <p:nvPr/>
          </p:nvSpPr>
          <p:spPr bwMode="auto">
            <a:xfrm>
              <a:off x="2546425" y="3534722"/>
              <a:ext cx="324785" cy="270401"/>
            </a:xfrm>
            <a:custGeom>
              <a:avLst/>
              <a:gdLst>
                <a:gd name="T0" fmla="*/ 83 w 88"/>
                <a:gd name="T1" fmla="*/ 64 h 73"/>
                <a:gd name="T2" fmla="*/ 79 w 88"/>
                <a:gd name="T3" fmla="*/ 64 h 73"/>
                <a:gd name="T4" fmla="*/ 79 w 88"/>
                <a:gd name="T5" fmla="*/ 22 h 73"/>
                <a:gd name="T6" fmla="*/ 66 w 88"/>
                <a:gd name="T7" fmla="*/ 22 h 73"/>
                <a:gd name="T8" fmla="*/ 66 w 88"/>
                <a:gd name="T9" fmla="*/ 64 h 73"/>
                <a:gd name="T10" fmla="*/ 60 w 88"/>
                <a:gd name="T11" fmla="*/ 64 h 73"/>
                <a:gd name="T12" fmla="*/ 60 w 88"/>
                <a:gd name="T13" fmla="*/ 40 h 73"/>
                <a:gd name="T14" fmla="*/ 47 w 88"/>
                <a:gd name="T15" fmla="*/ 40 h 73"/>
                <a:gd name="T16" fmla="*/ 47 w 88"/>
                <a:gd name="T17" fmla="*/ 64 h 73"/>
                <a:gd name="T18" fmla="*/ 41 w 88"/>
                <a:gd name="T19" fmla="*/ 64 h 73"/>
                <a:gd name="T20" fmla="*/ 41 w 88"/>
                <a:gd name="T21" fmla="*/ 0 h 73"/>
                <a:gd name="T22" fmla="*/ 28 w 88"/>
                <a:gd name="T23" fmla="*/ 0 h 73"/>
                <a:gd name="T24" fmla="*/ 28 w 88"/>
                <a:gd name="T25" fmla="*/ 64 h 73"/>
                <a:gd name="T26" fmla="*/ 22 w 88"/>
                <a:gd name="T27" fmla="*/ 64 h 73"/>
                <a:gd name="T28" fmla="*/ 22 w 88"/>
                <a:gd name="T29" fmla="*/ 24 h 73"/>
                <a:gd name="T30" fmla="*/ 9 w 88"/>
                <a:gd name="T31" fmla="*/ 24 h 73"/>
                <a:gd name="T32" fmla="*/ 9 w 88"/>
                <a:gd name="T33" fmla="*/ 64 h 73"/>
                <a:gd name="T34" fmla="*/ 5 w 88"/>
                <a:gd name="T35" fmla="*/ 64 h 73"/>
                <a:gd name="T36" fmla="*/ 0 w 88"/>
                <a:gd name="T37" fmla="*/ 68 h 73"/>
                <a:gd name="T38" fmla="*/ 5 w 88"/>
                <a:gd name="T39" fmla="*/ 73 h 73"/>
                <a:gd name="T40" fmla="*/ 83 w 88"/>
                <a:gd name="T41" fmla="*/ 73 h 73"/>
                <a:gd name="T42" fmla="*/ 88 w 88"/>
                <a:gd name="T43" fmla="*/ 68 h 73"/>
                <a:gd name="T44" fmla="*/ 83 w 88"/>
                <a:gd name="T45" fmla="*/ 64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8" h="73">
                  <a:moveTo>
                    <a:pt x="83" y="64"/>
                  </a:moveTo>
                  <a:cubicBezTo>
                    <a:pt x="79" y="64"/>
                    <a:pt x="79" y="64"/>
                    <a:pt x="79" y="64"/>
                  </a:cubicBezTo>
                  <a:cubicBezTo>
                    <a:pt x="79" y="22"/>
                    <a:pt x="79" y="22"/>
                    <a:pt x="79" y="22"/>
                  </a:cubicBezTo>
                  <a:cubicBezTo>
                    <a:pt x="66" y="22"/>
                    <a:pt x="66" y="22"/>
                    <a:pt x="66" y="22"/>
                  </a:cubicBezTo>
                  <a:cubicBezTo>
                    <a:pt x="66" y="64"/>
                    <a:pt x="66" y="64"/>
                    <a:pt x="66" y="64"/>
                  </a:cubicBezTo>
                  <a:cubicBezTo>
                    <a:pt x="60" y="64"/>
                    <a:pt x="60" y="64"/>
                    <a:pt x="60" y="64"/>
                  </a:cubicBezTo>
                  <a:cubicBezTo>
                    <a:pt x="60" y="40"/>
                    <a:pt x="60" y="40"/>
                    <a:pt x="60" y="40"/>
                  </a:cubicBezTo>
                  <a:cubicBezTo>
                    <a:pt x="47" y="40"/>
                    <a:pt x="47" y="40"/>
                    <a:pt x="47" y="40"/>
                  </a:cubicBezTo>
                  <a:cubicBezTo>
                    <a:pt x="47" y="64"/>
                    <a:pt x="47" y="64"/>
                    <a:pt x="47" y="64"/>
                  </a:cubicBezTo>
                  <a:cubicBezTo>
                    <a:pt x="41" y="64"/>
                    <a:pt x="41" y="64"/>
                    <a:pt x="41" y="64"/>
                  </a:cubicBezTo>
                  <a:cubicBezTo>
                    <a:pt x="41" y="0"/>
                    <a:pt x="41" y="0"/>
                    <a:pt x="41" y="0"/>
                  </a:cubicBezTo>
                  <a:cubicBezTo>
                    <a:pt x="28" y="0"/>
                    <a:pt x="28" y="0"/>
                    <a:pt x="28" y="0"/>
                  </a:cubicBezTo>
                  <a:cubicBezTo>
                    <a:pt x="28" y="64"/>
                    <a:pt x="28" y="64"/>
                    <a:pt x="28" y="64"/>
                  </a:cubicBezTo>
                  <a:cubicBezTo>
                    <a:pt x="22" y="64"/>
                    <a:pt x="22" y="64"/>
                    <a:pt x="22" y="64"/>
                  </a:cubicBezTo>
                  <a:cubicBezTo>
                    <a:pt x="22" y="24"/>
                    <a:pt x="22" y="24"/>
                    <a:pt x="22" y="24"/>
                  </a:cubicBezTo>
                  <a:cubicBezTo>
                    <a:pt x="9" y="24"/>
                    <a:pt x="9" y="24"/>
                    <a:pt x="9" y="24"/>
                  </a:cubicBezTo>
                  <a:cubicBezTo>
                    <a:pt x="9" y="64"/>
                    <a:pt x="9" y="64"/>
                    <a:pt x="9" y="64"/>
                  </a:cubicBezTo>
                  <a:cubicBezTo>
                    <a:pt x="5" y="64"/>
                    <a:pt x="5" y="64"/>
                    <a:pt x="5" y="64"/>
                  </a:cubicBezTo>
                  <a:cubicBezTo>
                    <a:pt x="2" y="64"/>
                    <a:pt x="0" y="66"/>
                    <a:pt x="0" y="68"/>
                  </a:cubicBezTo>
                  <a:cubicBezTo>
                    <a:pt x="0" y="71"/>
                    <a:pt x="2" y="73"/>
                    <a:pt x="5" y="73"/>
                  </a:cubicBezTo>
                  <a:cubicBezTo>
                    <a:pt x="83" y="73"/>
                    <a:pt x="83" y="73"/>
                    <a:pt x="83" y="73"/>
                  </a:cubicBezTo>
                  <a:cubicBezTo>
                    <a:pt x="86" y="73"/>
                    <a:pt x="88" y="71"/>
                    <a:pt x="88" y="68"/>
                  </a:cubicBezTo>
                  <a:cubicBezTo>
                    <a:pt x="88" y="66"/>
                    <a:pt x="86" y="64"/>
                    <a:pt x="83" y="64"/>
                  </a:cubicBezTo>
                  <a:close/>
                </a:path>
              </a:pathLst>
            </a:custGeom>
            <a:solidFill>
              <a:sysClr val="window" lastClr="FFFFFF"/>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40" name="Freeform 9"/>
            <p:cNvSpPr>
              <a:spLocks noEditPoints="1"/>
            </p:cNvSpPr>
            <p:nvPr/>
          </p:nvSpPr>
          <p:spPr bwMode="auto">
            <a:xfrm>
              <a:off x="1262594" y="3707140"/>
              <a:ext cx="358799" cy="358800"/>
            </a:xfrm>
            <a:custGeom>
              <a:avLst/>
              <a:gdLst>
                <a:gd name="T0" fmla="*/ 64 w 128"/>
                <a:gd name="T1" fmla="*/ 0 h 128"/>
                <a:gd name="T2" fmla="*/ 0 w 128"/>
                <a:gd name="T3" fmla="*/ 64 h 128"/>
                <a:gd name="T4" fmla="*/ 64 w 128"/>
                <a:gd name="T5" fmla="*/ 128 h 128"/>
                <a:gd name="T6" fmla="*/ 128 w 128"/>
                <a:gd name="T7" fmla="*/ 64 h 128"/>
                <a:gd name="T8" fmla="*/ 64 w 128"/>
                <a:gd name="T9" fmla="*/ 0 h 128"/>
                <a:gd name="T10" fmla="*/ 118 w 128"/>
                <a:gd name="T11" fmla="*/ 48 h 128"/>
                <a:gd name="T12" fmla="*/ 97 w 128"/>
                <a:gd name="T13" fmla="*/ 33 h 128"/>
                <a:gd name="T14" fmla="*/ 82 w 128"/>
                <a:gd name="T15" fmla="*/ 11 h 128"/>
                <a:gd name="T16" fmla="*/ 118 w 128"/>
                <a:gd name="T17" fmla="*/ 48 h 128"/>
                <a:gd name="T18" fmla="*/ 96 w 128"/>
                <a:gd name="T19" fmla="*/ 64 h 128"/>
                <a:gd name="T20" fmla="*/ 94 w 128"/>
                <a:gd name="T21" fmla="*/ 81 h 128"/>
                <a:gd name="T22" fmla="*/ 65 w 128"/>
                <a:gd name="T23" fmla="*/ 75 h 128"/>
                <a:gd name="T24" fmla="*/ 36 w 128"/>
                <a:gd name="T25" fmla="*/ 81 h 128"/>
                <a:gd name="T26" fmla="*/ 34 w 128"/>
                <a:gd name="T27" fmla="*/ 64 h 128"/>
                <a:gd name="T28" fmla="*/ 39 w 128"/>
                <a:gd name="T29" fmla="*/ 39 h 128"/>
                <a:gd name="T30" fmla="*/ 65 w 128"/>
                <a:gd name="T31" fmla="*/ 33 h 128"/>
                <a:gd name="T32" fmla="*/ 91 w 128"/>
                <a:gd name="T33" fmla="*/ 39 h 128"/>
                <a:gd name="T34" fmla="*/ 96 w 128"/>
                <a:gd name="T35" fmla="*/ 64 h 128"/>
                <a:gd name="T36" fmla="*/ 65 w 128"/>
                <a:gd name="T37" fmla="*/ 8 h 128"/>
                <a:gd name="T38" fmla="*/ 68 w 128"/>
                <a:gd name="T39" fmla="*/ 8 h 128"/>
                <a:gd name="T40" fmla="*/ 87 w 128"/>
                <a:gd name="T41" fmla="*/ 29 h 128"/>
                <a:gd name="T42" fmla="*/ 65 w 128"/>
                <a:gd name="T43" fmla="*/ 26 h 128"/>
                <a:gd name="T44" fmla="*/ 45 w 128"/>
                <a:gd name="T45" fmla="*/ 29 h 128"/>
                <a:gd name="T46" fmla="*/ 65 w 128"/>
                <a:gd name="T47" fmla="*/ 8 h 128"/>
                <a:gd name="T48" fmla="*/ 50 w 128"/>
                <a:gd name="T49" fmla="*/ 10 h 128"/>
                <a:gd name="T50" fmla="*/ 34 w 128"/>
                <a:gd name="T51" fmla="*/ 33 h 128"/>
                <a:gd name="T52" fmla="*/ 10 w 128"/>
                <a:gd name="T53" fmla="*/ 51 h 128"/>
                <a:gd name="T54" fmla="*/ 50 w 128"/>
                <a:gd name="T55" fmla="*/ 10 h 128"/>
                <a:gd name="T56" fmla="*/ 16 w 128"/>
                <a:gd name="T57" fmla="*/ 93 h 128"/>
                <a:gd name="T58" fmla="*/ 8 w 128"/>
                <a:gd name="T59" fmla="*/ 65 h 128"/>
                <a:gd name="T60" fmla="*/ 30 w 128"/>
                <a:gd name="T61" fmla="*/ 44 h 128"/>
                <a:gd name="T62" fmla="*/ 27 w 128"/>
                <a:gd name="T63" fmla="*/ 64 h 128"/>
                <a:gd name="T64" fmla="*/ 29 w 128"/>
                <a:gd name="T65" fmla="*/ 84 h 128"/>
                <a:gd name="T66" fmla="*/ 16 w 128"/>
                <a:gd name="T67" fmla="*/ 93 h 128"/>
                <a:gd name="T68" fmla="*/ 20 w 128"/>
                <a:gd name="T69" fmla="*/ 99 h 128"/>
                <a:gd name="T70" fmla="*/ 32 w 128"/>
                <a:gd name="T71" fmla="*/ 91 h 128"/>
                <a:gd name="T72" fmla="*/ 50 w 128"/>
                <a:gd name="T73" fmla="*/ 119 h 128"/>
                <a:gd name="T74" fmla="*/ 20 w 128"/>
                <a:gd name="T75" fmla="*/ 99 h 128"/>
                <a:gd name="T76" fmla="*/ 68 w 128"/>
                <a:gd name="T77" fmla="*/ 121 h 128"/>
                <a:gd name="T78" fmla="*/ 65 w 128"/>
                <a:gd name="T79" fmla="*/ 121 h 128"/>
                <a:gd name="T80" fmla="*/ 39 w 128"/>
                <a:gd name="T81" fmla="*/ 88 h 128"/>
                <a:gd name="T82" fmla="*/ 65 w 128"/>
                <a:gd name="T83" fmla="*/ 83 h 128"/>
                <a:gd name="T84" fmla="*/ 92 w 128"/>
                <a:gd name="T85" fmla="*/ 88 h 128"/>
                <a:gd name="T86" fmla="*/ 68 w 128"/>
                <a:gd name="T87" fmla="*/ 121 h 128"/>
                <a:gd name="T88" fmla="*/ 82 w 128"/>
                <a:gd name="T89" fmla="*/ 118 h 128"/>
                <a:gd name="T90" fmla="*/ 99 w 128"/>
                <a:gd name="T91" fmla="*/ 91 h 128"/>
                <a:gd name="T92" fmla="*/ 109 w 128"/>
                <a:gd name="T93" fmla="*/ 98 h 128"/>
                <a:gd name="T94" fmla="*/ 82 w 128"/>
                <a:gd name="T95" fmla="*/ 118 h 128"/>
                <a:gd name="T96" fmla="*/ 101 w 128"/>
                <a:gd name="T97" fmla="*/ 84 h 128"/>
                <a:gd name="T98" fmla="*/ 104 w 128"/>
                <a:gd name="T99" fmla="*/ 64 h 128"/>
                <a:gd name="T100" fmla="*/ 101 w 128"/>
                <a:gd name="T101" fmla="*/ 44 h 128"/>
                <a:gd name="T102" fmla="*/ 121 w 128"/>
                <a:gd name="T103" fmla="*/ 62 h 128"/>
                <a:gd name="T104" fmla="*/ 121 w 128"/>
                <a:gd name="T105" fmla="*/ 64 h 128"/>
                <a:gd name="T106" fmla="*/ 114 w 128"/>
                <a:gd name="T107" fmla="*/ 92 h 128"/>
                <a:gd name="T108" fmla="*/ 101 w 128"/>
                <a:gd name="T109" fmla="*/ 8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28" h="128">
                  <a:moveTo>
                    <a:pt x="64" y="0"/>
                  </a:moveTo>
                  <a:cubicBezTo>
                    <a:pt x="29" y="0"/>
                    <a:pt x="0" y="29"/>
                    <a:pt x="0" y="64"/>
                  </a:cubicBezTo>
                  <a:cubicBezTo>
                    <a:pt x="0" y="100"/>
                    <a:pt x="29" y="128"/>
                    <a:pt x="64" y="128"/>
                  </a:cubicBezTo>
                  <a:cubicBezTo>
                    <a:pt x="100" y="128"/>
                    <a:pt x="128" y="100"/>
                    <a:pt x="128" y="64"/>
                  </a:cubicBezTo>
                  <a:cubicBezTo>
                    <a:pt x="128" y="29"/>
                    <a:pt x="100" y="0"/>
                    <a:pt x="64" y="0"/>
                  </a:cubicBezTo>
                  <a:close/>
                  <a:moveTo>
                    <a:pt x="118" y="48"/>
                  </a:moveTo>
                  <a:cubicBezTo>
                    <a:pt x="112" y="42"/>
                    <a:pt x="105" y="37"/>
                    <a:pt x="97" y="33"/>
                  </a:cubicBezTo>
                  <a:cubicBezTo>
                    <a:pt x="93" y="25"/>
                    <a:pt x="88" y="17"/>
                    <a:pt x="82" y="11"/>
                  </a:cubicBezTo>
                  <a:cubicBezTo>
                    <a:pt x="99" y="17"/>
                    <a:pt x="113" y="30"/>
                    <a:pt x="118" y="48"/>
                  </a:cubicBezTo>
                  <a:close/>
                  <a:moveTo>
                    <a:pt x="96" y="64"/>
                  </a:moveTo>
                  <a:cubicBezTo>
                    <a:pt x="96" y="70"/>
                    <a:pt x="96" y="76"/>
                    <a:pt x="94" y="81"/>
                  </a:cubicBezTo>
                  <a:cubicBezTo>
                    <a:pt x="85" y="77"/>
                    <a:pt x="76" y="75"/>
                    <a:pt x="65" y="75"/>
                  </a:cubicBezTo>
                  <a:cubicBezTo>
                    <a:pt x="55" y="75"/>
                    <a:pt x="45" y="77"/>
                    <a:pt x="36" y="81"/>
                  </a:cubicBezTo>
                  <a:cubicBezTo>
                    <a:pt x="35" y="76"/>
                    <a:pt x="34" y="70"/>
                    <a:pt x="34" y="64"/>
                  </a:cubicBezTo>
                  <a:cubicBezTo>
                    <a:pt x="34" y="55"/>
                    <a:pt x="36" y="47"/>
                    <a:pt x="39" y="39"/>
                  </a:cubicBezTo>
                  <a:cubicBezTo>
                    <a:pt x="47" y="35"/>
                    <a:pt x="56" y="33"/>
                    <a:pt x="65" y="33"/>
                  </a:cubicBezTo>
                  <a:cubicBezTo>
                    <a:pt x="75" y="33"/>
                    <a:pt x="83" y="35"/>
                    <a:pt x="91" y="39"/>
                  </a:cubicBezTo>
                  <a:cubicBezTo>
                    <a:pt x="95" y="47"/>
                    <a:pt x="96" y="55"/>
                    <a:pt x="96" y="64"/>
                  </a:cubicBezTo>
                  <a:close/>
                  <a:moveTo>
                    <a:pt x="65" y="8"/>
                  </a:moveTo>
                  <a:cubicBezTo>
                    <a:pt x="66" y="8"/>
                    <a:pt x="67" y="8"/>
                    <a:pt x="68" y="8"/>
                  </a:cubicBezTo>
                  <a:cubicBezTo>
                    <a:pt x="75" y="14"/>
                    <a:pt x="82" y="21"/>
                    <a:pt x="87" y="29"/>
                  </a:cubicBezTo>
                  <a:cubicBezTo>
                    <a:pt x="80" y="27"/>
                    <a:pt x="73" y="26"/>
                    <a:pt x="65" y="26"/>
                  </a:cubicBezTo>
                  <a:cubicBezTo>
                    <a:pt x="58" y="26"/>
                    <a:pt x="51" y="27"/>
                    <a:pt x="45" y="29"/>
                  </a:cubicBezTo>
                  <a:cubicBezTo>
                    <a:pt x="50" y="20"/>
                    <a:pt x="57" y="13"/>
                    <a:pt x="65" y="8"/>
                  </a:cubicBezTo>
                  <a:close/>
                  <a:moveTo>
                    <a:pt x="50" y="10"/>
                  </a:moveTo>
                  <a:cubicBezTo>
                    <a:pt x="43" y="16"/>
                    <a:pt x="38" y="24"/>
                    <a:pt x="34" y="33"/>
                  </a:cubicBezTo>
                  <a:cubicBezTo>
                    <a:pt x="25" y="37"/>
                    <a:pt x="16" y="43"/>
                    <a:pt x="10" y="51"/>
                  </a:cubicBezTo>
                  <a:cubicBezTo>
                    <a:pt x="15" y="31"/>
                    <a:pt x="30" y="15"/>
                    <a:pt x="50" y="10"/>
                  </a:cubicBezTo>
                  <a:close/>
                  <a:moveTo>
                    <a:pt x="16" y="93"/>
                  </a:moveTo>
                  <a:cubicBezTo>
                    <a:pt x="11" y="85"/>
                    <a:pt x="8" y="75"/>
                    <a:pt x="8" y="65"/>
                  </a:cubicBezTo>
                  <a:cubicBezTo>
                    <a:pt x="13" y="57"/>
                    <a:pt x="21" y="49"/>
                    <a:pt x="30" y="44"/>
                  </a:cubicBezTo>
                  <a:cubicBezTo>
                    <a:pt x="28" y="50"/>
                    <a:pt x="27" y="57"/>
                    <a:pt x="27" y="64"/>
                  </a:cubicBezTo>
                  <a:cubicBezTo>
                    <a:pt x="27" y="71"/>
                    <a:pt x="28" y="78"/>
                    <a:pt x="29" y="84"/>
                  </a:cubicBezTo>
                  <a:cubicBezTo>
                    <a:pt x="25" y="87"/>
                    <a:pt x="20" y="90"/>
                    <a:pt x="16" y="93"/>
                  </a:cubicBezTo>
                  <a:close/>
                  <a:moveTo>
                    <a:pt x="20" y="99"/>
                  </a:moveTo>
                  <a:cubicBezTo>
                    <a:pt x="24" y="96"/>
                    <a:pt x="28" y="94"/>
                    <a:pt x="32" y="91"/>
                  </a:cubicBezTo>
                  <a:cubicBezTo>
                    <a:pt x="36" y="102"/>
                    <a:pt x="42" y="111"/>
                    <a:pt x="50" y="119"/>
                  </a:cubicBezTo>
                  <a:cubicBezTo>
                    <a:pt x="38" y="116"/>
                    <a:pt x="28" y="109"/>
                    <a:pt x="20" y="99"/>
                  </a:cubicBezTo>
                  <a:close/>
                  <a:moveTo>
                    <a:pt x="68" y="121"/>
                  </a:moveTo>
                  <a:cubicBezTo>
                    <a:pt x="67" y="121"/>
                    <a:pt x="66" y="121"/>
                    <a:pt x="65" y="121"/>
                  </a:cubicBezTo>
                  <a:cubicBezTo>
                    <a:pt x="53" y="113"/>
                    <a:pt x="44" y="102"/>
                    <a:pt x="39" y="88"/>
                  </a:cubicBezTo>
                  <a:cubicBezTo>
                    <a:pt x="47" y="85"/>
                    <a:pt x="56" y="83"/>
                    <a:pt x="65" y="83"/>
                  </a:cubicBezTo>
                  <a:cubicBezTo>
                    <a:pt x="75" y="83"/>
                    <a:pt x="84" y="85"/>
                    <a:pt x="92" y="88"/>
                  </a:cubicBezTo>
                  <a:cubicBezTo>
                    <a:pt x="87" y="101"/>
                    <a:pt x="79" y="113"/>
                    <a:pt x="68" y="121"/>
                  </a:cubicBezTo>
                  <a:close/>
                  <a:moveTo>
                    <a:pt x="82" y="118"/>
                  </a:moveTo>
                  <a:cubicBezTo>
                    <a:pt x="89" y="110"/>
                    <a:pt x="95" y="101"/>
                    <a:pt x="99" y="91"/>
                  </a:cubicBezTo>
                  <a:cubicBezTo>
                    <a:pt x="103" y="93"/>
                    <a:pt x="106" y="96"/>
                    <a:pt x="109" y="98"/>
                  </a:cubicBezTo>
                  <a:cubicBezTo>
                    <a:pt x="103" y="107"/>
                    <a:pt x="93" y="114"/>
                    <a:pt x="82" y="118"/>
                  </a:cubicBezTo>
                  <a:close/>
                  <a:moveTo>
                    <a:pt x="101" y="84"/>
                  </a:moveTo>
                  <a:cubicBezTo>
                    <a:pt x="103" y="78"/>
                    <a:pt x="104" y="71"/>
                    <a:pt x="104" y="64"/>
                  </a:cubicBezTo>
                  <a:cubicBezTo>
                    <a:pt x="104" y="57"/>
                    <a:pt x="103" y="50"/>
                    <a:pt x="101" y="44"/>
                  </a:cubicBezTo>
                  <a:cubicBezTo>
                    <a:pt x="109" y="48"/>
                    <a:pt x="116" y="55"/>
                    <a:pt x="121" y="62"/>
                  </a:cubicBezTo>
                  <a:cubicBezTo>
                    <a:pt x="121" y="63"/>
                    <a:pt x="121" y="64"/>
                    <a:pt x="121" y="64"/>
                  </a:cubicBezTo>
                  <a:cubicBezTo>
                    <a:pt x="121" y="75"/>
                    <a:pt x="118" y="84"/>
                    <a:pt x="114" y="92"/>
                  </a:cubicBezTo>
                  <a:cubicBezTo>
                    <a:pt x="110" y="89"/>
                    <a:pt x="106" y="86"/>
                    <a:pt x="101" y="84"/>
                  </a:cubicBezTo>
                  <a:close/>
                </a:path>
              </a:pathLst>
            </a:custGeom>
            <a:solidFill>
              <a:sysClr val="window" lastClr="FFFFFF"/>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nvGrpSpPr>
            <p:cNvPr id="41" name="Group 39"/>
            <p:cNvGrpSpPr/>
            <p:nvPr/>
          </p:nvGrpSpPr>
          <p:grpSpPr>
            <a:xfrm>
              <a:off x="1328302" y="2653076"/>
              <a:ext cx="424899" cy="428626"/>
              <a:chOff x="7789863" y="165100"/>
              <a:chExt cx="723900" cy="730250"/>
            </a:xfrm>
            <a:solidFill>
              <a:sysClr val="window" lastClr="FFFFFF"/>
            </a:solidFill>
          </p:grpSpPr>
          <p:sp>
            <p:nvSpPr>
              <p:cNvPr id="45" name="Freeform 5"/>
              <p:cNvSpPr>
                <a:spLocks noEditPoints="1"/>
              </p:cNvSpPr>
              <p:nvPr/>
            </p:nvSpPr>
            <p:spPr bwMode="auto">
              <a:xfrm>
                <a:off x="8042275" y="420688"/>
                <a:ext cx="219075" cy="220663"/>
              </a:xfrm>
              <a:custGeom>
                <a:avLst/>
                <a:gdLst>
                  <a:gd name="T0" fmla="*/ 29 w 58"/>
                  <a:gd name="T1" fmla="*/ 0 h 58"/>
                  <a:gd name="T2" fmla="*/ 0 w 58"/>
                  <a:gd name="T3" fmla="*/ 29 h 58"/>
                  <a:gd name="T4" fmla="*/ 29 w 58"/>
                  <a:gd name="T5" fmla="*/ 58 h 58"/>
                  <a:gd name="T6" fmla="*/ 58 w 58"/>
                  <a:gd name="T7" fmla="*/ 29 h 58"/>
                  <a:gd name="T8" fmla="*/ 29 w 58"/>
                  <a:gd name="T9" fmla="*/ 0 h 58"/>
                  <a:gd name="T10" fmla="*/ 29 w 58"/>
                  <a:gd name="T11" fmla="*/ 50 h 58"/>
                  <a:gd name="T12" fmla="*/ 8 w 58"/>
                  <a:gd name="T13" fmla="*/ 29 h 58"/>
                  <a:gd name="T14" fmla="*/ 29 w 58"/>
                  <a:gd name="T15" fmla="*/ 8 h 58"/>
                  <a:gd name="T16" fmla="*/ 50 w 58"/>
                  <a:gd name="T17" fmla="*/ 29 h 58"/>
                  <a:gd name="T18" fmla="*/ 29 w 58"/>
                  <a:gd name="T19" fmla="*/ 5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58">
                    <a:moveTo>
                      <a:pt x="29" y="0"/>
                    </a:moveTo>
                    <a:cubicBezTo>
                      <a:pt x="13" y="0"/>
                      <a:pt x="0" y="13"/>
                      <a:pt x="0" y="29"/>
                    </a:cubicBezTo>
                    <a:cubicBezTo>
                      <a:pt x="0" y="45"/>
                      <a:pt x="13" y="58"/>
                      <a:pt x="29" y="58"/>
                    </a:cubicBezTo>
                    <a:cubicBezTo>
                      <a:pt x="45" y="58"/>
                      <a:pt x="58" y="45"/>
                      <a:pt x="58" y="29"/>
                    </a:cubicBezTo>
                    <a:cubicBezTo>
                      <a:pt x="58" y="13"/>
                      <a:pt x="45" y="0"/>
                      <a:pt x="29" y="0"/>
                    </a:cubicBezTo>
                    <a:close/>
                    <a:moveTo>
                      <a:pt x="29" y="50"/>
                    </a:moveTo>
                    <a:cubicBezTo>
                      <a:pt x="18" y="50"/>
                      <a:pt x="8" y="40"/>
                      <a:pt x="8" y="29"/>
                    </a:cubicBezTo>
                    <a:cubicBezTo>
                      <a:pt x="8" y="18"/>
                      <a:pt x="18" y="8"/>
                      <a:pt x="29" y="8"/>
                    </a:cubicBezTo>
                    <a:cubicBezTo>
                      <a:pt x="40" y="8"/>
                      <a:pt x="50" y="18"/>
                      <a:pt x="50" y="29"/>
                    </a:cubicBezTo>
                    <a:cubicBezTo>
                      <a:pt x="50" y="40"/>
                      <a:pt x="40" y="50"/>
                      <a:pt x="29"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46" name="Freeform 6"/>
              <p:cNvSpPr>
                <a:spLocks noEditPoints="1"/>
              </p:cNvSpPr>
              <p:nvPr/>
            </p:nvSpPr>
            <p:spPr bwMode="auto">
              <a:xfrm>
                <a:off x="7789863" y="165100"/>
                <a:ext cx="723900" cy="730250"/>
              </a:xfrm>
              <a:custGeom>
                <a:avLst/>
                <a:gdLst>
                  <a:gd name="T0" fmla="*/ 192 w 192"/>
                  <a:gd name="T1" fmla="*/ 90 h 192"/>
                  <a:gd name="T2" fmla="*/ 167 w 192"/>
                  <a:gd name="T3" fmla="*/ 90 h 192"/>
                  <a:gd name="T4" fmla="*/ 102 w 192"/>
                  <a:gd name="T5" fmla="*/ 25 h 192"/>
                  <a:gd name="T6" fmla="*/ 102 w 192"/>
                  <a:gd name="T7" fmla="*/ 0 h 192"/>
                  <a:gd name="T8" fmla="*/ 90 w 192"/>
                  <a:gd name="T9" fmla="*/ 0 h 192"/>
                  <a:gd name="T10" fmla="*/ 90 w 192"/>
                  <a:gd name="T11" fmla="*/ 25 h 192"/>
                  <a:gd name="T12" fmla="*/ 25 w 192"/>
                  <a:gd name="T13" fmla="*/ 90 h 192"/>
                  <a:gd name="T14" fmla="*/ 0 w 192"/>
                  <a:gd name="T15" fmla="*/ 90 h 192"/>
                  <a:gd name="T16" fmla="*/ 0 w 192"/>
                  <a:gd name="T17" fmla="*/ 102 h 192"/>
                  <a:gd name="T18" fmla="*/ 25 w 192"/>
                  <a:gd name="T19" fmla="*/ 102 h 192"/>
                  <a:gd name="T20" fmla="*/ 90 w 192"/>
                  <a:gd name="T21" fmla="*/ 167 h 192"/>
                  <a:gd name="T22" fmla="*/ 90 w 192"/>
                  <a:gd name="T23" fmla="*/ 192 h 192"/>
                  <a:gd name="T24" fmla="*/ 102 w 192"/>
                  <a:gd name="T25" fmla="*/ 192 h 192"/>
                  <a:gd name="T26" fmla="*/ 102 w 192"/>
                  <a:gd name="T27" fmla="*/ 167 h 192"/>
                  <a:gd name="T28" fmla="*/ 167 w 192"/>
                  <a:gd name="T29" fmla="*/ 102 h 192"/>
                  <a:gd name="T30" fmla="*/ 192 w 192"/>
                  <a:gd name="T31" fmla="*/ 102 h 192"/>
                  <a:gd name="T32" fmla="*/ 192 w 192"/>
                  <a:gd name="T33" fmla="*/ 90 h 192"/>
                  <a:gd name="T34" fmla="*/ 102 w 192"/>
                  <a:gd name="T35" fmla="*/ 151 h 192"/>
                  <a:gd name="T36" fmla="*/ 102 w 192"/>
                  <a:gd name="T37" fmla="*/ 140 h 192"/>
                  <a:gd name="T38" fmla="*/ 97 w 192"/>
                  <a:gd name="T39" fmla="*/ 135 h 192"/>
                  <a:gd name="T40" fmla="*/ 95 w 192"/>
                  <a:gd name="T41" fmla="*/ 135 h 192"/>
                  <a:gd name="T42" fmla="*/ 90 w 192"/>
                  <a:gd name="T43" fmla="*/ 140 h 192"/>
                  <a:gd name="T44" fmla="*/ 90 w 192"/>
                  <a:gd name="T45" fmla="*/ 151 h 192"/>
                  <a:gd name="T46" fmla="*/ 41 w 192"/>
                  <a:gd name="T47" fmla="*/ 102 h 192"/>
                  <a:gd name="T48" fmla="*/ 52 w 192"/>
                  <a:gd name="T49" fmla="*/ 102 h 192"/>
                  <a:gd name="T50" fmla="*/ 57 w 192"/>
                  <a:gd name="T51" fmla="*/ 97 h 192"/>
                  <a:gd name="T52" fmla="*/ 57 w 192"/>
                  <a:gd name="T53" fmla="*/ 95 h 192"/>
                  <a:gd name="T54" fmla="*/ 52 w 192"/>
                  <a:gd name="T55" fmla="*/ 90 h 192"/>
                  <a:gd name="T56" fmla="*/ 41 w 192"/>
                  <a:gd name="T57" fmla="*/ 90 h 192"/>
                  <a:gd name="T58" fmla="*/ 90 w 192"/>
                  <a:gd name="T59" fmla="*/ 41 h 192"/>
                  <a:gd name="T60" fmla="*/ 90 w 192"/>
                  <a:gd name="T61" fmla="*/ 52 h 192"/>
                  <a:gd name="T62" fmla="*/ 95 w 192"/>
                  <a:gd name="T63" fmla="*/ 57 h 192"/>
                  <a:gd name="T64" fmla="*/ 97 w 192"/>
                  <a:gd name="T65" fmla="*/ 57 h 192"/>
                  <a:gd name="T66" fmla="*/ 102 w 192"/>
                  <a:gd name="T67" fmla="*/ 52 h 192"/>
                  <a:gd name="T68" fmla="*/ 102 w 192"/>
                  <a:gd name="T69" fmla="*/ 41 h 192"/>
                  <a:gd name="T70" fmla="*/ 151 w 192"/>
                  <a:gd name="T71" fmla="*/ 90 h 192"/>
                  <a:gd name="T72" fmla="*/ 140 w 192"/>
                  <a:gd name="T73" fmla="*/ 90 h 192"/>
                  <a:gd name="T74" fmla="*/ 135 w 192"/>
                  <a:gd name="T75" fmla="*/ 95 h 192"/>
                  <a:gd name="T76" fmla="*/ 135 w 192"/>
                  <a:gd name="T77" fmla="*/ 97 h 192"/>
                  <a:gd name="T78" fmla="*/ 140 w 192"/>
                  <a:gd name="T79" fmla="*/ 102 h 192"/>
                  <a:gd name="T80" fmla="*/ 151 w 192"/>
                  <a:gd name="T81" fmla="*/ 102 h 192"/>
                  <a:gd name="T82" fmla="*/ 102 w 192"/>
                  <a:gd name="T83" fmla="*/ 151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92" h="192">
                    <a:moveTo>
                      <a:pt x="192" y="90"/>
                    </a:moveTo>
                    <a:cubicBezTo>
                      <a:pt x="167" y="90"/>
                      <a:pt x="167" y="90"/>
                      <a:pt x="167" y="90"/>
                    </a:cubicBezTo>
                    <a:cubicBezTo>
                      <a:pt x="164" y="55"/>
                      <a:pt x="137" y="28"/>
                      <a:pt x="102" y="25"/>
                    </a:cubicBezTo>
                    <a:cubicBezTo>
                      <a:pt x="102" y="0"/>
                      <a:pt x="102" y="0"/>
                      <a:pt x="102" y="0"/>
                    </a:cubicBezTo>
                    <a:cubicBezTo>
                      <a:pt x="90" y="0"/>
                      <a:pt x="90" y="0"/>
                      <a:pt x="90" y="0"/>
                    </a:cubicBezTo>
                    <a:cubicBezTo>
                      <a:pt x="90" y="25"/>
                      <a:pt x="90" y="25"/>
                      <a:pt x="90" y="25"/>
                    </a:cubicBezTo>
                    <a:cubicBezTo>
                      <a:pt x="55" y="28"/>
                      <a:pt x="28" y="55"/>
                      <a:pt x="25" y="90"/>
                    </a:cubicBezTo>
                    <a:cubicBezTo>
                      <a:pt x="0" y="90"/>
                      <a:pt x="0" y="90"/>
                      <a:pt x="0" y="90"/>
                    </a:cubicBezTo>
                    <a:cubicBezTo>
                      <a:pt x="0" y="102"/>
                      <a:pt x="0" y="102"/>
                      <a:pt x="0" y="102"/>
                    </a:cubicBezTo>
                    <a:cubicBezTo>
                      <a:pt x="25" y="102"/>
                      <a:pt x="25" y="102"/>
                      <a:pt x="25" y="102"/>
                    </a:cubicBezTo>
                    <a:cubicBezTo>
                      <a:pt x="28" y="137"/>
                      <a:pt x="55" y="164"/>
                      <a:pt x="90" y="167"/>
                    </a:cubicBezTo>
                    <a:cubicBezTo>
                      <a:pt x="90" y="192"/>
                      <a:pt x="90" y="192"/>
                      <a:pt x="90" y="192"/>
                    </a:cubicBezTo>
                    <a:cubicBezTo>
                      <a:pt x="102" y="192"/>
                      <a:pt x="102" y="192"/>
                      <a:pt x="102" y="192"/>
                    </a:cubicBezTo>
                    <a:cubicBezTo>
                      <a:pt x="102" y="167"/>
                      <a:pt x="102" y="167"/>
                      <a:pt x="102" y="167"/>
                    </a:cubicBezTo>
                    <a:cubicBezTo>
                      <a:pt x="137" y="164"/>
                      <a:pt x="164" y="137"/>
                      <a:pt x="167" y="102"/>
                    </a:cubicBezTo>
                    <a:cubicBezTo>
                      <a:pt x="192" y="102"/>
                      <a:pt x="192" y="102"/>
                      <a:pt x="192" y="102"/>
                    </a:cubicBezTo>
                    <a:lnTo>
                      <a:pt x="192" y="90"/>
                    </a:lnTo>
                    <a:close/>
                    <a:moveTo>
                      <a:pt x="102" y="151"/>
                    </a:moveTo>
                    <a:cubicBezTo>
                      <a:pt x="102" y="140"/>
                      <a:pt x="102" y="140"/>
                      <a:pt x="102" y="140"/>
                    </a:cubicBezTo>
                    <a:cubicBezTo>
                      <a:pt x="102" y="137"/>
                      <a:pt x="100" y="135"/>
                      <a:pt x="97" y="135"/>
                    </a:cubicBezTo>
                    <a:cubicBezTo>
                      <a:pt x="95" y="135"/>
                      <a:pt x="95" y="135"/>
                      <a:pt x="95" y="135"/>
                    </a:cubicBezTo>
                    <a:cubicBezTo>
                      <a:pt x="92" y="135"/>
                      <a:pt x="90" y="137"/>
                      <a:pt x="90" y="140"/>
                    </a:cubicBezTo>
                    <a:cubicBezTo>
                      <a:pt x="90" y="151"/>
                      <a:pt x="90" y="151"/>
                      <a:pt x="90" y="151"/>
                    </a:cubicBezTo>
                    <a:cubicBezTo>
                      <a:pt x="64" y="148"/>
                      <a:pt x="44" y="128"/>
                      <a:pt x="41" y="102"/>
                    </a:cubicBezTo>
                    <a:cubicBezTo>
                      <a:pt x="52" y="102"/>
                      <a:pt x="52" y="102"/>
                      <a:pt x="52" y="102"/>
                    </a:cubicBezTo>
                    <a:cubicBezTo>
                      <a:pt x="55" y="102"/>
                      <a:pt x="57" y="100"/>
                      <a:pt x="57" y="97"/>
                    </a:cubicBezTo>
                    <a:cubicBezTo>
                      <a:pt x="57" y="95"/>
                      <a:pt x="57" y="95"/>
                      <a:pt x="57" y="95"/>
                    </a:cubicBezTo>
                    <a:cubicBezTo>
                      <a:pt x="57" y="92"/>
                      <a:pt x="55" y="90"/>
                      <a:pt x="52" y="90"/>
                    </a:cubicBezTo>
                    <a:cubicBezTo>
                      <a:pt x="41" y="90"/>
                      <a:pt x="41" y="90"/>
                      <a:pt x="41" y="90"/>
                    </a:cubicBezTo>
                    <a:cubicBezTo>
                      <a:pt x="44" y="64"/>
                      <a:pt x="64" y="44"/>
                      <a:pt x="90" y="41"/>
                    </a:cubicBezTo>
                    <a:cubicBezTo>
                      <a:pt x="90" y="52"/>
                      <a:pt x="90" y="52"/>
                      <a:pt x="90" y="52"/>
                    </a:cubicBezTo>
                    <a:cubicBezTo>
                      <a:pt x="90" y="55"/>
                      <a:pt x="92" y="57"/>
                      <a:pt x="95" y="57"/>
                    </a:cubicBezTo>
                    <a:cubicBezTo>
                      <a:pt x="97" y="57"/>
                      <a:pt x="97" y="57"/>
                      <a:pt x="97" y="57"/>
                    </a:cubicBezTo>
                    <a:cubicBezTo>
                      <a:pt x="100" y="57"/>
                      <a:pt x="102" y="55"/>
                      <a:pt x="102" y="52"/>
                    </a:cubicBezTo>
                    <a:cubicBezTo>
                      <a:pt x="102" y="41"/>
                      <a:pt x="102" y="41"/>
                      <a:pt x="102" y="41"/>
                    </a:cubicBezTo>
                    <a:cubicBezTo>
                      <a:pt x="128" y="44"/>
                      <a:pt x="148" y="64"/>
                      <a:pt x="151" y="90"/>
                    </a:cubicBezTo>
                    <a:cubicBezTo>
                      <a:pt x="140" y="90"/>
                      <a:pt x="140" y="90"/>
                      <a:pt x="140" y="90"/>
                    </a:cubicBezTo>
                    <a:cubicBezTo>
                      <a:pt x="137" y="90"/>
                      <a:pt x="135" y="92"/>
                      <a:pt x="135" y="95"/>
                    </a:cubicBezTo>
                    <a:cubicBezTo>
                      <a:pt x="135" y="97"/>
                      <a:pt x="135" y="97"/>
                      <a:pt x="135" y="97"/>
                    </a:cubicBezTo>
                    <a:cubicBezTo>
                      <a:pt x="135" y="100"/>
                      <a:pt x="137" y="102"/>
                      <a:pt x="140" y="102"/>
                    </a:cubicBezTo>
                    <a:cubicBezTo>
                      <a:pt x="151" y="102"/>
                      <a:pt x="151" y="102"/>
                      <a:pt x="151" y="102"/>
                    </a:cubicBezTo>
                    <a:cubicBezTo>
                      <a:pt x="148" y="128"/>
                      <a:pt x="128" y="148"/>
                      <a:pt x="102" y="15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grpSp>
          <p:nvGrpSpPr>
            <p:cNvPr id="42" name="Group 42"/>
            <p:cNvGrpSpPr/>
            <p:nvPr/>
          </p:nvGrpSpPr>
          <p:grpSpPr>
            <a:xfrm>
              <a:off x="2537844" y="2754980"/>
              <a:ext cx="439724" cy="262919"/>
              <a:chOff x="7037388" y="3643313"/>
              <a:chExt cx="762000" cy="455613"/>
            </a:xfrm>
            <a:solidFill>
              <a:sysClr val="window" lastClr="FFFFFF"/>
            </a:solidFill>
          </p:grpSpPr>
          <p:sp>
            <p:nvSpPr>
              <p:cNvPr id="43" name="Freeform 43"/>
              <p:cNvSpPr>
                <a:spLocks/>
              </p:cNvSpPr>
              <p:nvPr/>
            </p:nvSpPr>
            <p:spPr bwMode="auto">
              <a:xfrm>
                <a:off x="7037388" y="3643313"/>
                <a:ext cx="601663" cy="455613"/>
              </a:xfrm>
              <a:custGeom>
                <a:avLst/>
                <a:gdLst>
                  <a:gd name="T0" fmla="*/ 110 w 158"/>
                  <a:gd name="T1" fmla="*/ 55 h 118"/>
                  <a:gd name="T2" fmla="*/ 109 w 158"/>
                  <a:gd name="T3" fmla="*/ 50 h 118"/>
                  <a:gd name="T4" fmla="*/ 119 w 158"/>
                  <a:gd name="T5" fmla="*/ 33 h 118"/>
                  <a:gd name="T6" fmla="*/ 119 w 158"/>
                  <a:gd name="T7" fmla="*/ 24 h 118"/>
                  <a:gd name="T8" fmla="*/ 119 w 158"/>
                  <a:gd name="T9" fmla="*/ 16 h 118"/>
                  <a:gd name="T10" fmla="*/ 118 w 158"/>
                  <a:gd name="T11" fmla="*/ 15 h 118"/>
                  <a:gd name="T12" fmla="*/ 117 w 158"/>
                  <a:gd name="T13" fmla="*/ 8 h 118"/>
                  <a:gd name="T14" fmla="*/ 99 w 158"/>
                  <a:gd name="T15" fmla="*/ 0 h 118"/>
                  <a:gd name="T16" fmla="*/ 81 w 158"/>
                  <a:gd name="T17" fmla="*/ 5 h 118"/>
                  <a:gd name="T18" fmla="*/ 78 w 158"/>
                  <a:gd name="T19" fmla="*/ 13 h 118"/>
                  <a:gd name="T20" fmla="*/ 77 w 158"/>
                  <a:gd name="T21" fmla="*/ 15 h 118"/>
                  <a:gd name="T22" fmla="*/ 77 w 158"/>
                  <a:gd name="T23" fmla="*/ 23 h 118"/>
                  <a:gd name="T24" fmla="*/ 77 w 158"/>
                  <a:gd name="T25" fmla="*/ 32 h 118"/>
                  <a:gd name="T26" fmla="*/ 87 w 158"/>
                  <a:gd name="T27" fmla="*/ 49 h 118"/>
                  <a:gd name="T28" fmla="*/ 86 w 158"/>
                  <a:gd name="T29" fmla="*/ 55 h 118"/>
                  <a:gd name="T30" fmla="*/ 69 w 158"/>
                  <a:gd name="T31" fmla="*/ 63 h 118"/>
                  <a:gd name="T32" fmla="*/ 52 w 158"/>
                  <a:gd name="T33" fmla="*/ 56 h 118"/>
                  <a:gd name="T34" fmla="*/ 51 w 158"/>
                  <a:gd name="T35" fmla="*/ 52 h 118"/>
                  <a:gd name="T36" fmla="*/ 58 w 158"/>
                  <a:gd name="T37" fmla="*/ 38 h 118"/>
                  <a:gd name="T38" fmla="*/ 59 w 158"/>
                  <a:gd name="T39" fmla="*/ 32 h 118"/>
                  <a:gd name="T40" fmla="*/ 58 w 158"/>
                  <a:gd name="T41" fmla="*/ 18 h 118"/>
                  <a:gd name="T42" fmla="*/ 44 w 158"/>
                  <a:gd name="T43" fmla="*/ 12 h 118"/>
                  <a:gd name="T44" fmla="*/ 29 w 158"/>
                  <a:gd name="T45" fmla="*/ 16 h 118"/>
                  <a:gd name="T46" fmla="*/ 26 w 158"/>
                  <a:gd name="T47" fmla="*/ 31 h 118"/>
                  <a:gd name="T48" fmla="*/ 27 w 158"/>
                  <a:gd name="T49" fmla="*/ 38 h 118"/>
                  <a:gd name="T50" fmla="*/ 34 w 158"/>
                  <a:gd name="T51" fmla="*/ 51 h 118"/>
                  <a:gd name="T52" fmla="*/ 33 w 158"/>
                  <a:gd name="T53" fmla="*/ 56 h 118"/>
                  <a:gd name="T54" fmla="*/ 8 w 158"/>
                  <a:gd name="T55" fmla="*/ 70 h 118"/>
                  <a:gd name="T56" fmla="*/ 3 w 158"/>
                  <a:gd name="T57" fmla="*/ 89 h 118"/>
                  <a:gd name="T58" fmla="*/ 41 w 158"/>
                  <a:gd name="T59" fmla="*/ 99 h 118"/>
                  <a:gd name="T60" fmla="*/ 48 w 158"/>
                  <a:gd name="T61" fmla="*/ 76 h 118"/>
                  <a:gd name="T62" fmla="*/ 57 w 158"/>
                  <a:gd name="T63" fmla="*/ 70 h 118"/>
                  <a:gd name="T64" fmla="*/ 53 w 158"/>
                  <a:gd name="T65" fmla="*/ 73 h 118"/>
                  <a:gd name="T66" fmla="*/ 47 w 158"/>
                  <a:gd name="T67" fmla="*/ 99 h 118"/>
                  <a:gd name="T68" fmla="*/ 155 w 158"/>
                  <a:gd name="T69" fmla="*/ 99 h 118"/>
                  <a:gd name="T70" fmla="*/ 150 w 158"/>
                  <a:gd name="T71" fmla="*/ 78 h 118"/>
                  <a:gd name="T72" fmla="*/ 110 w 158"/>
                  <a:gd name="T73" fmla="*/ 55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8" h="118">
                    <a:moveTo>
                      <a:pt x="110" y="55"/>
                    </a:moveTo>
                    <a:cubicBezTo>
                      <a:pt x="109" y="50"/>
                      <a:pt x="109" y="50"/>
                      <a:pt x="109" y="50"/>
                    </a:cubicBezTo>
                    <a:cubicBezTo>
                      <a:pt x="113" y="47"/>
                      <a:pt x="117" y="42"/>
                      <a:pt x="119" y="33"/>
                    </a:cubicBezTo>
                    <a:cubicBezTo>
                      <a:pt x="122" y="27"/>
                      <a:pt x="119" y="24"/>
                      <a:pt x="119" y="24"/>
                    </a:cubicBezTo>
                    <a:cubicBezTo>
                      <a:pt x="119" y="16"/>
                      <a:pt x="119" y="16"/>
                      <a:pt x="119" y="16"/>
                    </a:cubicBezTo>
                    <a:cubicBezTo>
                      <a:pt x="119" y="16"/>
                      <a:pt x="118" y="15"/>
                      <a:pt x="118" y="15"/>
                    </a:cubicBezTo>
                    <a:cubicBezTo>
                      <a:pt x="118" y="13"/>
                      <a:pt x="118" y="10"/>
                      <a:pt x="117" y="8"/>
                    </a:cubicBezTo>
                    <a:cubicBezTo>
                      <a:pt x="114" y="5"/>
                      <a:pt x="110" y="1"/>
                      <a:pt x="99" y="0"/>
                    </a:cubicBezTo>
                    <a:cubicBezTo>
                      <a:pt x="92" y="0"/>
                      <a:pt x="84" y="3"/>
                      <a:pt x="81" y="5"/>
                    </a:cubicBezTo>
                    <a:cubicBezTo>
                      <a:pt x="80" y="7"/>
                      <a:pt x="79" y="10"/>
                      <a:pt x="78" y="13"/>
                    </a:cubicBezTo>
                    <a:cubicBezTo>
                      <a:pt x="78" y="13"/>
                      <a:pt x="78" y="14"/>
                      <a:pt x="77" y="15"/>
                    </a:cubicBezTo>
                    <a:cubicBezTo>
                      <a:pt x="77" y="23"/>
                      <a:pt x="77" y="23"/>
                      <a:pt x="77" y="23"/>
                    </a:cubicBezTo>
                    <a:cubicBezTo>
                      <a:pt x="77" y="23"/>
                      <a:pt x="74" y="27"/>
                      <a:pt x="77" y="32"/>
                    </a:cubicBezTo>
                    <a:cubicBezTo>
                      <a:pt x="79" y="41"/>
                      <a:pt x="83" y="46"/>
                      <a:pt x="87" y="49"/>
                    </a:cubicBezTo>
                    <a:cubicBezTo>
                      <a:pt x="86" y="55"/>
                      <a:pt x="86" y="55"/>
                      <a:pt x="86" y="55"/>
                    </a:cubicBezTo>
                    <a:cubicBezTo>
                      <a:pt x="84" y="56"/>
                      <a:pt x="76" y="60"/>
                      <a:pt x="69" y="63"/>
                    </a:cubicBezTo>
                    <a:cubicBezTo>
                      <a:pt x="61" y="59"/>
                      <a:pt x="52" y="56"/>
                      <a:pt x="52" y="56"/>
                    </a:cubicBezTo>
                    <a:cubicBezTo>
                      <a:pt x="51" y="52"/>
                      <a:pt x="51" y="52"/>
                      <a:pt x="51" y="52"/>
                    </a:cubicBezTo>
                    <a:cubicBezTo>
                      <a:pt x="54" y="50"/>
                      <a:pt x="57" y="46"/>
                      <a:pt x="58" y="38"/>
                    </a:cubicBezTo>
                    <a:cubicBezTo>
                      <a:pt x="59" y="37"/>
                      <a:pt x="59" y="34"/>
                      <a:pt x="59" y="32"/>
                    </a:cubicBezTo>
                    <a:cubicBezTo>
                      <a:pt x="59" y="30"/>
                      <a:pt x="60" y="23"/>
                      <a:pt x="58" y="18"/>
                    </a:cubicBezTo>
                    <a:cubicBezTo>
                      <a:pt x="56" y="16"/>
                      <a:pt x="52" y="13"/>
                      <a:pt x="44" y="12"/>
                    </a:cubicBezTo>
                    <a:cubicBezTo>
                      <a:pt x="38" y="12"/>
                      <a:pt x="32" y="14"/>
                      <a:pt x="29" y="16"/>
                    </a:cubicBezTo>
                    <a:cubicBezTo>
                      <a:pt x="26" y="20"/>
                      <a:pt x="26" y="27"/>
                      <a:pt x="26" y="31"/>
                    </a:cubicBezTo>
                    <a:cubicBezTo>
                      <a:pt x="25" y="33"/>
                      <a:pt x="25" y="36"/>
                      <a:pt x="27" y="38"/>
                    </a:cubicBezTo>
                    <a:cubicBezTo>
                      <a:pt x="28" y="45"/>
                      <a:pt x="31" y="49"/>
                      <a:pt x="34" y="51"/>
                    </a:cubicBezTo>
                    <a:cubicBezTo>
                      <a:pt x="33" y="56"/>
                      <a:pt x="33" y="56"/>
                      <a:pt x="33" y="56"/>
                    </a:cubicBezTo>
                    <a:cubicBezTo>
                      <a:pt x="33" y="56"/>
                      <a:pt x="13" y="65"/>
                      <a:pt x="8" y="70"/>
                    </a:cubicBezTo>
                    <a:cubicBezTo>
                      <a:pt x="4" y="73"/>
                      <a:pt x="0" y="85"/>
                      <a:pt x="3" y="89"/>
                    </a:cubicBezTo>
                    <a:cubicBezTo>
                      <a:pt x="14" y="94"/>
                      <a:pt x="27" y="98"/>
                      <a:pt x="41" y="99"/>
                    </a:cubicBezTo>
                    <a:cubicBezTo>
                      <a:pt x="40" y="91"/>
                      <a:pt x="44" y="80"/>
                      <a:pt x="48" y="76"/>
                    </a:cubicBezTo>
                    <a:cubicBezTo>
                      <a:pt x="50" y="75"/>
                      <a:pt x="53" y="73"/>
                      <a:pt x="57" y="70"/>
                    </a:cubicBezTo>
                    <a:cubicBezTo>
                      <a:pt x="55" y="72"/>
                      <a:pt x="54" y="73"/>
                      <a:pt x="53" y="73"/>
                    </a:cubicBezTo>
                    <a:cubicBezTo>
                      <a:pt x="47" y="78"/>
                      <a:pt x="43" y="93"/>
                      <a:pt x="47" y="99"/>
                    </a:cubicBezTo>
                    <a:cubicBezTo>
                      <a:pt x="75" y="113"/>
                      <a:pt x="119" y="118"/>
                      <a:pt x="155" y="99"/>
                    </a:cubicBezTo>
                    <a:cubicBezTo>
                      <a:pt x="158" y="94"/>
                      <a:pt x="153" y="82"/>
                      <a:pt x="150" y="78"/>
                    </a:cubicBezTo>
                    <a:cubicBezTo>
                      <a:pt x="144" y="69"/>
                      <a:pt x="121" y="57"/>
                      <a:pt x="110" y="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44" name="Freeform 44"/>
              <p:cNvSpPr>
                <a:spLocks/>
              </p:cNvSpPr>
              <p:nvPr/>
            </p:nvSpPr>
            <p:spPr bwMode="auto">
              <a:xfrm>
                <a:off x="7532688" y="3686176"/>
                <a:ext cx="266700" cy="331788"/>
              </a:xfrm>
              <a:custGeom>
                <a:avLst/>
                <a:gdLst>
                  <a:gd name="T0" fmla="*/ 62 w 70"/>
                  <a:gd name="T1" fmla="*/ 57 h 86"/>
                  <a:gd name="T2" fmla="*/ 37 w 70"/>
                  <a:gd name="T3" fmla="*/ 44 h 86"/>
                  <a:gd name="T4" fmla="*/ 36 w 70"/>
                  <a:gd name="T5" fmla="*/ 39 h 86"/>
                  <a:gd name="T6" fmla="*/ 43 w 70"/>
                  <a:gd name="T7" fmla="*/ 26 h 86"/>
                  <a:gd name="T8" fmla="*/ 44 w 70"/>
                  <a:gd name="T9" fmla="*/ 19 h 86"/>
                  <a:gd name="T10" fmla="*/ 41 w 70"/>
                  <a:gd name="T11" fmla="*/ 4 h 86"/>
                  <a:gd name="T12" fmla="*/ 26 w 70"/>
                  <a:gd name="T13" fmla="*/ 0 h 86"/>
                  <a:gd name="T14" fmla="*/ 12 w 70"/>
                  <a:gd name="T15" fmla="*/ 6 h 86"/>
                  <a:gd name="T16" fmla="*/ 11 w 70"/>
                  <a:gd name="T17" fmla="*/ 20 h 86"/>
                  <a:gd name="T18" fmla="*/ 12 w 70"/>
                  <a:gd name="T19" fmla="*/ 26 h 86"/>
                  <a:gd name="T20" fmla="*/ 19 w 70"/>
                  <a:gd name="T21" fmla="*/ 40 h 86"/>
                  <a:gd name="T22" fmla="*/ 18 w 70"/>
                  <a:gd name="T23" fmla="*/ 44 h 86"/>
                  <a:gd name="T24" fmla="*/ 0 w 70"/>
                  <a:gd name="T25" fmla="*/ 52 h 86"/>
                  <a:gd name="T26" fmla="*/ 22 w 70"/>
                  <a:gd name="T27" fmla="*/ 64 h 86"/>
                  <a:gd name="T28" fmla="*/ 29 w 70"/>
                  <a:gd name="T29" fmla="*/ 86 h 86"/>
                  <a:gd name="T30" fmla="*/ 67 w 70"/>
                  <a:gd name="T31" fmla="*/ 77 h 86"/>
                  <a:gd name="T32" fmla="*/ 62 w 70"/>
                  <a:gd name="T33" fmla="*/ 5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0" h="86">
                    <a:moveTo>
                      <a:pt x="62" y="57"/>
                    </a:moveTo>
                    <a:cubicBezTo>
                      <a:pt x="57" y="53"/>
                      <a:pt x="37" y="44"/>
                      <a:pt x="37" y="44"/>
                    </a:cubicBezTo>
                    <a:cubicBezTo>
                      <a:pt x="36" y="39"/>
                      <a:pt x="36" y="39"/>
                      <a:pt x="36" y="39"/>
                    </a:cubicBezTo>
                    <a:cubicBezTo>
                      <a:pt x="39" y="37"/>
                      <a:pt x="42" y="33"/>
                      <a:pt x="43" y="26"/>
                    </a:cubicBezTo>
                    <a:cubicBezTo>
                      <a:pt x="45" y="24"/>
                      <a:pt x="45" y="21"/>
                      <a:pt x="44" y="19"/>
                    </a:cubicBezTo>
                    <a:cubicBezTo>
                      <a:pt x="44" y="15"/>
                      <a:pt x="44" y="8"/>
                      <a:pt x="41" y="4"/>
                    </a:cubicBezTo>
                    <a:cubicBezTo>
                      <a:pt x="39" y="2"/>
                      <a:pt x="32" y="0"/>
                      <a:pt x="26" y="0"/>
                    </a:cubicBezTo>
                    <a:cubicBezTo>
                      <a:pt x="18" y="0"/>
                      <a:pt x="14" y="4"/>
                      <a:pt x="12" y="6"/>
                    </a:cubicBezTo>
                    <a:cubicBezTo>
                      <a:pt x="10" y="11"/>
                      <a:pt x="11" y="18"/>
                      <a:pt x="11" y="20"/>
                    </a:cubicBezTo>
                    <a:cubicBezTo>
                      <a:pt x="11" y="22"/>
                      <a:pt x="11" y="25"/>
                      <a:pt x="12" y="26"/>
                    </a:cubicBezTo>
                    <a:cubicBezTo>
                      <a:pt x="13" y="34"/>
                      <a:pt x="16" y="37"/>
                      <a:pt x="19" y="40"/>
                    </a:cubicBezTo>
                    <a:cubicBezTo>
                      <a:pt x="18" y="44"/>
                      <a:pt x="18" y="44"/>
                      <a:pt x="18" y="44"/>
                    </a:cubicBezTo>
                    <a:cubicBezTo>
                      <a:pt x="18" y="44"/>
                      <a:pt x="9" y="47"/>
                      <a:pt x="0" y="52"/>
                    </a:cubicBezTo>
                    <a:cubicBezTo>
                      <a:pt x="8" y="56"/>
                      <a:pt x="18" y="61"/>
                      <a:pt x="22" y="64"/>
                    </a:cubicBezTo>
                    <a:cubicBezTo>
                      <a:pt x="26" y="68"/>
                      <a:pt x="30" y="79"/>
                      <a:pt x="29" y="86"/>
                    </a:cubicBezTo>
                    <a:cubicBezTo>
                      <a:pt x="43" y="86"/>
                      <a:pt x="56" y="82"/>
                      <a:pt x="67" y="77"/>
                    </a:cubicBezTo>
                    <a:cubicBezTo>
                      <a:pt x="70" y="73"/>
                      <a:pt x="66" y="61"/>
                      <a:pt x="62" y="5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grpSp>
      <p:grpSp>
        <p:nvGrpSpPr>
          <p:cNvPr id="61" name="Groupe 60"/>
          <p:cNvGrpSpPr/>
          <p:nvPr/>
        </p:nvGrpSpPr>
        <p:grpSpPr>
          <a:xfrm flipH="1">
            <a:off x="7575503" y="466299"/>
            <a:ext cx="1031679" cy="1089547"/>
            <a:chOff x="417052" y="2019301"/>
            <a:chExt cx="3705089" cy="4229100"/>
          </a:xfrm>
        </p:grpSpPr>
        <p:sp>
          <p:nvSpPr>
            <p:cNvPr id="62" name="Freeform 2"/>
            <p:cNvSpPr>
              <a:spLocks noEditPoints="1"/>
            </p:cNvSpPr>
            <p:nvPr/>
          </p:nvSpPr>
          <p:spPr bwMode="auto">
            <a:xfrm flipH="1">
              <a:off x="417052" y="2019301"/>
              <a:ext cx="3705089" cy="4229100"/>
            </a:xfrm>
            <a:custGeom>
              <a:avLst/>
              <a:gdLst>
                <a:gd name="T0" fmla="*/ 414 w 1311"/>
                <a:gd name="T1" fmla="*/ 1398 h 1497"/>
                <a:gd name="T2" fmla="*/ 405 w 1311"/>
                <a:gd name="T3" fmla="*/ 1266 h 1497"/>
                <a:gd name="T4" fmla="*/ 274 w 1311"/>
                <a:gd name="T5" fmla="*/ 1289 h 1497"/>
                <a:gd name="T6" fmla="*/ 126 w 1311"/>
                <a:gd name="T7" fmla="*/ 1165 h 1497"/>
                <a:gd name="T8" fmla="*/ 126 w 1311"/>
                <a:gd name="T9" fmla="*/ 1104 h 1497"/>
                <a:gd name="T10" fmla="*/ 126 w 1311"/>
                <a:gd name="T11" fmla="*/ 1087 h 1497"/>
                <a:gd name="T12" fmla="*/ 83 w 1311"/>
                <a:gd name="T13" fmla="*/ 986 h 1497"/>
                <a:gd name="T14" fmla="*/ 81 w 1311"/>
                <a:gd name="T15" fmla="*/ 977 h 1497"/>
                <a:gd name="T16" fmla="*/ 61 w 1311"/>
                <a:gd name="T17" fmla="*/ 907 h 1497"/>
                <a:gd name="T18" fmla="*/ 55 w 1311"/>
                <a:gd name="T19" fmla="*/ 895 h 1497"/>
                <a:gd name="T20" fmla="*/ 21 w 1311"/>
                <a:gd name="T21" fmla="*/ 744 h 1497"/>
                <a:gd name="T22" fmla="*/ 63 w 1311"/>
                <a:gd name="T23" fmla="*/ 684 h 1497"/>
                <a:gd name="T24" fmla="*/ 114 w 1311"/>
                <a:gd name="T25" fmla="*/ 605 h 1497"/>
                <a:gd name="T26" fmla="*/ 118 w 1311"/>
                <a:gd name="T27" fmla="*/ 589 h 1497"/>
                <a:gd name="T28" fmla="*/ 117 w 1311"/>
                <a:gd name="T29" fmla="*/ 586 h 1497"/>
                <a:gd name="T30" fmla="*/ 110 w 1311"/>
                <a:gd name="T31" fmla="*/ 554 h 1497"/>
                <a:gd name="T32" fmla="*/ 199 w 1311"/>
                <a:gd name="T33" fmla="*/ 220 h 1497"/>
                <a:gd name="T34" fmla="*/ 709 w 1311"/>
                <a:gd name="T35" fmla="*/ 0 h 1497"/>
                <a:gd name="T36" fmla="*/ 1178 w 1311"/>
                <a:gd name="T37" fmla="*/ 196 h 1497"/>
                <a:gd name="T38" fmla="*/ 1295 w 1311"/>
                <a:gd name="T39" fmla="*/ 694 h 1497"/>
                <a:gd name="T40" fmla="*/ 1106 w 1311"/>
                <a:gd name="T41" fmla="*/ 1062 h 1497"/>
                <a:gd name="T42" fmla="*/ 1141 w 1311"/>
                <a:gd name="T43" fmla="*/ 1374 h 1497"/>
                <a:gd name="T44" fmla="*/ 1037 w 1311"/>
                <a:gd name="T45" fmla="*/ 1497 h 1497"/>
                <a:gd name="T46" fmla="*/ 429 w 1311"/>
                <a:gd name="T47" fmla="*/ 1199 h 1497"/>
                <a:gd name="T48" fmla="*/ 458 w 1311"/>
                <a:gd name="T49" fmla="*/ 1220 h 1497"/>
                <a:gd name="T50" fmla="*/ 519 w 1311"/>
                <a:gd name="T51" fmla="*/ 1441 h 1497"/>
                <a:gd name="T52" fmla="*/ 1074 w 1311"/>
                <a:gd name="T53" fmla="*/ 1423 h 1497"/>
                <a:gd name="T54" fmla="*/ 1038 w 1311"/>
                <a:gd name="T55" fmla="*/ 1118 h 1497"/>
                <a:gd name="T56" fmla="*/ 1239 w 1311"/>
                <a:gd name="T57" fmla="*/ 686 h 1497"/>
                <a:gd name="T58" fmla="*/ 709 w 1311"/>
                <a:gd name="T59" fmla="*/ 56 h 1497"/>
                <a:gd name="T60" fmla="*/ 165 w 1311"/>
                <a:gd name="T61" fmla="*/ 542 h 1497"/>
                <a:gd name="T62" fmla="*/ 172 w 1311"/>
                <a:gd name="T63" fmla="*/ 571 h 1497"/>
                <a:gd name="T64" fmla="*/ 165 w 1311"/>
                <a:gd name="T65" fmla="*/ 630 h 1497"/>
                <a:gd name="T66" fmla="*/ 70 w 1311"/>
                <a:gd name="T67" fmla="*/ 773 h 1497"/>
                <a:gd name="T68" fmla="*/ 63 w 1311"/>
                <a:gd name="T69" fmla="*/ 818 h 1497"/>
                <a:gd name="T70" fmla="*/ 133 w 1311"/>
                <a:gd name="T71" fmla="*/ 869 h 1497"/>
                <a:gd name="T72" fmla="*/ 122 w 1311"/>
                <a:gd name="T73" fmla="*/ 936 h 1497"/>
                <a:gd name="T74" fmla="*/ 154 w 1311"/>
                <a:gd name="T75" fmla="*/ 960 h 1497"/>
                <a:gd name="T76" fmla="*/ 148 w 1311"/>
                <a:gd name="T77" fmla="*/ 1021 h 1497"/>
                <a:gd name="T78" fmla="*/ 182 w 1311"/>
                <a:gd name="T79" fmla="*/ 1108 h 1497"/>
                <a:gd name="T80" fmla="*/ 274 w 1311"/>
                <a:gd name="T81" fmla="*/ 1232 h 1497"/>
                <a:gd name="T82" fmla="*/ 429 w 1311"/>
                <a:gd name="T83" fmla="*/ 1199 h 1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311" h="1497">
                  <a:moveTo>
                    <a:pt x="519" y="1497"/>
                  </a:moveTo>
                  <a:cubicBezTo>
                    <a:pt x="463" y="1497"/>
                    <a:pt x="417" y="1454"/>
                    <a:pt x="414" y="1398"/>
                  </a:cubicBezTo>
                  <a:cubicBezTo>
                    <a:pt x="412" y="1355"/>
                    <a:pt x="410" y="1317"/>
                    <a:pt x="406" y="1281"/>
                  </a:cubicBezTo>
                  <a:cubicBezTo>
                    <a:pt x="405" y="1266"/>
                    <a:pt x="405" y="1266"/>
                    <a:pt x="405" y="1266"/>
                  </a:cubicBezTo>
                  <a:cubicBezTo>
                    <a:pt x="391" y="1270"/>
                    <a:pt x="391" y="1270"/>
                    <a:pt x="391" y="1270"/>
                  </a:cubicBezTo>
                  <a:cubicBezTo>
                    <a:pt x="345" y="1283"/>
                    <a:pt x="307" y="1289"/>
                    <a:pt x="274" y="1289"/>
                  </a:cubicBezTo>
                  <a:cubicBezTo>
                    <a:pt x="226" y="1289"/>
                    <a:pt x="188" y="1275"/>
                    <a:pt x="161" y="1246"/>
                  </a:cubicBezTo>
                  <a:cubicBezTo>
                    <a:pt x="141" y="1225"/>
                    <a:pt x="129" y="1198"/>
                    <a:pt x="126" y="1165"/>
                  </a:cubicBezTo>
                  <a:cubicBezTo>
                    <a:pt x="123" y="1143"/>
                    <a:pt x="124" y="1122"/>
                    <a:pt x="125" y="1104"/>
                  </a:cubicBezTo>
                  <a:cubicBezTo>
                    <a:pt x="126" y="1104"/>
                    <a:pt x="126" y="1104"/>
                    <a:pt x="126" y="1104"/>
                  </a:cubicBezTo>
                  <a:cubicBezTo>
                    <a:pt x="126" y="1100"/>
                    <a:pt x="126" y="1096"/>
                    <a:pt x="126" y="1091"/>
                  </a:cubicBezTo>
                  <a:cubicBezTo>
                    <a:pt x="126" y="1087"/>
                    <a:pt x="126" y="1087"/>
                    <a:pt x="126" y="1087"/>
                  </a:cubicBezTo>
                  <a:cubicBezTo>
                    <a:pt x="103" y="1055"/>
                    <a:pt x="103" y="1055"/>
                    <a:pt x="103" y="1055"/>
                  </a:cubicBezTo>
                  <a:cubicBezTo>
                    <a:pt x="88" y="1035"/>
                    <a:pt x="81" y="1011"/>
                    <a:pt x="83" y="986"/>
                  </a:cubicBezTo>
                  <a:cubicBezTo>
                    <a:pt x="84" y="981"/>
                    <a:pt x="84" y="981"/>
                    <a:pt x="84" y="981"/>
                  </a:cubicBezTo>
                  <a:cubicBezTo>
                    <a:pt x="81" y="977"/>
                    <a:pt x="81" y="977"/>
                    <a:pt x="81" y="977"/>
                  </a:cubicBezTo>
                  <a:cubicBezTo>
                    <a:pt x="77" y="972"/>
                    <a:pt x="74" y="967"/>
                    <a:pt x="71" y="961"/>
                  </a:cubicBezTo>
                  <a:cubicBezTo>
                    <a:pt x="63" y="945"/>
                    <a:pt x="59" y="926"/>
                    <a:pt x="61" y="907"/>
                  </a:cubicBezTo>
                  <a:cubicBezTo>
                    <a:pt x="62" y="899"/>
                    <a:pt x="62" y="899"/>
                    <a:pt x="62" y="899"/>
                  </a:cubicBezTo>
                  <a:cubicBezTo>
                    <a:pt x="55" y="895"/>
                    <a:pt x="55" y="895"/>
                    <a:pt x="55" y="895"/>
                  </a:cubicBezTo>
                  <a:cubicBezTo>
                    <a:pt x="33" y="881"/>
                    <a:pt x="17" y="860"/>
                    <a:pt x="9" y="835"/>
                  </a:cubicBezTo>
                  <a:cubicBezTo>
                    <a:pt x="0" y="804"/>
                    <a:pt x="4" y="771"/>
                    <a:pt x="21" y="744"/>
                  </a:cubicBezTo>
                  <a:cubicBezTo>
                    <a:pt x="22" y="743"/>
                    <a:pt x="22" y="743"/>
                    <a:pt x="22" y="743"/>
                  </a:cubicBezTo>
                  <a:cubicBezTo>
                    <a:pt x="35" y="722"/>
                    <a:pt x="49" y="703"/>
                    <a:pt x="63" y="684"/>
                  </a:cubicBezTo>
                  <a:cubicBezTo>
                    <a:pt x="63" y="684"/>
                    <a:pt x="63" y="684"/>
                    <a:pt x="63" y="684"/>
                  </a:cubicBezTo>
                  <a:cubicBezTo>
                    <a:pt x="82" y="657"/>
                    <a:pt x="101" y="631"/>
                    <a:pt x="114" y="605"/>
                  </a:cubicBezTo>
                  <a:cubicBezTo>
                    <a:pt x="119" y="594"/>
                    <a:pt x="119" y="594"/>
                    <a:pt x="119" y="594"/>
                  </a:cubicBezTo>
                  <a:cubicBezTo>
                    <a:pt x="118" y="589"/>
                    <a:pt x="118" y="589"/>
                    <a:pt x="118" y="589"/>
                  </a:cubicBezTo>
                  <a:cubicBezTo>
                    <a:pt x="118" y="589"/>
                    <a:pt x="118" y="588"/>
                    <a:pt x="118" y="587"/>
                  </a:cubicBezTo>
                  <a:cubicBezTo>
                    <a:pt x="117" y="586"/>
                    <a:pt x="117" y="586"/>
                    <a:pt x="117" y="586"/>
                  </a:cubicBezTo>
                  <a:cubicBezTo>
                    <a:pt x="116" y="582"/>
                    <a:pt x="115" y="577"/>
                    <a:pt x="114" y="572"/>
                  </a:cubicBezTo>
                  <a:cubicBezTo>
                    <a:pt x="110" y="554"/>
                    <a:pt x="110" y="554"/>
                    <a:pt x="110" y="554"/>
                  </a:cubicBezTo>
                  <a:cubicBezTo>
                    <a:pt x="99" y="505"/>
                    <a:pt x="100" y="444"/>
                    <a:pt x="113" y="391"/>
                  </a:cubicBezTo>
                  <a:cubicBezTo>
                    <a:pt x="129" y="329"/>
                    <a:pt x="157" y="272"/>
                    <a:pt x="199" y="220"/>
                  </a:cubicBezTo>
                  <a:cubicBezTo>
                    <a:pt x="237" y="173"/>
                    <a:pt x="284" y="132"/>
                    <a:pt x="341" y="98"/>
                  </a:cubicBezTo>
                  <a:cubicBezTo>
                    <a:pt x="446" y="35"/>
                    <a:pt x="577" y="0"/>
                    <a:pt x="709" y="0"/>
                  </a:cubicBezTo>
                  <a:cubicBezTo>
                    <a:pt x="799" y="0"/>
                    <a:pt x="887" y="16"/>
                    <a:pt x="964" y="46"/>
                  </a:cubicBezTo>
                  <a:cubicBezTo>
                    <a:pt x="1050" y="80"/>
                    <a:pt x="1122" y="131"/>
                    <a:pt x="1178" y="196"/>
                  </a:cubicBezTo>
                  <a:cubicBezTo>
                    <a:pt x="1230" y="256"/>
                    <a:pt x="1266" y="328"/>
                    <a:pt x="1286" y="409"/>
                  </a:cubicBezTo>
                  <a:cubicBezTo>
                    <a:pt x="1308" y="495"/>
                    <a:pt x="1311" y="591"/>
                    <a:pt x="1295" y="694"/>
                  </a:cubicBezTo>
                  <a:cubicBezTo>
                    <a:pt x="1284" y="766"/>
                    <a:pt x="1260" y="834"/>
                    <a:pt x="1222" y="901"/>
                  </a:cubicBezTo>
                  <a:cubicBezTo>
                    <a:pt x="1187" y="964"/>
                    <a:pt x="1144" y="1017"/>
                    <a:pt x="1106" y="1062"/>
                  </a:cubicBezTo>
                  <a:cubicBezTo>
                    <a:pt x="1095" y="1075"/>
                    <a:pt x="1091" y="1092"/>
                    <a:pt x="1093" y="1108"/>
                  </a:cubicBezTo>
                  <a:cubicBezTo>
                    <a:pt x="1141" y="1374"/>
                    <a:pt x="1141" y="1374"/>
                    <a:pt x="1141" y="1374"/>
                  </a:cubicBezTo>
                  <a:cubicBezTo>
                    <a:pt x="1146" y="1404"/>
                    <a:pt x="1138" y="1436"/>
                    <a:pt x="1118" y="1460"/>
                  </a:cubicBezTo>
                  <a:cubicBezTo>
                    <a:pt x="1098" y="1484"/>
                    <a:pt x="1069" y="1497"/>
                    <a:pt x="1037" y="1497"/>
                  </a:cubicBezTo>
                  <a:lnTo>
                    <a:pt x="519" y="1497"/>
                  </a:lnTo>
                  <a:close/>
                  <a:moveTo>
                    <a:pt x="429" y="1199"/>
                  </a:moveTo>
                  <a:cubicBezTo>
                    <a:pt x="444" y="1199"/>
                    <a:pt x="457" y="1212"/>
                    <a:pt x="458" y="1219"/>
                  </a:cubicBezTo>
                  <a:cubicBezTo>
                    <a:pt x="458" y="1220"/>
                    <a:pt x="458" y="1220"/>
                    <a:pt x="458" y="1220"/>
                  </a:cubicBezTo>
                  <a:cubicBezTo>
                    <a:pt x="461" y="1252"/>
                    <a:pt x="466" y="1305"/>
                    <a:pt x="471" y="1395"/>
                  </a:cubicBezTo>
                  <a:cubicBezTo>
                    <a:pt x="472" y="1420"/>
                    <a:pt x="493" y="1441"/>
                    <a:pt x="519" y="1441"/>
                  </a:cubicBezTo>
                  <a:cubicBezTo>
                    <a:pt x="1037" y="1441"/>
                    <a:pt x="1037" y="1441"/>
                    <a:pt x="1037" y="1441"/>
                  </a:cubicBezTo>
                  <a:cubicBezTo>
                    <a:pt x="1052" y="1441"/>
                    <a:pt x="1065" y="1434"/>
                    <a:pt x="1074" y="1423"/>
                  </a:cubicBezTo>
                  <a:cubicBezTo>
                    <a:pt x="1084" y="1412"/>
                    <a:pt x="1087" y="1398"/>
                    <a:pt x="1085" y="1384"/>
                  </a:cubicBezTo>
                  <a:cubicBezTo>
                    <a:pt x="1038" y="1118"/>
                    <a:pt x="1038" y="1118"/>
                    <a:pt x="1038" y="1118"/>
                  </a:cubicBezTo>
                  <a:cubicBezTo>
                    <a:pt x="1032" y="1085"/>
                    <a:pt x="1041" y="1051"/>
                    <a:pt x="1063" y="1025"/>
                  </a:cubicBezTo>
                  <a:cubicBezTo>
                    <a:pt x="1136" y="938"/>
                    <a:pt x="1216" y="833"/>
                    <a:pt x="1239" y="686"/>
                  </a:cubicBezTo>
                  <a:cubicBezTo>
                    <a:pt x="1267" y="501"/>
                    <a:pt x="1231" y="345"/>
                    <a:pt x="1135" y="233"/>
                  </a:cubicBezTo>
                  <a:cubicBezTo>
                    <a:pt x="1038" y="121"/>
                    <a:pt x="883" y="56"/>
                    <a:pt x="709" y="56"/>
                  </a:cubicBezTo>
                  <a:cubicBezTo>
                    <a:pt x="491" y="56"/>
                    <a:pt x="228" y="166"/>
                    <a:pt x="168" y="405"/>
                  </a:cubicBezTo>
                  <a:cubicBezTo>
                    <a:pt x="157" y="449"/>
                    <a:pt x="156" y="501"/>
                    <a:pt x="165" y="542"/>
                  </a:cubicBezTo>
                  <a:cubicBezTo>
                    <a:pt x="169" y="560"/>
                    <a:pt x="169" y="560"/>
                    <a:pt x="169" y="560"/>
                  </a:cubicBezTo>
                  <a:cubicBezTo>
                    <a:pt x="170" y="563"/>
                    <a:pt x="171" y="567"/>
                    <a:pt x="172" y="571"/>
                  </a:cubicBezTo>
                  <a:cubicBezTo>
                    <a:pt x="176" y="584"/>
                    <a:pt x="180" y="600"/>
                    <a:pt x="176" y="608"/>
                  </a:cubicBezTo>
                  <a:cubicBezTo>
                    <a:pt x="165" y="630"/>
                    <a:pt x="165" y="630"/>
                    <a:pt x="165" y="630"/>
                  </a:cubicBezTo>
                  <a:cubicBezTo>
                    <a:pt x="150" y="661"/>
                    <a:pt x="129" y="690"/>
                    <a:pt x="109" y="717"/>
                  </a:cubicBezTo>
                  <a:cubicBezTo>
                    <a:pt x="96" y="735"/>
                    <a:pt x="82" y="754"/>
                    <a:pt x="70" y="773"/>
                  </a:cubicBezTo>
                  <a:cubicBezTo>
                    <a:pt x="69" y="775"/>
                    <a:pt x="69" y="775"/>
                    <a:pt x="69" y="775"/>
                  </a:cubicBezTo>
                  <a:cubicBezTo>
                    <a:pt x="61" y="788"/>
                    <a:pt x="59" y="803"/>
                    <a:pt x="63" y="818"/>
                  </a:cubicBezTo>
                  <a:cubicBezTo>
                    <a:pt x="68" y="833"/>
                    <a:pt x="78" y="845"/>
                    <a:pt x="92" y="851"/>
                  </a:cubicBezTo>
                  <a:cubicBezTo>
                    <a:pt x="133" y="869"/>
                    <a:pt x="133" y="869"/>
                    <a:pt x="133" y="869"/>
                  </a:cubicBezTo>
                  <a:cubicBezTo>
                    <a:pt x="120" y="900"/>
                    <a:pt x="120" y="900"/>
                    <a:pt x="120" y="900"/>
                  </a:cubicBezTo>
                  <a:cubicBezTo>
                    <a:pt x="116" y="912"/>
                    <a:pt x="116" y="925"/>
                    <a:pt x="122" y="936"/>
                  </a:cubicBezTo>
                  <a:cubicBezTo>
                    <a:pt x="127" y="948"/>
                    <a:pt x="137" y="956"/>
                    <a:pt x="149" y="959"/>
                  </a:cubicBezTo>
                  <a:cubicBezTo>
                    <a:pt x="154" y="960"/>
                    <a:pt x="154" y="960"/>
                    <a:pt x="154" y="960"/>
                  </a:cubicBezTo>
                  <a:cubicBezTo>
                    <a:pt x="147" y="971"/>
                    <a:pt x="147" y="971"/>
                    <a:pt x="147" y="971"/>
                  </a:cubicBezTo>
                  <a:cubicBezTo>
                    <a:pt x="137" y="986"/>
                    <a:pt x="137" y="1006"/>
                    <a:pt x="148" y="1021"/>
                  </a:cubicBezTo>
                  <a:cubicBezTo>
                    <a:pt x="180" y="1063"/>
                    <a:pt x="180" y="1063"/>
                    <a:pt x="180" y="1063"/>
                  </a:cubicBezTo>
                  <a:cubicBezTo>
                    <a:pt x="184" y="1070"/>
                    <a:pt x="183" y="1090"/>
                    <a:pt x="182" y="1108"/>
                  </a:cubicBezTo>
                  <a:cubicBezTo>
                    <a:pt x="180" y="1140"/>
                    <a:pt x="178" y="1181"/>
                    <a:pt x="202" y="1207"/>
                  </a:cubicBezTo>
                  <a:cubicBezTo>
                    <a:pt x="218" y="1224"/>
                    <a:pt x="242" y="1232"/>
                    <a:pt x="274" y="1232"/>
                  </a:cubicBezTo>
                  <a:cubicBezTo>
                    <a:pt x="311" y="1232"/>
                    <a:pt x="360" y="1222"/>
                    <a:pt x="422" y="1201"/>
                  </a:cubicBezTo>
                  <a:cubicBezTo>
                    <a:pt x="424" y="1200"/>
                    <a:pt x="426" y="1199"/>
                    <a:pt x="429" y="1199"/>
                  </a:cubicBezTo>
                  <a:close/>
                </a:path>
              </a:pathLst>
            </a:custGeom>
            <a:solidFill>
              <a:srgbClr val="7F7F7F"/>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63" name="Freeform 4"/>
            <p:cNvSpPr>
              <a:spLocks/>
            </p:cNvSpPr>
            <p:nvPr/>
          </p:nvSpPr>
          <p:spPr bwMode="auto">
            <a:xfrm flipH="1">
              <a:off x="2008187" y="2333231"/>
              <a:ext cx="1535033" cy="1175745"/>
            </a:xfrm>
            <a:custGeom>
              <a:avLst/>
              <a:gdLst>
                <a:gd name="T0" fmla="*/ 5 w 543"/>
                <a:gd name="T1" fmla="*/ 416 h 416"/>
                <a:gd name="T2" fmla="*/ 151 w 543"/>
                <a:gd name="T3" fmla="*/ 397 h 416"/>
                <a:gd name="T4" fmla="*/ 173 w 543"/>
                <a:gd name="T5" fmla="*/ 339 h 416"/>
                <a:gd name="T6" fmla="*/ 234 w 543"/>
                <a:gd name="T7" fmla="*/ 305 h 416"/>
                <a:gd name="T8" fmla="*/ 302 w 543"/>
                <a:gd name="T9" fmla="*/ 322 h 416"/>
                <a:gd name="T10" fmla="*/ 339 w 543"/>
                <a:gd name="T11" fmla="*/ 372 h 416"/>
                <a:gd name="T12" fmla="*/ 491 w 543"/>
                <a:gd name="T13" fmla="*/ 352 h 416"/>
                <a:gd name="T14" fmla="*/ 469 w 543"/>
                <a:gd name="T15" fmla="*/ 188 h 416"/>
                <a:gd name="T16" fmla="*/ 477 w 543"/>
                <a:gd name="T17" fmla="*/ 186 h 416"/>
                <a:gd name="T18" fmla="*/ 538 w 543"/>
                <a:gd name="T19" fmla="*/ 99 h 416"/>
                <a:gd name="T20" fmla="*/ 456 w 543"/>
                <a:gd name="T21" fmla="*/ 29 h 416"/>
                <a:gd name="T22" fmla="*/ 448 w 543"/>
                <a:gd name="T23" fmla="*/ 30 h 416"/>
                <a:gd name="T24" fmla="*/ 445 w 543"/>
                <a:gd name="T25" fmla="*/ 3 h 416"/>
                <a:gd name="T26" fmla="*/ 411 w 543"/>
                <a:gd name="T27" fmla="*/ 0 h 416"/>
                <a:gd name="T28" fmla="*/ 310 w 543"/>
                <a:gd name="T29" fmla="*/ 35 h 416"/>
                <a:gd name="T30" fmla="*/ 300 w 543"/>
                <a:gd name="T31" fmla="*/ 35 h 416"/>
                <a:gd name="T32" fmla="*/ 177 w 543"/>
                <a:gd name="T33" fmla="*/ 91 h 416"/>
                <a:gd name="T34" fmla="*/ 69 w 543"/>
                <a:gd name="T35" fmla="*/ 217 h 416"/>
                <a:gd name="T36" fmla="*/ 27 w 543"/>
                <a:gd name="T37" fmla="*/ 278 h 416"/>
                <a:gd name="T38" fmla="*/ 28 w 543"/>
                <a:gd name="T39" fmla="*/ 287 h 416"/>
                <a:gd name="T40" fmla="*/ 0 w 543"/>
                <a:gd name="T41" fmla="*/ 377 h 416"/>
                <a:gd name="T42" fmla="*/ 5 w 543"/>
                <a:gd name="T43" fmla="*/ 416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43" h="416">
                  <a:moveTo>
                    <a:pt x="5" y="416"/>
                  </a:moveTo>
                  <a:cubicBezTo>
                    <a:pt x="151" y="397"/>
                    <a:pt x="151" y="397"/>
                    <a:pt x="151" y="397"/>
                  </a:cubicBezTo>
                  <a:cubicBezTo>
                    <a:pt x="151" y="376"/>
                    <a:pt x="159" y="355"/>
                    <a:pt x="173" y="339"/>
                  </a:cubicBezTo>
                  <a:cubicBezTo>
                    <a:pt x="189" y="320"/>
                    <a:pt x="210" y="308"/>
                    <a:pt x="234" y="305"/>
                  </a:cubicBezTo>
                  <a:cubicBezTo>
                    <a:pt x="258" y="302"/>
                    <a:pt x="282" y="308"/>
                    <a:pt x="302" y="322"/>
                  </a:cubicBezTo>
                  <a:cubicBezTo>
                    <a:pt x="320" y="334"/>
                    <a:pt x="333" y="352"/>
                    <a:pt x="339" y="372"/>
                  </a:cubicBezTo>
                  <a:cubicBezTo>
                    <a:pt x="491" y="352"/>
                    <a:pt x="491" y="352"/>
                    <a:pt x="491" y="352"/>
                  </a:cubicBezTo>
                  <a:cubicBezTo>
                    <a:pt x="469" y="188"/>
                    <a:pt x="469" y="188"/>
                    <a:pt x="469" y="188"/>
                  </a:cubicBezTo>
                  <a:cubicBezTo>
                    <a:pt x="477" y="186"/>
                    <a:pt x="477" y="186"/>
                    <a:pt x="477" y="186"/>
                  </a:cubicBezTo>
                  <a:cubicBezTo>
                    <a:pt x="517" y="177"/>
                    <a:pt x="543" y="140"/>
                    <a:pt x="538" y="99"/>
                  </a:cubicBezTo>
                  <a:cubicBezTo>
                    <a:pt x="533" y="57"/>
                    <a:pt x="497" y="28"/>
                    <a:pt x="456" y="29"/>
                  </a:cubicBezTo>
                  <a:cubicBezTo>
                    <a:pt x="448" y="30"/>
                    <a:pt x="448" y="30"/>
                    <a:pt x="448" y="30"/>
                  </a:cubicBezTo>
                  <a:cubicBezTo>
                    <a:pt x="445" y="3"/>
                    <a:pt x="445" y="3"/>
                    <a:pt x="445" y="3"/>
                  </a:cubicBezTo>
                  <a:cubicBezTo>
                    <a:pt x="434" y="1"/>
                    <a:pt x="423" y="0"/>
                    <a:pt x="411" y="0"/>
                  </a:cubicBezTo>
                  <a:cubicBezTo>
                    <a:pt x="373" y="0"/>
                    <a:pt x="338" y="13"/>
                    <a:pt x="310" y="35"/>
                  </a:cubicBezTo>
                  <a:cubicBezTo>
                    <a:pt x="306" y="35"/>
                    <a:pt x="303" y="35"/>
                    <a:pt x="300" y="35"/>
                  </a:cubicBezTo>
                  <a:cubicBezTo>
                    <a:pt x="251" y="35"/>
                    <a:pt x="206" y="57"/>
                    <a:pt x="177" y="91"/>
                  </a:cubicBezTo>
                  <a:cubicBezTo>
                    <a:pt x="116" y="102"/>
                    <a:pt x="71" y="154"/>
                    <a:pt x="69" y="217"/>
                  </a:cubicBezTo>
                  <a:cubicBezTo>
                    <a:pt x="45" y="227"/>
                    <a:pt x="27" y="250"/>
                    <a:pt x="27" y="278"/>
                  </a:cubicBezTo>
                  <a:cubicBezTo>
                    <a:pt x="27" y="281"/>
                    <a:pt x="28" y="284"/>
                    <a:pt x="28" y="287"/>
                  </a:cubicBezTo>
                  <a:cubicBezTo>
                    <a:pt x="10" y="313"/>
                    <a:pt x="0" y="344"/>
                    <a:pt x="0" y="377"/>
                  </a:cubicBezTo>
                  <a:cubicBezTo>
                    <a:pt x="0" y="390"/>
                    <a:pt x="2" y="403"/>
                    <a:pt x="5" y="416"/>
                  </a:cubicBezTo>
                  <a:close/>
                </a:path>
              </a:pathLst>
            </a:custGeom>
            <a:solidFill>
              <a:srgbClr val="7FBC41"/>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64" name="Freeform 7"/>
            <p:cNvSpPr>
              <a:spLocks/>
            </p:cNvSpPr>
            <p:nvPr/>
          </p:nvSpPr>
          <p:spPr bwMode="auto">
            <a:xfrm flipH="1">
              <a:off x="2024898" y="3226081"/>
              <a:ext cx="1489675" cy="1174551"/>
            </a:xfrm>
            <a:custGeom>
              <a:avLst/>
              <a:gdLst>
                <a:gd name="T0" fmla="*/ 524 w 527"/>
                <a:gd name="T1" fmla="*/ 386 h 416"/>
                <a:gd name="T2" fmla="*/ 466 w 527"/>
                <a:gd name="T3" fmla="*/ 363 h 416"/>
                <a:gd name="T4" fmla="*/ 433 w 527"/>
                <a:gd name="T5" fmla="*/ 302 h 416"/>
                <a:gd name="T6" fmla="*/ 450 w 527"/>
                <a:gd name="T7" fmla="*/ 234 h 416"/>
                <a:gd name="T8" fmla="*/ 500 w 527"/>
                <a:gd name="T9" fmla="*/ 198 h 416"/>
                <a:gd name="T10" fmla="*/ 481 w 527"/>
                <a:gd name="T11" fmla="*/ 53 h 416"/>
                <a:gd name="T12" fmla="*/ 316 w 527"/>
                <a:gd name="T13" fmla="*/ 75 h 416"/>
                <a:gd name="T14" fmla="*/ 314 w 527"/>
                <a:gd name="T15" fmla="*/ 67 h 416"/>
                <a:gd name="T16" fmla="*/ 226 w 527"/>
                <a:gd name="T17" fmla="*/ 6 h 416"/>
                <a:gd name="T18" fmla="*/ 157 w 527"/>
                <a:gd name="T19" fmla="*/ 88 h 416"/>
                <a:gd name="T20" fmla="*/ 158 w 527"/>
                <a:gd name="T21" fmla="*/ 95 h 416"/>
                <a:gd name="T22" fmla="*/ 0 w 527"/>
                <a:gd name="T23" fmla="*/ 116 h 416"/>
                <a:gd name="T24" fmla="*/ 62 w 527"/>
                <a:gd name="T25" fmla="*/ 193 h 416"/>
                <a:gd name="T26" fmla="*/ 180 w 527"/>
                <a:gd name="T27" fmla="*/ 278 h 416"/>
                <a:gd name="T28" fmla="*/ 239 w 527"/>
                <a:gd name="T29" fmla="*/ 263 h 416"/>
                <a:gd name="T30" fmla="*/ 315 w 527"/>
                <a:gd name="T31" fmla="*/ 309 h 416"/>
                <a:gd name="T32" fmla="*/ 469 w 527"/>
                <a:gd name="T33" fmla="*/ 416 h 416"/>
                <a:gd name="T34" fmla="*/ 527 w 527"/>
                <a:gd name="T35" fmla="*/ 405 h 416"/>
                <a:gd name="T36" fmla="*/ 524 w 527"/>
                <a:gd name="T37" fmla="*/ 386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7" h="416">
                  <a:moveTo>
                    <a:pt x="524" y="386"/>
                  </a:moveTo>
                  <a:cubicBezTo>
                    <a:pt x="503" y="385"/>
                    <a:pt x="483" y="377"/>
                    <a:pt x="466" y="363"/>
                  </a:cubicBezTo>
                  <a:cubicBezTo>
                    <a:pt x="448" y="348"/>
                    <a:pt x="436" y="326"/>
                    <a:pt x="433" y="302"/>
                  </a:cubicBezTo>
                  <a:cubicBezTo>
                    <a:pt x="430" y="278"/>
                    <a:pt x="436" y="254"/>
                    <a:pt x="450" y="234"/>
                  </a:cubicBezTo>
                  <a:cubicBezTo>
                    <a:pt x="462" y="217"/>
                    <a:pt x="479" y="204"/>
                    <a:pt x="500" y="198"/>
                  </a:cubicBezTo>
                  <a:cubicBezTo>
                    <a:pt x="481" y="53"/>
                    <a:pt x="481" y="53"/>
                    <a:pt x="481" y="53"/>
                  </a:cubicBezTo>
                  <a:cubicBezTo>
                    <a:pt x="316" y="75"/>
                    <a:pt x="316" y="75"/>
                    <a:pt x="316" y="75"/>
                  </a:cubicBezTo>
                  <a:cubicBezTo>
                    <a:pt x="314" y="67"/>
                    <a:pt x="314" y="67"/>
                    <a:pt x="314" y="67"/>
                  </a:cubicBezTo>
                  <a:cubicBezTo>
                    <a:pt x="305" y="27"/>
                    <a:pt x="268" y="0"/>
                    <a:pt x="226" y="6"/>
                  </a:cubicBezTo>
                  <a:cubicBezTo>
                    <a:pt x="185" y="11"/>
                    <a:pt x="156" y="46"/>
                    <a:pt x="157" y="88"/>
                  </a:cubicBezTo>
                  <a:cubicBezTo>
                    <a:pt x="158" y="95"/>
                    <a:pt x="158" y="95"/>
                    <a:pt x="158" y="95"/>
                  </a:cubicBezTo>
                  <a:cubicBezTo>
                    <a:pt x="0" y="116"/>
                    <a:pt x="0" y="116"/>
                    <a:pt x="0" y="116"/>
                  </a:cubicBezTo>
                  <a:cubicBezTo>
                    <a:pt x="12" y="148"/>
                    <a:pt x="34" y="175"/>
                    <a:pt x="62" y="193"/>
                  </a:cubicBezTo>
                  <a:cubicBezTo>
                    <a:pt x="79" y="242"/>
                    <a:pt x="125" y="278"/>
                    <a:pt x="180" y="278"/>
                  </a:cubicBezTo>
                  <a:cubicBezTo>
                    <a:pt x="202" y="278"/>
                    <a:pt x="222" y="272"/>
                    <a:pt x="239" y="263"/>
                  </a:cubicBezTo>
                  <a:cubicBezTo>
                    <a:pt x="258" y="286"/>
                    <a:pt x="284" y="303"/>
                    <a:pt x="315" y="309"/>
                  </a:cubicBezTo>
                  <a:cubicBezTo>
                    <a:pt x="338" y="372"/>
                    <a:pt x="398" y="416"/>
                    <a:pt x="469" y="416"/>
                  </a:cubicBezTo>
                  <a:cubicBezTo>
                    <a:pt x="489" y="416"/>
                    <a:pt x="509" y="412"/>
                    <a:pt x="527" y="405"/>
                  </a:cubicBezTo>
                  <a:lnTo>
                    <a:pt x="524" y="386"/>
                  </a:lnTo>
                  <a:close/>
                </a:path>
              </a:pathLst>
            </a:custGeom>
            <a:solidFill>
              <a:srgbClr val="FDB817"/>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65" name="Freeform 13"/>
            <p:cNvSpPr>
              <a:spLocks/>
            </p:cNvSpPr>
            <p:nvPr/>
          </p:nvSpPr>
          <p:spPr bwMode="auto">
            <a:xfrm flipH="1">
              <a:off x="658170" y="3178334"/>
              <a:ext cx="1601878" cy="1480125"/>
            </a:xfrm>
            <a:custGeom>
              <a:avLst/>
              <a:gdLst>
                <a:gd name="T0" fmla="*/ 567 w 567"/>
                <a:gd name="T1" fmla="*/ 124 h 524"/>
                <a:gd name="T2" fmla="*/ 533 w 567"/>
                <a:gd name="T3" fmla="*/ 34 h 524"/>
                <a:gd name="T4" fmla="*/ 534 w 567"/>
                <a:gd name="T5" fmla="*/ 13 h 524"/>
                <a:gd name="T6" fmla="*/ 534 w 567"/>
                <a:gd name="T7" fmla="*/ 0 h 524"/>
                <a:gd name="T8" fmla="*/ 393 w 567"/>
                <a:gd name="T9" fmla="*/ 19 h 524"/>
                <a:gd name="T10" fmla="*/ 370 w 567"/>
                <a:gd name="T11" fmla="*/ 77 h 524"/>
                <a:gd name="T12" fmla="*/ 309 w 567"/>
                <a:gd name="T13" fmla="*/ 110 h 524"/>
                <a:gd name="T14" fmla="*/ 297 w 567"/>
                <a:gd name="T15" fmla="*/ 111 h 524"/>
                <a:gd name="T16" fmla="*/ 241 w 567"/>
                <a:gd name="T17" fmla="*/ 94 h 524"/>
                <a:gd name="T18" fmla="*/ 205 w 567"/>
                <a:gd name="T19" fmla="*/ 43 h 524"/>
                <a:gd name="T20" fmla="*/ 53 w 567"/>
                <a:gd name="T21" fmla="*/ 63 h 524"/>
                <a:gd name="T22" fmla="*/ 74 w 567"/>
                <a:gd name="T23" fmla="*/ 227 h 524"/>
                <a:gd name="T24" fmla="*/ 67 w 567"/>
                <a:gd name="T25" fmla="*/ 229 h 524"/>
                <a:gd name="T26" fmla="*/ 5 w 567"/>
                <a:gd name="T27" fmla="*/ 317 h 524"/>
                <a:gd name="T28" fmla="*/ 87 w 567"/>
                <a:gd name="T29" fmla="*/ 386 h 524"/>
                <a:gd name="T30" fmla="*/ 95 w 567"/>
                <a:gd name="T31" fmla="*/ 386 h 524"/>
                <a:gd name="T32" fmla="*/ 102 w 567"/>
                <a:gd name="T33" fmla="*/ 438 h 524"/>
                <a:gd name="T34" fmla="*/ 266 w 567"/>
                <a:gd name="T35" fmla="*/ 524 h 524"/>
                <a:gd name="T36" fmla="*/ 452 w 567"/>
                <a:gd name="T37" fmla="*/ 396 h 524"/>
                <a:gd name="T38" fmla="*/ 556 w 567"/>
                <a:gd name="T39" fmla="*/ 220 h 524"/>
                <a:gd name="T40" fmla="*/ 553 w 567"/>
                <a:gd name="T41" fmla="*/ 184 h 524"/>
                <a:gd name="T42" fmla="*/ 567 w 567"/>
                <a:gd name="T43" fmla="*/ 124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7" h="524">
                  <a:moveTo>
                    <a:pt x="567" y="124"/>
                  </a:moveTo>
                  <a:cubicBezTo>
                    <a:pt x="567" y="89"/>
                    <a:pt x="554" y="58"/>
                    <a:pt x="533" y="34"/>
                  </a:cubicBezTo>
                  <a:cubicBezTo>
                    <a:pt x="534" y="27"/>
                    <a:pt x="534" y="20"/>
                    <a:pt x="534" y="13"/>
                  </a:cubicBezTo>
                  <a:cubicBezTo>
                    <a:pt x="534" y="8"/>
                    <a:pt x="534" y="4"/>
                    <a:pt x="534" y="0"/>
                  </a:cubicBezTo>
                  <a:cubicBezTo>
                    <a:pt x="393" y="19"/>
                    <a:pt x="393" y="19"/>
                    <a:pt x="393" y="19"/>
                  </a:cubicBezTo>
                  <a:cubicBezTo>
                    <a:pt x="392" y="40"/>
                    <a:pt x="384" y="60"/>
                    <a:pt x="370" y="77"/>
                  </a:cubicBezTo>
                  <a:cubicBezTo>
                    <a:pt x="355" y="95"/>
                    <a:pt x="333" y="107"/>
                    <a:pt x="309" y="110"/>
                  </a:cubicBezTo>
                  <a:cubicBezTo>
                    <a:pt x="305" y="111"/>
                    <a:pt x="301" y="111"/>
                    <a:pt x="297" y="111"/>
                  </a:cubicBezTo>
                  <a:cubicBezTo>
                    <a:pt x="277" y="111"/>
                    <a:pt x="258" y="105"/>
                    <a:pt x="241" y="94"/>
                  </a:cubicBezTo>
                  <a:cubicBezTo>
                    <a:pt x="224" y="81"/>
                    <a:pt x="211" y="64"/>
                    <a:pt x="205" y="43"/>
                  </a:cubicBezTo>
                  <a:cubicBezTo>
                    <a:pt x="53" y="63"/>
                    <a:pt x="53" y="63"/>
                    <a:pt x="53" y="63"/>
                  </a:cubicBezTo>
                  <a:cubicBezTo>
                    <a:pt x="74" y="227"/>
                    <a:pt x="74" y="227"/>
                    <a:pt x="74" y="227"/>
                  </a:cubicBezTo>
                  <a:cubicBezTo>
                    <a:pt x="67" y="229"/>
                    <a:pt x="67" y="229"/>
                    <a:pt x="67" y="229"/>
                  </a:cubicBezTo>
                  <a:cubicBezTo>
                    <a:pt x="26" y="238"/>
                    <a:pt x="0" y="276"/>
                    <a:pt x="5" y="317"/>
                  </a:cubicBezTo>
                  <a:cubicBezTo>
                    <a:pt x="11" y="358"/>
                    <a:pt x="46" y="388"/>
                    <a:pt x="87" y="386"/>
                  </a:cubicBezTo>
                  <a:cubicBezTo>
                    <a:pt x="95" y="386"/>
                    <a:pt x="95" y="386"/>
                    <a:pt x="95" y="386"/>
                  </a:cubicBezTo>
                  <a:cubicBezTo>
                    <a:pt x="102" y="438"/>
                    <a:pt x="102" y="438"/>
                    <a:pt x="102" y="438"/>
                  </a:cubicBezTo>
                  <a:cubicBezTo>
                    <a:pt x="138" y="490"/>
                    <a:pt x="198" y="524"/>
                    <a:pt x="266" y="524"/>
                  </a:cubicBezTo>
                  <a:cubicBezTo>
                    <a:pt x="351" y="524"/>
                    <a:pt x="423" y="470"/>
                    <a:pt x="452" y="396"/>
                  </a:cubicBezTo>
                  <a:cubicBezTo>
                    <a:pt x="514" y="362"/>
                    <a:pt x="556" y="296"/>
                    <a:pt x="556" y="220"/>
                  </a:cubicBezTo>
                  <a:cubicBezTo>
                    <a:pt x="556" y="208"/>
                    <a:pt x="555" y="196"/>
                    <a:pt x="553" y="184"/>
                  </a:cubicBezTo>
                  <a:cubicBezTo>
                    <a:pt x="562" y="166"/>
                    <a:pt x="567" y="146"/>
                    <a:pt x="567" y="124"/>
                  </a:cubicBezTo>
                  <a:close/>
                </a:path>
              </a:pathLst>
            </a:custGeom>
            <a:solidFill>
              <a:srgbClr val="EC5724"/>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66" name="Freeform 22"/>
            <p:cNvSpPr>
              <a:spLocks/>
            </p:cNvSpPr>
            <p:nvPr/>
          </p:nvSpPr>
          <p:spPr bwMode="auto">
            <a:xfrm flipH="1">
              <a:off x="759630" y="2310552"/>
              <a:ext cx="1480125" cy="1147097"/>
            </a:xfrm>
            <a:custGeom>
              <a:avLst/>
              <a:gdLst>
                <a:gd name="T0" fmla="*/ 2 w 524"/>
                <a:gd name="T1" fmla="*/ 21 h 406"/>
                <a:gd name="T2" fmla="*/ 60 w 524"/>
                <a:gd name="T3" fmla="*/ 43 h 406"/>
                <a:gd name="T4" fmla="*/ 94 w 524"/>
                <a:gd name="T5" fmla="*/ 104 h 406"/>
                <a:gd name="T6" fmla="*/ 77 w 524"/>
                <a:gd name="T7" fmla="*/ 172 h 406"/>
                <a:gd name="T8" fmla="*/ 27 w 524"/>
                <a:gd name="T9" fmla="*/ 209 h 406"/>
                <a:gd name="T10" fmla="*/ 46 w 524"/>
                <a:gd name="T11" fmla="*/ 353 h 406"/>
                <a:gd name="T12" fmla="*/ 210 w 524"/>
                <a:gd name="T13" fmla="*/ 332 h 406"/>
                <a:gd name="T14" fmla="*/ 212 w 524"/>
                <a:gd name="T15" fmla="*/ 339 h 406"/>
                <a:gd name="T16" fmla="*/ 300 w 524"/>
                <a:gd name="T17" fmla="*/ 401 h 406"/>
                <a:gd name="T18" fmla="*/ 369 w 524"/>
                <a:gd name="T19" fmla="*/ 319 h 406"/>
                <a:gd name="T20" fmla="*/ 369 w 524"/>
                <a:gd name="T21" fmla="*/ 311 h 406"/>
                <a:gd name="T22" fmla="*/ 524 w 524"/>
                <a:gd name="T23" fmla="*/ 291 h 406"/>
                <a:gd name="T24" fmla="*/ 446 w 524"/>
                <a:gd name="T25" fmla="*/ 194 h 406"/>
                <a:gd name="T26" fmla="*/ 214 w 524"/>
                <a:gd name="T27" fmla="*/ 37 h 406"/>
                <a:gd name="T28" fmla="*/ 137 w 524"/>
                <a:gd name="T29" fmla="*/ 8 h 406"/>
                <a:gd name="T30" fmla="*/ 87 w 524"/>
                <a:gd name="T31" fmla="*/ 19 h 406"/>
                <a:gd name="T32" fmla="*/ 31 w 524"/>
                <a:gd name="T33" fmla="*/ 0 h 406"/>
                <a:gd name="T34" fmla="*/ 0 w 524"/>
                <a:gd name="T35" fmla="*/ 5 h 406"/>
                <a:gd name="T36" fmla="*/ 2 w 524"/>
                <a:gd name="T37" fmla="*/ 21 h 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4" h="406">
                  <a:moveTo>
                    <a:pt x="2" y="21"/>
                  </a:moveTo>
                  <a:cubicBezTo>
                    <a:pt x="23" y="21"/>
                    <a:pt x="44" y="29"/>
                    <a:pt x="60" y="43"/>
                  </a:cubicBezTo>
                  <a:cubicBezTo>
                    <a:pt x="78" y="59"/>
                    <a:pt x="90" y="80"/>
                    <a:pt x="94" y="104"/>
                  </a:cubicBezTo>
                  <a:cubicBezTo>
                    <a:pt x="97" y="128"/>
                    <a:pt x="91" y="152"/>
                    <a:pt x="77" y="172"/>
                  </a:cubicBezTo>
                  <a:cubicBezTo>
                    <a:pt x="65" y="190"/>
                    <a:pt x="47" y="203"/>
                    <a:pt x="27" y="209"/>
                  </a:cubicBezTo>
                  <a:cubicBezTo>
                    <a:pt x="46" y="353"/>
                    <a:pt x="46" y="353"/>
                    <a:pt x="46" y="353"/>
                  </a:cubicBezTo>
                  <a:cubicBezTo>
                    <a:pt x="210" y="332"/>
                    <a:pt x="210" y="332"/>
                    <a:pt x="210" y="332"/>
                  </a:cubicBezTo>
                  <a:cubicBezTo>
                    <a:pt x="212" y="339"/>
                    <a:pt x="212" y="339"/>
                    <a:pt x="212" y="339"/>
                  </a:cubicBezTo>
                  <a:cubicBezTo>
                    <a:pt x="221" y="380"/>
                    <a:pt x="259" y="406"/>
                    <a:pt x="300" y="401"/>
                  </a:cubicBezTo>
                  <a:cubicBezTo>
                    <a:pt x="341" y="395"/>
                    <a:pt x="371" y="360"/>
                    <a:pt x="369" y="319"/>
                  </a:cubicBezTo>
                  <a:cubicBezTo>
                    <a:pt x="369" y="311"/>
                    <a:pt x="369" y="311"/>
                    <a:pt x="369" y="311"/>
                  </a:cubicBezTo>
                  <a:cubicBezTo>
                    <a:pt x="524" y="291"/>
                    <a:pt x="524" y="291"/>
                    <a:pt x="524" y="291"/>
                  </a:cubicBezTo>
                  <a:cubicBezTo>
                    <a:pt x="515" y="247"/>
                    <a:pt x="485" y="212"/>
                    <a:pt x="446" y="194"/>
                  </a:cubicBezTo>
                  <a:cubicBezTo>
                    <a:pt x="407" y="103"/>
                    <a:pt x="319" y="39"/>
                    <a:pt x="214" y="37"/>
                  </a:cubicBezTo>
                  <a:cubicBezTo>
                    <a:pt x="194" y="19"/>
                    <a:pt x="167" y="8"/>
                    <a:pt x="137" y="8"/>
                  </a:cubicBezTo>
                  <a:cubicBezTo>
                    <a:pt x="119" y="8"/>
                    <a:pt x="102" y="12"/>
                    <a:pt x="87" y="19"/>
                  </a:cubicBezTo>
                  <a:cubicBezTo>
                    <a:pt x="71" y="7"/>
                    <a:pt x="52" y="0"/>
                    <a:pt x="31" y="0"/>
                  </a:cubicBezTo>
                  <a:cubicBezTo>
                    <a:pt x="20" y="0"/>
                    <a:pt x="10" y="2"/>
                    <a:pt x="0" y="5"/>
                  </a:cubicBezTo>
                  <a:lnTo>
                    <a:pt x="2" y="21"/>
                  </a:lnTo>
                  <a:close/>
                </a:path>
              </a:pathLst>
            </a:custGeom>
            <a:solidFill>
              <a:srgbClr val="31A8DF"/>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67" name="Freeform 20"/>
            <p:cNvSpPr>
              <a:spLocks/>
            </p:cNvSpPr>
            <p:nvPr/>
          </p:nvSpPr>
          <p:spPr bwMode="auto">
            <a:xfrm>
              <a:off x="2546425" y="3534722"/>
              <a:ext cx="324785" cy="270401"/>
            </a:xfrm>
            <a:custGeom>
              <a:avLst/>
              <a:gdLst>
                <a:gd name="T0" fmla="*/ 83 w 88"/>
                <a:gd name="T1" fmla="*/ 64 h 73"/>
                <a:gd name="T2" fmla="*/ 79 w 88"/>
                <a:gd name="T3" fmla="*/ 64 h 73"/>
                <a:gd name="T4" fmla="*/ 79 w 88"/>
                <a:gd name="T5" fmla="*/ 22 h 73"/>
                <a:gd name="T6" fmla="*/ 66 w 88"/>
                <a:gd name="T7" fmla="*/ 22 h 73"/>
                <a:gd name="T8" fmla="*/ 66 w 88"/>
                <a:gd name="T9" fmla="*/ 64 h 73"/>
                <a:gd name="T10" fmla="*/ 60 w 88"/>
                <a:gd name="T11" fmla="*/ 64 h 73"/>
                <a:gd name="T12" fmla="*/ 60 w 88"/>
                <a:gd name="T13" fmla="*/ 40 h 73"/>
                <a:gd name="T14" fmla="*/ 47 w 88"/>
                <a:gd name="T15" fmla="*/ 40 h 73"/>
                <a:gd name="T16" fmla="*/ 47 w 88"/>
                <a:gd name="T17" fmla="*/ 64 h 73"/>
                <a:gd name="T18" fmla="*/ 41 w 88"/>
                <a:gd name="T19" fmla="*/ 64 h 73"/>
                <a:gd name="T20" fmla="*/ 41 w 88"/>
                <a:gd name="T21" fmla="*/ 0 h 73"/>
                <a:gd name="T22" fmla="*/ 28 w 88"/>
                <a:gd name="T23" fmla="*/ 0 h 73"/>
                <a:gd name="T24" fmla="*/ 28 w 88"/>
                <a:gd name="T25" fmla="*/ 64 h 73"/>
                <a:gd name="T26" fmla="*/ 22 w 88"/>
                <a:gd name="T27" fmla="*/ 64 h 73"/>
                <a:gd name="T28" fmla="*/ 22 w 88"/>
                <a:gd name="T29" fmla="*/ 24 h 73"/>
                <a:gd name="T30" fmla="*/ 9 w 88"/>
                <a:gd name="T31" fmla="*/ 24 h 73"/>
                <a:gd name="T32" fmla="*/ 9 w 88"/>
                <a:gd name="T33" fmla="*/ 64 h 73"/>
                <a:gd name="T34" fmla="*/ 5 w 88"/>
                <a:gd name="T35" fmla="*/ 64 h 73"/>
                <a:gd name="T36" fmla="*/ 0 w 88"/>
                <a:gd name="T37" fmla="*/ 68 h 73"/>
                <a:gd name="T38" fmla="*/ 5 w 88"/>
                <a:gd name="T39" fmla="*/ 73 h 73"/>
                <a:gd name="T40" fmla="*/ 83 w 88"/>
                <a:gd name="T41" fmla="*/ 73 h 73"/>
                <a:gd name="T42" fmla="*/ 88 w 88"/>
                <a:gd name="T43" fmla="*/ 68 h 73"/>
                <a:gd name="T44" fmla="*/ 83 w 88"/>
                <a:gd name="T45" fmla="*/ 64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8" h="73">
                  <a:moveTo>
                    <a:pt x="83" y="64"/>
                  </a:moveTo>
                  <a:cubicBezTo>
                    <a:pt x="79" y="64"/>
                    <a:pt x="79" y="64"/>
                    <a:pt x="79" y="64"/>
                  </a:cubicBezTo>
                  <a:cubicBezTo>
                    <a:pt x="79" y="22"/>
                    <a:pt x="79" y="22"/>
                    <a:pt x="79" y="22"/>
                  </a:cubicBezTo>
                  <a:cubicBezTo>
                    <a:pt x="66" y="22"/>
                    <a:pt x="66" y="22"/>
                    <a:pt x="66" y="22"/>
                  </a:cubicBezTo>
                  <a:cubicBezTo>
                    <a:pt x="66" y="64"/>
                    <a:pt x="66" y="64"/>
                    <a:pt x="66" y="64"/>
                  </a:cubicBezTo>
                  <a:cubicBezTo>
                    <a:pt x="60" y="64"/>
                    <a:pt x="60" y="64"/>
                    <a:pt x="60" y="64"/>
                  </a:cubicBezTo>
                  <a:cubicBezTo>
                    <a:pt x="60" y="40"/>
                    <a:pt x="60" y="40"/>
                    <a:pt x="60" y="40"/>
                  </a:cubicBezTo>
                  <a:cubicBezTo>
                    <a:pt x="47" y="40"/>
                    <a:pt x="47" y="40"/>
                    <a:pt x="47" y="40"/>
                  </a:cubicBezTo>
                  <a:cubicBezTo>
                    <a:pt x="47" y="64"/>
                    <a:pt x="47" y="64"/>
                    <a:pt x="47" y="64"/>
                  </a:cubicBezTo>
                  <a:cubicBezTo>
                    <a:pt x="41" y="64"/>
                    <a:pt x="41" y="64"/>
                    <a:pt x="41" y="64"/>
                  </a:cubicBezTo>
                  <a:cubicBezTo>
                    <a:pt x="41" y="0"/>
                    <a:pt x="41" y="0"/>
                    <a:pt x="41" y="0"/>
                  </a:cubicBezTo>
                  <a:cubicBezTo>
                    <a:pt x="28" y="0"/>
                    <a:pt x="28" y="0"/>
                    <a:pt x="28" y="0"/>
                  </a:cubicBezTo>
                  <a:cubicBezTo>
                    <a:pt x="28" y="64"/>
                    <a:pt x="28" y="64"/>
                    <a:pt x="28" y="64"/>
                  </a:cubicBezTo>
                  <a:cubicBezTo>
                    <a:pt x="22" y="64"/>
                    <a:pt x="22" y="64"/>
                    <a:pt x="22" y="64"/>
                  </a:cubicBezTo>
                  <a:cubicBezTo>
                    <a:pt x="22" y="24"/>
                    <a:pt x="22" y="24"/>
                    <a:pt x="22" y="24"/>
                  </a:cubicBezTo>
                  <a:cubicBezTo>
                    <a:pt x="9" y="24"/>
                    <a:pt x="9" y="24"/>
                    <a:pt x="9" y="24"/>
                  </a:cubicBezTo>
                  <a:cubicBezTo>
                    <a:pt x="9" y="64"/>
                    <a:pt x="9" y="64"/>
                    <a:pt x="9" y="64"/>
                  </a:cubicBezTo>
                  <a:cubicBezTo>
                    <a:pt x="5" y="64"/>
                    <a:pt x="5" y="64"/>
                    <a:pt x="5" y="64"/>
                  </a:cubicBezTo>
                  <a:cubicBezTo>
                    <a:pt x="2" y="64"/>
                    <a:pt x="0" y="66"/>
                    <a:pt x="0" y="68"/>
                  </a:cubicBezTo>
                  <a:cubicBezTo>
                    <a:pt x="0" y="71"/>
                    <a:pt x="2" y="73"/>
                    <a:pt x="5" y="73"/>
                  </a:cubicBezTo>
                  <a:cubicBezTo>
                    <a:pt x="83" y="73"/>
                    <a:pt x="83" y="73"/>
                    <a:pt x="83" y="73"/>
                  </a:cubicBezTo>
                  <a:cubicBezTo>
                    <a:pt x="86" y="73"/>
                    <a:pt x="88" y="71"/>
                    <a:pt x="88" y="68"/>
                  </a:cubicBezTo>
                  <a:cubicBezTo>
                    <a:pt x="88" y="66"/>
                    <a:pt x="86" y="64"/>
                    <a:pt x="83" y="64"/>
                  </a:cubicBezTo>
                  <a:close/>
                </a:path>
              </a:pathLst>
            </a:custGeom>
            <a:solidFill>
              <a:sysClr val="window" lastClr="FFFFFF"/>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68" name="Freeform 9"/>
            <p:cNvSpPr>
              <a:spLocks noEditPoints="1"/>
            </p:cNvSpPr>
            <p:nvPr/>
          </p:nvSpPr>
          <p:spPr bwMode="auto">
            <a:xfrm>
              <a:off x="1262594" y="3707140"/>
              <a:ext cx="358799" cy="358800"/>
            </a:xfrm>
            <a:custGeom>
              <a:avLst/>
              <a:gdLst>
                <a:gd name="T0" fmla="*/ 64 w 128"/>
                <a:gd name="T1" fmla="*/ 0 h 128"/>
                <a:gd name="T2" fmla="*/ 0 w 128"/>
                <a:gd name="T3" fmla="*/ 64 h 128"/>
                <a:gd name="T4" fmla="*/ 64 w 128"/>
                <a:gd name="T5" fmla="*/ 128 h 128"/>
                <a:gd name="T6" fmla="*/ 128 w 128"/>
                <a:gd name="T7" fmla="*/ 64 h 128"/>
                <a:gd name="T8" fmla="*/ 64 w 128"/>
                <a:gd name="T9" fmla="*/ 0 h 128"/>
                <a:gd name="T10" fmla="*/ 118 w 128"/>
                <a:gd name="T11" fmla="*/ 48 h 128"/>
                <a:gd name="T12" fmla="*/ 97 w 128"/>
                <a:gd name="T13" fmla="*/ 33 h 128"/>
                <a:gd name="T14" fmla="*/ 82 w 128"/>
                <a:gd name="T15" fmla="*/ 11 h 128"/>
                <a:gd name="T16" fmla="*/ 118 w 128"/>
                <a:gd name="T17" fmla="*/ 48 h 128"/>
                <a:gd name="T18" fmla="*/ 96 w 128"/>
                <a:gd name="T19" fmla="*/ 64 h 128"/>
                <a:gd name="T20" fmla="*/ 94 w 128"/>
                <a:gd name="T21" fmla="*/ 81 h 128"/>
                <a:gd name="T22" fmla="*/ 65 w 128"/>
                <a:gd name="T23" fmla="*/ 75 h 128"/>
                <a:gd name="T24" fmla="*/ 36 w 128"/>
                <a:gd name="T25" fmla="*/ 81 h 128"/>
                <a:gd name="T26" fmla="*/ 34 w 128"/>
                <a:gd name="T27" fmla="*/ 64 h 128"/>
                <a:gd name="T28" fmla="*/ 39 w 128"/>
                <a:gd name="T29" fmla="*/ 39 h 128"/>
                <a:gd name="T30" fmla="*/ 65 w 128"/>
                <a:gd name="T31" fmla="*/ 33 h 128"/>
                <a:gd name="T32" fmla="*/ 91 w 128"/>
                <a:gd name="T33" fmla="*/ 39 h 128"/>
                <a:gd name="T34" fmla="*/ 96 w 128"/>
                <a:gd name="T35" fmla="*/ 64 h 128"/>
                <a:gd name="T36" fmla="*/ 65 w 128"/>
                <a:gd name="T37" fmla="*/ 8 h 128"/>
                <a:gd name="T38" fmla="*/ 68 w 128"/>
                <a:gd name="T39" fmla="*/ 8 h 128"/>
                <a:gd name="T40" fmla="*/ 87 w 128"/>
                <a:gd name="T41" fmla="*/ 29 h 128"/>
                <a:gd name="T42" fmla="*/ 65 w 128"/>
                <a:gd name="T43" fmla="*/ 26 h 128"/>
                <a:gd name="T44" fmla="*/ 45 w 128"/>
                <a:gd name="T45" fmla="*/ 29 h 128"/>
                <a:gd name="T46" fmla="*/ 65 w 128"/>
                <a:gd name="T47" fmla="*/ 8 h 128"/>
                <a:gd name="T48" fmla="*/ 50 w 128"/>
                <a:gd name="T49" fmla="*/ 10 h 128"/>
                <a:gd name="T50" fmla="*/ 34 w 128"/>
                <a:gd name="T51" fmla="*/ 33 h 128"/>
                <a:gd name="T52" fmla="*/ 10 w 128"/>
                <a:gd name="T53" fmla="*/ 51 h 128"/>
                <a:gd name="T54" fmla="*/ 50 w 128"/>
                <a:gd name="T55" fmla="*/ 10 h 128"/>
                <a:gd name="T56" fmla="*/ 16 w 128"/>
                <a:gd name="T57" fmla="*/ 93 h 128"/>
                <a:gd name="T58" fmla="*/ 8 w 128"/>
                <a:gd name="T59" fmla="*/ 65 h 128"/>
                <a:gd name="T60" fmla="*/ 30 w 128"/>
                <a:gd name="T61" fmla="*/ 44 h 128"/>
                <a:gd name="T62" fmla="*/ 27 w 128"/>
                <a:gd name="T63" fmla="*/ 64 h 128"/>
                <a:gd name="T64" fmla="*/ 29 w 128"/>
                <a:gd name="T65" fmla="*/ 84 h 128"/>
                <a:gd name="T66" fmla="*/ 16 w 128"/>
                <a:gd name="T67" fmla="*/ 93 h 128"/>
                <a:gd name="T68" fmla="*/ 20 w 128"/>
                <a:gd name="T69" fmla="*/ 99 h 128"/>
                <a:gd name="T70" fmla="*/ 32 w 128"/>
                <a:gd name="T71" fmla="*/ 91 h 128"/>
                <a:gd name="T72" fmla="*/ 50 w 128"/>
                <a:gd name="T73" fmla="*/ 119 h 128"/>
                <a:gd name="T74" fmla="*/ 20 w 128"/>
                <a:gd name="T75" fmla="*/ 99 h 128"/>
                <a:gd name="T76" fmla="*/ 68 w 128"/>
                <a:gd name="T77" fmla="*/ 121 h 128"/>
                <a:gd name="T78" fmla="*/ 65 w 128"/>
                <a:gd name="T79" fmla="*/ 121 h 128"/>
                <a:gd name="T80" fmla="*/ 39 w 128"/>
                <a:gd name="T81" fmla="*/ 88 h 128"/>
                <a:gd name="T82" fmla="*/ 65 w 128"/>
                <a:gd name="T83" fmla="*/ 83 h 128"/>
                <a:gd name="T84" fmla="*/ 92 w 128"/>
                <a:gd name="T85" fmla="*/ 88 h 128"/>
                <a:gd name="T86" fmla="*/ 68 w 128"/>
                <a:gd name="T87" fmla="*/ 121 h 128"/>
                <a:gd name="T88" fmla="*/ 82 w 128"/>
                <a:gd name="T89" fmla="*/ 118 h 128"/>
                <a:gd name="T90" fmla="*/ 99 w 128"/>
                <a:gd name="T91" fmla="*/ 91 h 128"/>
                <a:gd name="T92" fmla="*/ 109 w 128"/>
                <a:gd name="T93" fmla="*/ 98 h 128"/>
                <a:gd name="T94" fmla="*/ 82 w 128"/>
                <a:gd name="T95" fmla="*/ 118 h 128"/>
                <a:gd name="T96" fmla="*/ 101 w 128"/>
                <a:gd name="T97" fmla="*/ 84 h 128"/>
                <a:gd name="T98" fmla="*/ 104 w 128"/>
                <a:gd name="T99" fmla="*/ 64 h 128"/>
                <a:gd name="T100" fmla="*/ 101 w 128"/>
                <a:gd name="T101" fmla="*/ 44 h 128"/>
                <a:gd name="T102" fmla="*/ 121 w 128"/>
                <a:gd name="T103" fmla="*/ 62 h 128"/>
                <a:gd name="T104" fmla="*/ 121 w 128"/>
                <a:gd name="T105" fmla="*/ 64 h 128"/>
                <a:gd name="T106" fmla="*/ 114 w 128"/>
                <a:gd name="T107" fmla="*/ 92 h 128"/>
                <a:gd name="T108" fmla="*/ 101 w 128"/>
                <a:gd name="T109" fmla="*/ 8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28" h="128">
                  <a:moveTo>
                    <a:pt x="64" y="0"/>
                  </a:moveTo>
                  <a:cubicBezTo>
                    <a:pt x="29" y="0"/>
                    <a:pt x="0" y="29"/>
                    <a:pt x="0" y="64"/>
                  </a:cubicBezTo>
                  <a:cubicBezTo>
                    <a:pt x="0" y="100"/>
                    <a:pt x="29" y="128"/>
                    <a:pt x="64" y="128"/>
                  </a:cubicBezTo>
                  <a:cubicBezTo>
                    <a:pt x="100" y="128"/>
                    <a:pt x="128" y="100"/>
                    <a:pt x="128" y="64"/>
                  </a:cubicBezTo>
                  <a:cubicBezTo>
                    <a:pt x="128" y="29"/>
                    <a:pt x="100" y="0"/>
                    <a:pt x="64" y="0"/>
                  </a:cubicBezTo>
                  <a:close/>
                  <a:moveTo>
                    <a:pt x="118" y="48"/>
                  </a:moveTo>
                  <a:cubicBezTo>
                    <a:pt x="112" y="42"/>
                    <a:pt x="105" y="37"/>
                    <a:pt x="97" y="33"/>
                  </a:cubicBezTo>
                  <a:cubicBezTo>
                    <a:pt x="93" y="25"/>
                    <a:pt x="88" y="17"/>
                    <a:pt x="82" y="11"/>
                  </a:cubicBezTo>
                  <a:cubicBezTo>
                    <a:pt x="99" y="17"/>
                    <a:pt x="113" y="30"/>
                    <a:pt x="118" y="48"/>
                  </a:cubicBezTo>
                  <a:close/>
                  <a:moveTo>
                    <a:pt x="96" y="64"/>
                  </a:moveTo>
                  <a:cubicBezTo>
                    <a:pt x="96" y="70"/>
                    <a:pt x="96" y="76"/>
                    <a:pt x="94" y="81"/>
                  </a:cubicBezTo>
                  <a:cubicBezTo>
                    <a:pt x="85" y="77"/>
                    <a:pt x="76" y="75"/>
                    <a:pt x="65" y="75"/>
                  </a:cubicBezTo>
                  <a:cubicBezTo>
                    <a:pt x="55" y="75"/>
                    <a:pt x="45" y="77"/>
                    <a:pt x="36" y="81"/>
                  </a:cubicBezTo>
                  <a:cubicBezTo>
                    <a:pt x="35" y="76"/>
                    <a:pt x="34" y="70"/>
                    <a:pt x="34" y="64"/>
                  </a:cubicBezTo>
                  <a:cubicBezTo>
                    <a:pt x="34" y="55"/>
                    <a:pt x="36" y="47"/>
                    <a:pt x="39" y="39"/>
                  </a:cubicBezTo>
                  <a:cubicBezTo>
                    <a:pt x="47" y="35"/>
                    <a:pt x="56" y="33"/>
                    <a:pt x="65" y="33"/>
                  </a:cubicBezTo>
                  <a:cubicBezTo>
                    <a:pt x="75" y="33"/>
                    <a:pt x="83" y="35"/>
                    <a:pt x="91" y="39"/>
                  </a:cubicBezTo>
                  <a:cubicBezTo>
                    <a:pt x="95" y="47"/>
                    <a:pt x="96" y="55"/>
                    <a:pt x="96" y="64"/>
                  </a:cubicBezTo>
                  <a:close/>
                  <a:moveTo>
                    <a:pt x="65" y="8"/>
                  </a:moveTo>
                  <a:cubicBezTo>
                    <a:pt x="66" y="8"/>
                    <a:pt x="67" y="8"/>
                    <a:pt x="68" y="8"/>
                  </a:cubicBezTo>
                  <a:cubicBezTo>
                    <a:pt x="75" y="14"/>
                    <a:pt x="82" y="21"/>
                    <a:pt x="87" y="29"/>
                  </a:cubicBezTo>
                  <a:cubicBezTo>
                    <a:pt x="80" y="27"/>
                    <a:pt x="73" y="26"/>
                    <a:pt x="65" y="26"/>
                  </a:cubicBezTo>
                  <a:cubicBezTo>
                    <a:pt x="58" y="26"/>
                    <a:pt x="51" y="27"/>
                    <a:pt x="45" y="29"/>
                  </a:cubicBezTo>
                  <a:cubicBezTo>
                    <a:pt x="50" y="20"/>
                    <a:pt x="57" y="13"/>
                    <a:pt x="65" y="8"/>
                  </a:cubicBezTo>
                  <a:close/>
                  <a:moveTo>
                    <a:pt x="50" y="10"/>
                  </a:moveTo>
                  <a:cubicBezTo>
                    <a:pt x="43" y="16"/>
                    <a:pt x="38" y="24"/>
                    <a:pt x="34" y="33"/>
                  </a:cubicBezTo>
                  <a:cubicBezTo>
                    <a:pt x="25" y="37"/>
                    <a:pt x="16" y="43"/>
                    <a:pt x="10" y="51"/>
                  </a:cubicBezTo>
                  <a:cubicBezTo>
                    <a:pt x="15" y="31"/>
                    <a:pt x="30" y="15"/>
                    <a:pt x="50" y="10"/>
                  </a:cubicBezTo>
                  <a:close/>
                  <a:moveTo>
                    <a:pt x="16" y="93"/>
                  </a:moveTo>
                  <a:cubicBezTo>
                    <a:pt x="11" y="85"/>
                    <a:pt x="8" y="75"/>
                    <a:pt x="8" y="65"/>
                  </a:cubicBezTo>
                  <a:cubicBezTo>
                    <a:pt x="13" y="57"/>
                    <a:pt x="21" y="49"/>
                    <a:pt x="30" y="44"/>
                  </a:cubicBezTo>
                  <a:cubicBezTo>
                    <a:pt x="28" y="50"/>
                    <a:pt x="27" y="57"/>
                    <a:pt x="27" y="64"/>
                  </a:cubicBezTo>
                  <a:cubicBezTo>
                    <a:pt x="27" y="71"/>
                    <a:pt x="28" y="78"/>
                    <a:pt x="29" y="84"/>
                  </a:cubicBezTo>
                  <a:cubicBezTo>
                    <a:pt x="25" y="87"/>
                    <a:pt x="20" y="90"/>
                    <a:pt x="16" y="93"/>
                  </a:cubicBezTo>
                  <a:close/>
                  <a:moveTo>
                    <a:pt x="20" y="99"/>
                  </a:moveTo>
                  <a:cubicBezTo>
                    <a:pt x="24" y="96"/>
                    <a:pt x="28" y="94"/>
                    <a:pt x="32" y="91"/>
                  </a:cubicBezTo>
                  <a:cubicBezTo>
                    <a:pt x="36" y="102"/>
                    <a:pt x="42" y="111"/>
                    <a:pt x="50" y="119"/>
                  </a:cubicBezTo>
                  <a:cubicBezTo>
                    <a:pt x="38" y="116"/>
                    <a:pt x="28" y="109"/>
                    <a:pt x="20" y="99"/>
                  </a:cubicBezTo>
                  <a:close/>
                  <a:moveTo>
                    <a:pt x="68" y="121"/>
                  </a:moveTo>
                  <a:cubicBezTo>
                    <a:pt x="67" y="121"/>
                    <a:pt x="66" y="121"/>
                    <a:pt x="65" y="121"/>
                  </a:cubicBezTo>
                  <a:cubicBezTo>
                    <a:pt x="53" y="113"/>
                    <a:pt x="44" y="102"/>
                    <a:pt x="39" y="88"/>
                  </a:cubicBezTo>
                  <a:cubicBezTo>
                    <a:pt x="47" y="85"/>
                    <a:pt x="56" y="83"/>
                    <a:pt x="65" y="83"/>
                  </a:cubicBezTo>
                  <a:cubicBezTo>
                    <a:pt x="75" y="83"/>
                    <a:pt x="84" y="85"/>
                    <a:pt x="92" y="88"/>
                  </a:cubicBezTo>
                  <a:cubicBezTo>
                    <a:pt x="87" y="101"/>
                    <a:pt x="79" y="113"/>
                    <a:pt x="68" y="121"/>
                  </a:cubicBezTo>
                  <a:close/>
                  <a:moveTo>
                    <a:pt x="82" y="118"/>
                  </a:moveTo>
                  <a:cubicBezTo>
                    <a:pt x="89" y="110"/>
                    <a:pt x="95" y="101"/>
                    <a:pt x="99" y="91"/>
                  </a:cubicBezTo>
                  <a:cubicBezTo>
                    <a:pt x="103" y="93"/>
                    <a:pt x="106" y="96"/>
                    <a:pt x="109" y="98"/>
                  </a:cubicBezTo>
                  <a:cubicBezTo>
                    <a:pt x="103" y="107"/>
                    <a:pt x="93" y="114"/>
                    <a:pt x="82" y="118"/>
                  </a:cubicBezTo>
                  <a:close/>
                  <a:moveTo>
                    <a:pt x="101" y="84"/>
                  </a:moveTo>
                  <a:cubicBezTo>
                    <a:pt x="103" y="78"/>
                    <a:pt x="104" y="71"/>
                    <a:pt x="104" y="64"/>
                  </a:cubicBezTo>
                  <a:cubicBezTo>
                    <a:pt x="104" y="57"/>
                    <a:pt x="103" y="50"/>
                    <a:pt x="101" y="44"/>
                  </a:cubicBezTo>
                  <a:cubicBezTo>
                    <a:pt x="109" y="48"/>
                    <a:pt x="116" y="55"/>
                    <a:pt x="121" y="62"/>
                  </a:cubicBezTo>
                  <a:cubicBezTo>
                    <a:pt x="121" y="63"/>
                    <a:pt x="121" y="64"/>
                    <a:pt x="121" y="64"/>
                  </a:cubicBezTo>
                  <a:cubicBezTo>
                    <a:pt x="121" y="75"/>
                    <a:pt x="118" y="84"/>
                    <a:pt x="114" y="92"/>
                  </a:cubicBezTo>
                  <a:cubicBezTo>
                    <a:pt x="110" y="89"/>
                    <a:pt x="106" y="86"/>
                    <a:pt x="101" y="84"/>
                  </a:cubicBezTo>
                  <a:close/>
                </a:path>
              </a:pathLst>
            </a:custGeom>
            <a:solidFill>
              <a:sysClr val="window" lastClr="FFFFFF"/>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nvGrpSpPr>
            <p:cNvPr id="69" name="Group 39"/>
            <p:cNvGrpSpPr/>
            <p:nvPr/>
          </p:nvGrpSpPr>
          <p:grpSpPr>
            <a:xfrm>
              <a:off x="1328302" y="2653076"/>
              <a:ext cx="424899" cy="428626"/>
              <a:chOff x="7789863" y="165100"/>
              <a:chExt cx="723900" cy="730250"/>
            </a:xfrm>
            <a:solidFill>
              <a:sysClr val="window" lastClr="FFFFFF"/>
            </a:solidFill>
          </p:grpSpPr>
          <p:sp>
            <p:nvSpPr>
              <p:cNvPr id="73" name="Freeform 5"/>
              <p:cNvSpPr>
                <a:spLocks noEditPoints="1"/>
              </p:cNvSpPr>
              <p:nvPr/>
            </p:nvSpPr>
            <p:spPr bwMode="auto">
              <a:xfrm>
                <a:off x="8042275" y="420688"/>
                <a:ext cx="219075" cy="220663"/>
              </a:xfrm>
              <a:custGeom>
                <a:avLst/>
                <a:gdLst>
                  <a:gd name="T0" fmla="*/ 29 w 58"/>
                  <a:gd name="T1" fmla="*/ 0 h 58"/>
                  <a:gd name="T2" fmla="*/ 0 w 58"/>
                  <a:gd name="T3" fmla="*/ 29 h 58"/>
                  <a:gd name="T4" fmla="*/ 29 w 58"/>
                  <a:gd name="T5" fmla="*/ 58 h 58"/>
                  <a:gd name="T6" fmla="*/ 58 w 58"/>
                  <a:gd name="T7" fmla="*/ 29 h 58"/>
                  <a:gd name="T8" fmla="*/ 29 w 58"/>
                  <a:gd name="T9" fmla="*/ 0 h 58"/>
                  <a:gd name="T10" fmla="*/ 29 w 58"/>
                  <a:gd name="T11" fmla="*/ 50 h 58"/>
                  <a:gd name="T12" fmla="*/ 8 w 58"/>
                  <a:gd name="T13" fmla="*/ 29 h 58"/>
                  <a:gd name="T14" fmla="*/ 29 w 58"/>
                  <a:gd name="T15" fmla="*/ 8 h 58"/>
                  <a:gd name="T16" fmla="*/ 50 w 58"/>
                  <a:gd name="T17" fmla="*/ 29 h 58"/>
                  <a:gd name="T18" fmla="*/ 29 w 58"/>
                  <a:gd name="T19" fmla="*/ 5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58">
                    <a:moveTo>
                      <a:pt x="29" y="0"/>
                    </a:moveTo>
                    <a:cubicBezTo>
                      <a:pt x="13" y="0"/>
                      <a:pt x="0" y="13"/>
                      <a:pt x="0" y="29"/>
                    </a:cubicBezTo>
                    <a:cubicBezTo>
                      <a:pt x="0" y="45"/>
                      <a:pt x="13" y="58"/>
                      <a:pt x="29" y="58"/>
                    </a:cubicBezTo>
                    <a:cubicBezTo>
                      <a:pt x="45" y="58"/>
                      <a:pt x="58" y="45"/>
                      <a:pt x="58" y="29"/>
                    </a:cubicBezTo>
                    <a:cubicBezTo>
                      <a:pt x="58" y="13"/>
                      <a:pt x="45" y="0"/>
                      <a:pt x="29" y="0"/>
                    </a:cubicBezTo>
                    <a:close/>
                    <a:moveTo>
                      <a:pt x="29" y="50"/>
                    </a:moveTo>
                    <a:cubicBezTo>
                      <a:pt x="18" y="50"/>
                      <a:pt x="8" y="40"/>
                      <a:pt x="8" y="29"/>
                    </a:cubicBezTo>
                    <a:cubicBezTo>
                      <a:pt x="8" y="18"/>
                      <a:pt x="18" y="8"/>
                      <a:pt x="29" y="8"/>
                    </a:cubicBezTo>
                    <a:cubicBezTo>
                      <a:pt x="40" y="8"/>
                      <a:pt x="50" y="18"/>
                      <a:pt x="50" y="29"/>
                    </a:cubicBezTo>
                    <a:cubicBezTo>
                      <a:pt x="50" y="40"/>
                      <a:pt x="40" y="50"/>
                      <a:pt x="29"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74" name="Freeform 6"/>
              <p:cNvSpPr>
                <a:spLocks noEditPoints="1"/>
              </p:cNvSpPr>
              <p:nvPr/>
            </p:nvSpPr>
            <p:spPr bwMode="auto">
              <a:xfrm>
                <a:off x="7789863" y="165100"/>
                <a:ext cx="723900" cy="730250"/>
              </a:xfrm>
              <a:custGeom>
                <a:avLst/>
                <a:gdLst>
                  <a:gd name="T0" fmla="*/ 192 w 192"/>
                  <a:gd name="T1" fmla="*/ 90 h 192"/>
                  <a:gd name="T2" fmla="*/ 167 w 192"/>
                  <a:gd name="T3" fmla="*/ 90 h 192"/>
                  <a:gd name="T4" fmla="*/ 102 w 192"/>
                  <a:gd name="T5" fmla="*/ 25 h 192"/>
                  <a:gd name="T6" fmla="*/ 102 w 192"/>
                  <a:gd name="T7" fmla="*/ 0 h 192"/>
                  <a:gd name="T8" fmla="*/ 90 w 192"/>
                  <a:gd name="T9" fmla="*/ 0 h 192"/>
                  <a:gd name="T10" fmla="*/ 90 w 192"/>
                  <a:gd name="T11" fmla="*/ 25 h 192"/>
                  <a:gd name="T12" fmla="*/ 25 w 192"/>
                  <a:gd name="T13" fmla="*/ 90 h 192"/>
                  <a:gd name="T14" fmla="*/ 0 w 192"/>
                  <a:gd name="T15" fmla="*/ 90 h 192"/>
                  <a:gd name="T16" fmla="*/ 0 w 192"/>
                  <a:gd name="T17" fmla="*/ 102 h 192"/>
                  <a:gd name="T18" fmla="*/ 25 w 192"/>
                  <a:gd name="T19" fmla="*/ 102 h 192"/>
                  <a:gd name="T20" fmla="*/ 90 w 192"/>
                  <a:gd name="T21" fmla="*/ 167 h 192"/>
                  <a:gd name="T22" fmla="*/ 90 w 192"/>
                  <a:gd name="T23" fmla="*/ 192 h 192"/>
                  <a:gd name="T24" fmla="*/ 102 w 192"/>
                  <a:gd name="T25" fmla="*/ 192 h 192"/>
                  <a:gd name="T26" fmla="*/ 102 w 192"/>
                  <a:gd name="T27" fmla="*/ 167 h 192"/>
                  <a:gd name="T28" fmla="*/ 167 w 192"/>
                  <a:gd name="T29" fmla="*/ 102 h 192"/>
                  <a:gd name="T30" fmla="*/ 192 w 192"/>
                  <a:gd name="T31" fmla="*/ 102 h 192"/>
                  <a:gd name="T32" fmla="*/ 192 w 192"/>
                  <a:gd name="T33" fmla="*/ 90 h 192"/>
                  <a:gd name="T34" fmla="*/ 102 w 192"/>
                  <a:gd name="T35" fmla="*/ 151 h 192"/>
                  <a:gd name="T36" fmla="*/ 102 w 192"/>
                  <a:gd name="T37" fmla="*/ 140 h 192"/>
                  <a:gd name="T38" fmla="*/ 97 w 192"/>
                  <a:gd name="T39" fmla="*/ 135 h 192"/>
                  <a:gd name="T40" fmla="*/ 95 w 192"/>
                  <a:gd name="T41" fmla="*/ 135 h 192"/>
                  <a:gd name="T42" fmla="*/ 90 w 192"/>
                  <a:gd name="T43" fmla="*/ 140 h 192"/>
                  <a:gd name="T44" fmla="*/ 90 w 192"/>
                  <a:gd name="T45" fmla="*/ 151 h 192"/>
                  <a:gd name="T46" fmla="*/ 41 w 192"/>
                  <a:gd name="T47" fmla="*/ 102 h 192"/>
                  <a:gd name="T48" fmla="*/ 52 w 192"/>
                  <a:gd name="T49" fmla="*/ 102 h 192"/>
                  <a:gd name="T50" fmla="*/ 57 w 192"/>
                  <a:gd name="T51" fmla="*/ 97 h 192"/>
                  <a:gd name="T52" fmla="*/ 57 w 192"/>
                  <a:gd name="T53" fmla="*/ 95 h 192"/>
                  <a:gd name="T54" fmla="*/ 52 w 192"/>
                  <a:gd name="T55" fmla="*/ 90 h 192"/>
                  <a:gd name="T56" fmla="*/ 41 w 192"/>
                  <a:gd name="T57" fmla="*/ 90 h 192"/>
                  <a:gd name="T58" fmla="*/ 90 w 192"/>
                  <a:gd name="T59" fmla="*/ 41 h 192"/>
                  <a:gd name="T60" fmla="*/ 90 w 192"/>
                  <a:gd name="T61" fmla="*/ 52 h 192"/>
                  <a:gd name="T62" fmla="*/ 95 w 192"/>
                  <a:gd name="T63" fmla="*/ 57 h 192"/>
                  <a:gd name="T64" fmla="*/ 97 w 192"/>
                  <a:gd name="T65" fmla="*/ 57 h 192"/>
                  <a:gd name="T66" fmla="*/ 102 w 192"/>
                  <a:gd name="T67" fmla="*/ 52 h 192"/>
                  <a:gd name="T68" fmla="*/ 102 w 192"/>
                  <a:gd name="T69" fmla="*/ 41 h 192"/>
                  <a:gd name="T70" fmla="*/ 151 w 192"/>
                  <a:gd name="T71" fmla="*/ 90 h 192"/>
                  <a:gd name="T72" fmla="*/ 140 w 192"/>
                  <a:gd name="T73" fmla="*/ 90 h 192"/>
                  <a:gd name="T74" fmla="*/ 135 w 192"/>
                  <a:gd name="T75" fmla="*/ 95 h 192"/>
                  <a:gd name="T76" fmla="*/ 135 w 192"/>
                  <a:gd name="T77" fmla="*/ 97 h 192"/>
                  <a:gd name="T78" fmla="*/ 140 w 192"/>
                  <a:gd name="T79" fmla="*/ 102 h 192"/>
                  <a:gd name="T80" fmla="*/ 151 w 192"/>
                  <a:gd name="T81" fmla="*/ 102 h 192"/>
                  <a:gd name="T82" fmla="*/ 102 w 192"/>
                  <a:gd name="T83" fmla="*/ 151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92" h="192">
                    <a:moveTo>
                      <a:pt x="192" y="90"/>
                    </a:moveTo>
                    <a:cubicBezTo>
                      <a:pt x="167" y="90"/>
                      <a:pt x="167" y="90"/>
                      <a:pt x="167" y="90"/>
                    </a:cubicBezTo>
                    <a:cubicBezTo>
                      <a:pt x="164" y="55"/>
                      <a:pt x="137" y="28"/>
                      <a:pt x="102" y="25"/>
                    </a:cubicBezTo>
                    <a:cubicBezTo>
                      <a:pt x="102" y="0"/>
                      <a:pt x="102" y="0"/>
                      <a:pt x="102" y="0"/>
                    </a:cubicBezTo>
                    <a:cubicBezTo>
                      <a:pt x="90" y="0"/>
                      <a:pt x="90" y="0"/>
                      <a:pt x="90" y="0"/>
                    </a:cubicBezTo>
                    <a:cubicBezTo>
                      <a:pt x="90" y="25"/>
                      <a:pt x="90" y="25"/>
                      <a:pt x="90" y="25"/>
                    </a:cubicBezTo>
                    <a:cubicBezTo>
                      <a:pt x="55" y="28"/>
                      <a:pt x="28" y="55"/>
                      <a:pt x="25" y="90"/>
                    </a:cubicBezTo>
                    <a:cubicBezTo>
                      <a:pt x="0" y="90"/>
                      <a:pt x="0" y="90"/>
                      <a:pt x="0" y="90"/>
                    </a:cubicBezTo>
                    <a:cubicBezTo>
                      <a:pt x="0" y="102"/>
                      <a:pt x="0" y="102"/>
                      <a:pt x="0" y="102"/>
                    </a:cubicBezTo>
                    <a:cubicBezTo>
                      <a:pt x="25" y="102"/>
                      <a:pt x="25" y="102"/>
                      <a:pt x="25" y="102"/>
                    </a:cubicBezTo>
                    <a:cubicBezTo>
                      <a:pt x="28" y="137"/>
                      <a:pt x="55" y="164"/>
                      <a:pt x="90" y="167"/>
                    </a:cubicBezTo>
                    <a:cubicBezTo>
                      <a:pt x="90" y="192"/>
                      <a:pt x="90" y="192"/>
                      <a:pt x="90" y="192"/>
                    </a:cubicBezTo>
                    <a:cubicBezTo>
                      <a:pt x="102" y="192"/>
                      <a:pt x="102" y="192"/>
                      <a:pt x="102" y="192"/>
                    </a:cubicBezTo>
                    <a:cubicBezTo>
                      <a:pt x="102" y="167"/>
                      <a:pt x="102" y="167"/>
                      <a:pt x="102" y="167"/>
                    </a:cubicBezTo>
                    <a:cubicBezTo>
                      <a:pt x="137" y="164"/>
                      <a:pt x="164" y="137"/>
                      <a:pt x="167" y="102"/>
                    </a:cubicBezTo>
                    <a:cubicBezTo>
                      <a:pt x="192" y="102"/>
                      <a:pt x="192" y="102"/>
                      <a:pt x="192" y="102"/>
                    </a:cubicBezTo>
                    <a:lnTo>
                      <a:pt x="192" y="90"/>
                    </a:lnTo>
                    <a:close/>
                    <a:moveTo>
                      <a:pt x="102" y="151"/>
                    </a:moveTo>
                    <a:cubicBezTo>
                      <a:pt x="102" y="140"/>
                      <a:pt x="102" y="140"/>
                      <a:pt x="102" y="140"/>
                    </a:cubicBezTo>
                    <a:cubicBezTo>
                      <a:pt x="102" y="137"/>
                      <a:pt x="100" y="135"/>
                      <a:pt x="97" y="135"/>
                    </a:cubicBezTo>
                    <a:cubicBezTo>
                      <a:pt x="95" y="135"/>
                      <a:pt x="95" y="135"/>
                      <a:pt x="95" y="135"/>
                    </a:cubicBezTo>
                    <a:cubicBezTo>
                      <a:pt x="92" y="135"/>
                      <a:pt x="90" y="137"/>
                      <a:pt x="90" y="140"/>
                    </a:cubicBezTo>
                    <a:cubicBezTo>
                      <a:pt x="90" y="151"/>
                      <a:pt x="90" y="151"/>
                      <a:pt x="90" y="151"/>
                    </a:cubicBezTo>
                    <a:cubicBezTo>
                      <a:pt x="64" y="148"/>
                      <a:pt x="44" y="128"/>
                      <a:pt x="41" y="102"/>
                    </a:cubicBezTo>
                    <a:cubicBezTo>
                      <a:pt x="52" y="102"/>
                      <a:pt x="52" y="102"/>
                      <a:pt x="52" y="102"/>
                    </a:cubicBezTo>
                    <a:cubicBezTo>
                      <a:pt x="55" y="102"/>
                      <a:pt x="57" y="100"/>
                      <a:pt x="57" y="97"/>
                    </a:cubicBezTo>
                    <a:cubicBezTo>
                      <a:pt x="57" y="95"/>
                      <a:pt x="57" y="95"/>
                      <a:pt x="57" y="95"/>
                    </a:cubicBezTo>
                    <a:cubicBezTo>
                      <a:pt x="57" y="92"/>
                      <a:pt x="55" y="90"/>
                      <a:pt x="52" y="90"/>
                    </a:cubicBezTo>
                    <a:cubicBezTo>
                      <a:pt x="41" y="90"/>
                      <a:pt x="41" y="90"/>
                      <a:pt x="41" y="90"/>
                    </a:cubicBezTo>
                    <a:cubicBezTo>
                      <a:pt x="44" y="64"/>
                      <a:pt x="64" y="44"/>
                      <a:pt x="90" y="41"/>
                    </a:cubicBezTo>
                    <a:cubicBezTo>
                      <a:pt x="90" y="52"/>
                      <a:pt x="90" y="52"/>
                      <a:pt x="90" y="52"/>
                    </a:cubicBezTo>
                    <a:cubicBezTo>
                      <a:pt x="90" y="55"/>
                      <a:pt x="92" y="57"/>
                      <a:pt x="95" y="57"/>
                    </a:cubicBezTo>
                    <a:cubicBezTo>
                      <a:pt x="97" y="57"/>
                      <a:pt x="97" y="57"/>
                      <a:pt x="97" y="57"/>
                    </a:cubicBezTo>
                    <a:cubicBezTo>
                      <a:pt x="100" y="57"/>
                      <a:pt x="102" y="55"/>
                      <a:pt x="102" y="52"/>
                    </a:cubicBezTo>
                    <a:cubicBezTo>
                      <a:pt x="102" y="41"/>
                      <a:pt x="102" y="41"/>
                      <a:pt x="102" y="41"/>
                    </a:cubicBezTo>
                    <a:cubicBezTo>
                      <a:pt x="128" y="44"/>
                      <a:pt x="148" y="64"/>
                      <a:pt x="151" y="90"/>
                    </a:cubicBezTo>
                    <a:cubicBezTo>
                      <a:pt x="140" y="90"/>
                      <a:pt x="140" y="90"/>
                      <a:pt x="140" y="90"/>
                    </a:cubicBezTo>
                    <a:cubicBezTo>
                      <a:pt x="137" y="90"/>
                      <a:pt x="135" y="92"/>
                      <a:pt x="135" y="95"/>
                    </a:cubicBezTo>
                    <a:cubicBezTo>
                      <a:pt x="135" y="97"/>
                      <a:pt x="135" y="97"/>
                      <a:pt x="135" y="97"/>
                    </a:cubicBezTo>
                    <a:cubicBezTo>
                      <a:pt x="135" y="100"/>
                      <a:pt x="137" y="102"/>
                      <a:pt x="140" y="102"/>
                    </a:cubicBezTo>
                    <a:cubicBezTo>
                      <a:pt x="151" y="102"/>
                      <a:pt x="151" y="102"/>
                      <a:pt x="151" y="102"/>
                    </a:cubicBezTo>
                    <a:cubicBezTo>
                      <a:pt x="148" y="128"/>
                      <a:pt x="128" y="148"/>
                      <a:pt x="102" y="15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grpSp>
          <p:nvGrpSpPr>
            <p:cNvPr id="70" name="Group 42"/>
            <p:cNvGrpSpPr/>
            <p:nvPr/>
          </p:nvGrpSpPr>
          <p:grpSpPr>
            <a:xfrm>
              <a:off x="2537844" y="2754980"/>
              <a:ext cx="439724" cy="262919"/>
              <a:chOff x="7037388" y="3643313"/>
              <a:chExt cx="762000" cy="455613"/>
            </a:xfrm>
            <a:solidFill>
              <a:sysClr val="window" lastClr="FFFFFF"/>
            </a:solidFill>
          </p:grpSpPr>
          <p:sp>
            <p:nvSpPr>
              <p:cNvPr id="71" name="Freeform 43"/>
              <p:cNvSpPr>
                <a:spLocks/>
              </p:cNvSpPr>
              <p:nvPr/>
            </p:nvSpPr>
            <p:spPr bwMode="auto">
              <a:xfrm>
                <a:off x="7037388" y="3643313"/>
                <a:ext cx="601663" cy="455613"/>
              </a:xfrm>
              <a:custGeom>
                <a:avLst/>
                <a:gdLst>
                  <a:gd name="T0" fmla="*/ 110 w 158"/>
                  <a:gd name="T1" fmla="*/ 55 h 118"/>
                  <a:gd name="T2" fmla="*/ 109 w 158"/>
                  <a:gd name="T3" fmla="*/ 50 h 118"/>
                  <a:gd name="T4" fmla="*/ 119 w 158"/>
                  <a:gd name="T5" fmla="*/ 33 h 118"/>
                  <a:gd name="T6" fmla="*/ 119 w 158"/>
                  <a:gd name="T7" fmla="*/ 24 h 118"/>
                  <a:gd name="T8" fmla="*/ 119 w 158"/>
                  <a:gd name="T9" fmla="*/ 16 h 118"/>
                  <a:gd name="T10" fmla="*/ 118 w 158"/>
                  <a:gd name="T11" fmla="*/ 15 h 118"/>
                  <a:gd name="T12" fmla="*/ 117 w 158"/>
                  <a:gd name="T13" fmla="*/ 8 h 118"/>
                  <a:gd name="T14" fmla="*/ 99 w 158"/>
                  <a:gd name="T15" fmla="*/ 0 h 118"/>
                  <a:gd name="T16" fmla="*/ 81 w 158"/>
                  <a:gd name="T17" fmla="*/ 5 h 118"/>
                  <a:gd name="T18" fmla="*/ 78 w 158"/>
                  <a:gd name="T19" fmla="*/ 13 h 118"/>
                  <a:gd name="T20" fmla="*/ 77 w 158"/>
                  <a:gd name="T21" fmla="*/ 15 h 118"/>
                  <a:gd name="T22" fmla="*/ 77 w 158"/>
                  <a:gd name="T23" fmla="*/ 23 h 118"/>
                  <a:gd name="T24" fmla="*/ 77 w 158"/>
                  <a:gd name="T25" fmla="*/ 32 h 118"/>
                  <a:gd name="T26" fmla="*/ 87 w 158"/>
                  <a:gd name="T27" fmla="*/ 49 h 118"/>
                  <a:gd name="T28" fmla="*/ 86 w 158"/>
                  <a:gd name="T29" fmla="*/ 55 h 118"/>
                  <a:gd name="T30" fmla="*/ 69 w 158"/>
                  <a:gd name="T31" fmla="*/ 63 h 118"/>
                  <a:gd name="T32" fmla="*/ 52 w 158"/>
                  <a:gd name="T33" fmla="*/ 56 h 118"/>
                  <a:gd name="T34" fmla="*/ 51 w 158"/>
                  <a:gd name="T35" fmla="*/ 52 h 118"/>
                  <a:gd name="T36" fmla="*/ 58 w 158"/>
                  <a:gd name="T37" fmla="*/ 38 h 118"/>
                  <a:gd name="T38" fmla="*/ 59 w 158"/>
                  <a:gd name="T39" fmla="*/ 32 h 118"/>
                  <a:gd name="T40" fmla="*/ 58 w 158"/>
                  <a:gd name="T41" fmla="*/ 18 h 118"/>
                  <a:gd name="T42" fmla="*/ 44 w 158"/>
                  <a:gd name="T43" fmla="*/ 12 h 118"/>
                  <a:gd name="T44" fmla="*/ 29 w 158"/>
                  <a:gd name="T45" fmla="*/ 16 h 118"/>
                  <a:gd name="T46" fmla="*/ 26 w 158"/>
                  <a:gd name="T47" fmla="*/ 31 h 118"/>
                  <a:gd name="T48" fmla="*/ 27 w 158"/>
                  <a:gd name="T49" fmla="*/ 38 h 118"/>
                  <a:gd name="T50" fmla="*/ 34 w 158"/>
                  <a:gd name="T51" fmla="*/ 51 h 118"/>
                  <a:gd name="T52" fmla="*/ 33 w 158"/>
                  <a:gd name="T53" fmla="*/ 56 h 118"/>
                  <a:gd name="T54" fmla="*/ 8 w 158"/>
                  <a:gd name="T55" fmla="*/ 70 h 118"/>
                  <a:gd name="T56" fmla="*/ 3 w 158"/>
                  <a:gd name="T57" fmla="*/ 89 h 118"/>
                  <a:gd name="T58" fmla="*/ 41 w 158"/>
                  <a:gd name="T59" fmla="*/ 99 h 118"/>
                  <a:gd name="T60" fmla="*/ 48 w 158"/>
                  <a:gd name="T61" fmla="*/ 76 h 118"/>
                  <a:gd name="T62" fmla="*/ 57 w 158"/>
                  <a:gd name="T63" fmla="*/ 70 h 118"/>
                  <a:gd name="T64" fmla="*/ 53 w 158"/>
                  <a:gd name="T65" fmla="*/ 73 h 118"/>
                  <a:gd name="T66" fmla="*/ 47 w 158"/>
                  <a:gd name="T67" fmla="*/ 99 h 118"/>
                  <a:gd name="T68" fmla="*/ 155 w 158"/>
                  <a:gd name="T69" fmla="*/ 99 h 118"/>
                  <a:gd name="T70" fmla="*/ 150 w 158"/>
                  <a:gd name="T71" fmla="*/ 78 h 118"/>
                  <a:gd name="T72" fmla="*/ 110 w 158"/>
                  <a:gd name="T73" fmla="*/ 55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8" h="118">
                    <a:moveTo>
                      <a:pt x="110" y="55"/>
                    </a:moveTo>
                    <a:cubicBezTo>
                      <a:pt x="109" y="50"/>
                      <a:pt x="109" y="50"/>
                      <a:pt x="109" y="50"/>
                    </a:cubicBezTo>
                    <a:cubicBezTo>
                      <a:pt x="113" y="47"/>
                      <a:pt x="117" y="42"/>
                      <a:pt x="119" y="33"/>
                    </a:cubicBezTo>
                    <a:cubicBezTo>
                      <a:pt x="122" y="27"/>
                      <a:pt x="119" y="24"/>
                      <a:pt x="119" y="24"/>
                    </a:cubicBezTo>
                    <a:cubicBezTo>
                      <a:pt x="119" y="16"/>
                      <a:pt x="119" y="16"/>
                      <a:pt x="119" y="16"/>
                    </a:cubicBezTo>
                    <a:cubicBezTo>
                      <a:pt x="119" y="16"/>
                      <a:pt x="118" y="15"/>
                      <a:pt x="118" y="15"/>
                    </a:cubicBezTo>
                    <a:cubicBezTo>
                      <a:pt x="118" y="13"/>
                      <a:pt x="118" y="10"/>
                      <a:pt x="117" y="8"/>
                    </a:cubicBezTo>
                    <a:cubicBezTo>
                      <a:pt x="114" y="5"/>
                      <a:pt x="110" y="1"/>
                      <a:pt x="99" y="0"/>
                    </a:cubicBezTo>
                    <a:cubicBezTo>
                      <a:pt x="92" y="0"/>
                      <a:pt x="84" y="3"/>
                      <a:pt x="81" y="5"/>
                    </a:cubicBezTo>
                    <a:cubicBezTo>
                      <a:pt x="80" y="7"/>
                      <a:pt x="79" y="10"/>
                      <a:pt x="78" y="13"/>
                    </a:cubicBezTo>
                    <a:cubicBezTo>
                      <a:pt x="78" y="13"/>
                      <a:pt x="78" y="14"/>
                      <a:pt x="77" y="15"/>
                    </a:cubicBezTo>
                    <a:cubicBezTo>
                      <a:pt x="77" y="23"/>
                      <a:pt x="77" y="23"/>
                      <a:pt x="77" y="23"/>
                    </a:cubicBezTo>
                    <a:cubicBezTo>
                      <a:pt x="77" y="23"/>
                      <a:pt x="74" y="27"/>
                      <a:pt x="77" y="32"/>
                    </a:cubicBezTo>
                    <a:cubicBezTo>
                      <a:pt x="79" y="41"/>
                      <a:pt x="83" y="46"/>
                      <a:pt x="87" y="49"/>
                    </a:cubicBezTo>
                    <a:cubicBezTo>
                      <a:pt x="86" y="55"/>
                      <a:pt x="86" y="55"/>
                      <a:pt x="86" y="55"/>
                    </a:cubicBezTo>
                    <a:cubicBezTo>
                      <a:pt x="84" y="56"/>
                      <a:pt x="76" y="60"/>
                      <a:pt x="69" y="63"/>
                    </a:cubicBezTo>
                    <a:cubicBezTo>
                      <a:pt x="61" y="59"/>
                      <a:pt x="52" y="56"/>
                      <a:pt x="52" y="56"/>
                    </a:cubicBezTo>
                    <a:cubicBezTo>
                      <a:pt x="51" y="52"/>
                      <a:pt x="51" y="52"/>
                      <a:pt x="51" y="52"/>
                    </a:cubicBezTo>
                    <a:cubicBezTo>
                      <a:pt x="54" y="50"/>
                      <a:pt x="57" y="46"/>
                      <a:pt x="58" y="38"/>
                    </a:cubicBezTo>
                    <a:cubicBezTo>
                      <a:pt x="59" y="37"/>
                      <a:pt x="59" y="34"/>
                      <a:pt x="59" y="32"/>
                    </a:cubicBezTo>
                    <a:cubicBezTo>
                      <a:pt x="59" y="30"/>
                      <a:pt x="60" y="23"/>
                      <a:pt x="58" y="18"/>
                    </a:cubicBezTo>
                    <a:cubicBezTo>
                      <a:pt x="56" y="16"/>
                      <a:pt x="52" y="13"/>
                      <a:pt x="44" y="12"/>
                    </a:cubicBezTo>
                    <a:cubicBezTo>
                      <a:pt x="38" y="12"/>
                      <a:pt x="32" y="14"/>
                      <a:pt x="29" y="16"/>
                    </a:cubicBezTo>
                    <a:cubicBezTo>
                      <a:pt x="26" y="20"/>
                      <a:pt x="26" y="27"/>
                      <a:pt x="26" y="31"/>
                    </a:cubicBezTo>
                    <a:cubicBezTo>
                      <a:pt x="25" y="33"/>
                      <a:pt x="25" y="36"/>
                      <a:pt x="27" y="38"/>
                    </a:cubicBezTo>
                    <a:cubicBezTo>
                      <a:pt x="28" y="45"/>
                      <a:pt x="31" y="49"/>
                      <a:pt x="34" y="51"/>
                    </a:cubicBezTo>
                    <a:cubicBezTo>
                      <a:pt x="33" y="56"/>
                      <a:pt x="33" y="56"/>
                      <a:pt x="33" y="56"/>
                    </a:cubicBezTo>
                    <a:cubicBezTo>
                      <a:pt x="33" y="56"/>
                      <a:pt x="13" y="65"/>
                      <a:pt x="8" y="70"/>
                    </a:cubicBezTo>
                    <a:cubicBezTo>
                      <a:pt x="4" y="73"/>
                      <a:pt x="0" y="85"/>
                      <a:pt x="3" y="89"/>
                    </a:cubicBezTo>
                    <a:cubicBezTo>
                      <a:pt x="14" y="94"/>
                      <a:pt x="27" y="98"/>
                      <a:pt x="41" y="99"/>
                    </a:cubicBezTo>
                    <a:cubicBezTo>
                      <a:pt x="40" y="91"/>
                      <a:pt x="44" y="80"/>
                      <a:pt x="48" y="76"/>
                    </a:cubicBezTo>
                    <a:cubicBezTo>
                      <a:pt x="50" y="75"/>
                      <a:pt x="53" y="73"/>
                      <a:pt x="57" y="70"/>
                    </a:cubicBezTo>
                    <a:cubicBezTo>
                      <a:pt x="55" y="72"/>
                      <a:pt x="54" y="73"/>
                      <a:pt x="53" y="73"/>
                    </a:cubicBezTo>
                    <a:cubicBezTo>
                      <a:pt x="47" y="78"/>
                      <a:pt x="43" y="93"/>
                      <a:pt x="47" y="99"/>
                    </a:cubicBezTo>
                    <a:cubicBezTo>
                      <a:pt x="75" y="113"/>
                      <a:pt x="119" y="118"/>
                      <a:pt x="155" y="99"/>
                    </a:cubicBezTo>
                    <a:cubicBezTo>
                      <a:pt x="158" y="94"/>
                      <a:pt x="153" y="82"/>
                      <a:pt x="150" y="78"/>
                    </a:cubicBezTo>
                    <a:cubicBezTo>
                      <a:pt x="144" y="69"/>
                      <a:pt x="121" y="57"/>
                      <a:pt x="110" y="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72" name="Freeform 44"/>
              <p:cNvSpPr>
                <a:spLocks/>
              </p:cNvSpPr>
              <p:nvPr/>
            </p:nvSpPr>
            <p:spPr bwMode="auto">
              <a:xfrm>
                <a:off x="7532688" y="3686176"/>
                <a:ext cx="266700" cy="331788"/>
              </a:xfrm>
              <a:custGeom>
                <a:avLst/>
                <a:gdLst>
                  <a:gd name="T0" fmla="*/ 62 w 70"/>
                  <a:gd name="T1" fmla="*/ 57 h 86"/>
                  <a:gd name="T2" fmla="*/ 37 w 70"/>
                  <a:gd name="T3" fmla="*/ 44 h 86"/>
                  <a:gd name="T4" fmla="*/ 36 w 70"/>
                  <a:gd name="T5" fmla="*/ 39 h 86"/>
                  <a:gd name="T6" fmla="*/ 43 w 70"/>
                  <a:gd name="T7" fmla="*/ 26 h 86"/>
                  <a:gd name="T8" fmla="*/ 44 w 70"/>
                  <a:gd name="T9" fmla="*/ 19 h 86"/>
                  <a:gd name="T10" fmla="*/ 41 w 70"/>
                  <a:gd name="T11" fmla="*/ 4 h 86"/>
                  <a:gd name="T12" fmla="*/ 26 w 70"/>
                  <a:gd name="T13" fmla="*/ 0 h 86"/>
                  <a:gd name="T14" fmla="*/ 12 w 70"/>
                  <a:gd name="T15" fmla="*/ 6 h 86"/>
                  <a:gd name="T16" fmla="*/ 11 w 70"/>
                  <a:gd name="T17" fmla="*/ 20 h 86"/>
                  <a:gd name="T18" fmla="*/ 12 w 70"/>
                  <a:gd name="T19" fmla="*/ 26 h 86"/>
                  <a:gd name="T20" fmla="*/ 19 w 70"/>
                  <a:gd name="T21" fmla="*/ 40 h 86"/>
                  <a:gd name="T22" fmla="*/ 18 w 70"/>
                  <a:gd name="T23" fmla="*/ 44 h 86"/>
                  <a:gd name="T24" fmla="*/ 0 w 70"/>
                  <a:gd name="T25" fmla="*/ 52 h 86"/>
                  <a:gd name="T26" fmla="*/ 22 w 70"/>
                  <a:gd name="T27" fmla="*/ 64 h 86"/>
                  <a:gd name="T28" fmla="*/ 29 w 70"/>
                  <a:gd name="T29" fmla="*/ 86 h 86"/>
                  <a:gd name="T30" fmla="*/ 67 w 70"/>
                  <a:gd name="T31" fmla="*/ 77 h 86"/>
                  <a:gd name="T32" fmla="*/ 62 w 70"/>
                  <a:gd name="T33" fmla="*/ 5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0" h="86">
                    <a:moveTo>
                      <a:pt x="62" y="57"/>
                    </a:moveTo>
                    <a:cubicBezTo>
                      <a:pt x="57" y="53"/>
                      <a:pt x="37" y="44"/>
                      <a:pt x="37" y="44"/>
                    </a:cubicBezTo>
                    <a:cubicBezTo>
                      <a:pt x="36" y="39"/>
                      <a:pt x="36" y="39"/>
                      <a:pt x="36" y="39"/>
                    </a:cubicBezTo>
                    <a:cubicBezTo>
                      <a:pt x="39" y="37"/>
                      <a:pt x="42" y="33"/>
                      <a:pt x="43" y="26"/>
                    </a:cubicBezTo>
                    <a:cubicBezTo>
                      <a:pt x="45" y="24"/>
                      <a:pt x="45" y="21"/>
                      <a:pt x="44" y="19"/>
                    </a:cubicBezTo>
                    <a:cubicBezTo>
                      <a:pt x="44" y="15"/>
                      <a:pt x="44" y="8"/>
                      <a:pt x="41" y="4"/>
                    </a:cubicBezTo>
                    <a:cubicBezTo>
                      <a:pt x="39" y="2"/>
                      <a:pt x="32" y="0"/>
                      <a:pt x="26" y="0"/>
                    </a:cubicBezTo>
                    <a:cubicBezTo>
                      <a:pt x="18" y="0"/>
                      <a:pt x="14" y="4"/>
                      <a:pt x="12" y="6"/>
                    </a:cubicBezTo>
                    <a:cubicBezTo>
                      <a:pt x="10" y="11"/>
                      <a:pt x="11" y="18"/>
                      <a:pt x="11" y="20"/>
                    </a:cubicBezTo>
                    <a:cubicBezTo>
                      <a:pt x="11" y="22"/>
                      <a:pt x="11" y="25"/>
                      <a:pt x="12" y="26"/>
                    </a:cubicBezTo>
                    <a:cubicBezTo>
                      <a:pt x="13" y="34"/>
                      <a:pt x="16" y="37"/>
                      <a:pt x="19" y="40"/>
                    </a:cubicBezTo>
                    <a:cubicBezTo>
                      <a:pt x="18" y="44"/>
                      <a:pt x="18" y="44"/>
                      <a:pt x="18" y="44"/>
                    </a:cubicBezTo>
                    <a:cubicBezTo>
                      <a:pt x="18" y="44"/>
                      <a:pt x="9" y="47"/>
                      <a:pt x="0" y="52"/>
                    </a:cubicBezTo>
                    <a:cubicBezTo>
                      <a:pt x="8" y="56"/>
                      <a:pt x="18" y="61"/>
                      <a:pt x="22" y="64"/>
                    </a:cubicBezTo>
                    <a:cubicBezTo>
                      <a:pt x="26" y="68"/>
                      <a:pt x="30" y="79"/>
                      <a:pt x="29" y="86"/>
                    </a:cubicBezTo>
                    <a:cubicBezTo>
                      <a:pt x="43" y="86"/>
                      <a:pt x="56" y="82"/>
                      <a:pt x="67" y="77"/>
                    </a:cubicBezTo>
                    <a:cubicBezTo>
                      <a:pt x="70" y="73"/>
                      <a:pt x="66" y="61"/>
                      <a:pt x="62" y="5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gr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4" algn="ctr" rtl="0">
              <a:spcBef>
                <a:spcPct val="0"/>
              </a:spcBef>
            </a:pPr>
            <a:r>
              <a:rPr lang="en-US" sz="3200" b="1" i="1" dirty="0"/>
              <a:t>Valorization of artistic expression schema</a:t>
            </a:r>
            <a:r>
              <a:rPr lang="fr-FR" sz="3200" b="1" i="1" dirty="0"/>
              <a:t/>
            </a:r>
            <a:br>
              <a:rPr lang="fr-FR" sz="3200" b="1" i="1" dirty="0"/>
            </a:br>
            <a:endParaRPr lang="fr-FR" sz="3200" dirty="0"/>
          </a:p>
        </p:txBody>
      </p:sp>
      <p:sp>
        <p:nvSpPr>
          <p:cNvPr id="3" name="Espace réservé du contenu 2"/>
          <p:cNvSpPr>
            <a:spLocks noGrp="1"/>
          </p:cNvSpPr>
          <p:nvPr>
            <p:ph idx="1"/>
          </p:nvPr>
        </p:nvSpPr>
        <p:spPr>
          <a:xfrm>
            <a:off x="571856" y="2630846"/>
            <a:ext cx="8543925" cy="3551590"/>
          </a:xfrm>
        </p:spPr>
        <p:txBody>
          <a:bodyPr vert="horz" lIns="91440" tIns="45720" rIns="91440" bIns="45720" rtlCol="0">
            <a:noAutofit/>
          </a:bodyPr>
          <a:lstStyle/>
          <a:p>
            <a:pPr marL="0" indent="0"/>
            <a:r>
              <a:rPr lang="en-US" sz="2800" dirty="0" smtClean="0">
                <a:latin typeface="Arial" pitchFamily="34" charset="0"/>
                <a:cs typeface="Arial" pitchFamily="34" charset="0"/>
              </a:rPr>
              <a:t>Each of the two </a:t>
            </a:r>
            <a:r>
              <a:rPr lang="en-US" sz="2800" dirty="0" err="1" smtClean="0">
                <a:latin typeface="Arial" pitchFamily="34" charset="0"/>
                <a:cs typeface="Arial" pitchFamily="34" charset="0"/>
              </a:rPr>
              <a:t>filmmakershas</a:t>
            </a:r>
            <a:r>
              <a:rPr lang="en-US" sz="2800" dirty="0" smtClean="0">
                <a:latin typeface="Arial" pitchFamily="34" charset="0"/>
                <a:cs typeface="Arial" pitchFamily="34" charset="0"/>
              </a:rPr>
              <a:t> displayed a common schema, namely their valorization of art. There is a cognitive structure shared between the two of them. This is realized through the discourse and transferred through discourse so that one is compelled to see art as liberating, empowering and a means to break silence.</a:t>
            </a:r>
            <a:endParaRPr lang="fr-FR" sz="2800" dirty="0" smtClean="0">
              <a:latin typeface="Arial" pitchFamily="34" charset="0"/>
              <a:cs typeface="Arial" pitchFamily="34" charset="0"/>
            </a:endParaRPr>
          </a:p>
          <a:p>
            <a:pPr marL="0" indent="0"/>
            <a:endParaRPr lang="fr-FR" sz="2800" dirty="0">
              <a:latin typeface="Arial" pitchFamily="34" charset="0"/>
              <a:cs typeface="Arial" pitchFamily="34" charset="0"/>
            </a:endParaRPr>
          </a:p>
        </p:txBody>
      </p:sp>
      <p:sp>
        <p:nvSpPr>
          <p:cNvPr id="4" name="Espace réservé du numéro de diapositive 3"/>
          <p:cNvSpPr>
            <a:spLocks noGrp="1"/>
          </p:cNvSpPr>
          <p:nvPr>
            <p:ph type="sldNum" sz="quarter" idx="12"/>
          </p:nvPr>
        </p:nvSpPr>
        <p:spPr/>
        <p:txBody>
          <a:bodyPr/>
          <a:lstStyle/>
          <a:p>
            <a:fld id="{30390A37-E3C3-492C-A955-60E1DA9A985E}" type="slidenum">
              <a:rPr lang="fr-FR" smtClean="0"/>
              <a:pPr/>
              <a:t>45</a:t>
            </a:fld>
            <a:endParaRPr lang="fr-FR"/>
          </a:p>
        </p:txBody>
      </p:sp>
      <p:grpSp>
        <p:nvGrpSpPr>
          <p:cNvPr id="99" name="Groupe 98"/>
          <p:cNvGrpSpPr/>
          <p:nvPr/>
        </p:nvGrpSpPr>
        <p:grpSpPr>
          <a:xfrm>
            <a:off x="7629101" y="259308"/>
            <a:ext cx="1910816" cy="2155868"/>
            <a:chOff x="2689622" y="2088357"/>
            <a:chExt cx="4838102" cy="3356372"/>
          </a:xfrm>
        </p:grpSpPr>
        <p:sp>
          <p:nvSpPr>
            <p:cNvPr id="52" name="Freeform 6"/>
            <p:cNvSpPr>
              <a:spLocks/>
            </p:cNvSpPr>
            <p:nvPr/>
          </p:nvSpPr>
          <p:spPr bwMode="auto">
            <a:xfrm>
              <a:off x="2689622" y="2088357"/>
              <a:ext cx="844154" cy="597694"/>
            </a:xfrm>
            <a:custGeom>
              <a:avLst/>
              <a:gdLst>
                <a:gd name="T0" fmla="*/ 312 w 355"/>
                <a:gd name="T1" fmla="*/ 140 h 251"/>
                <a:gd name="T2" fmla="*/ 81 w 355"/>
                <a:gd name="T3" fmla="*/ 51 h 251"/>
                <a:gd name="T4" fmla="*/ 119 w 355"/>
                <a:gd name="T5" fmla="*/ 208 h 251"/>
                <a:gd name="T6" fmla="*/ 264 w 355"/>
                <a:gd name="T7" fmla="*/ 244 h 251"/>
                <a:gd name="T8" fmla="*/ 312 w 355"/>
                <a:gd name="T9" fmla="*/ 140 h 251"/>
              </a:gdLst>
              <a:ahLst/>
              <a:cxnLst>
                <a:cxn ang="0">
                  <a:pos x="T0" y="T1"/>
                </a:cxn>
                <a:cxn ang="0">
                  <a:pos x="T2" y="T3"/>
                </a:cxn>
                <a:cxn ang="0">
                  <a:pos x="T4" y="T5"/>
                </a:cxn>
                <a:cxn ang="0">
                  <a:pos x="T6" y="T7"/>
                </a:cxn>
                <a:cxn ang="0">
                  <a:pos x="T8" y="T9"/>
                </a:cxn>
              </a:cxnLst>
              <a:rect l="0" t="0" r="r" b="b"/>
              <a:pathLst>
                <a:path w="355" h="251">
                  <a:moveTo>
                    <a:pt x="312" y="140"/>
                  </a:moveTo>
                  <a:cubicBezTo>
                    <a:pt x="268" y="103"/>
                    <a:pt x="130" y="0"/>
                    <a:pt x="81" y="51"/>
                  </a:cubicBezTo>
                  <a:cubicBezTo>
                    <a:pt x="32" y="103"/>
                    <a:pt x="0" y="208"/>
                    <a:pt x="119" y="208"/>
                  </a:cubicBezTo>
                  <a:cubicBezTo>
                    <a:pt x="173" y="208"/>
                    <a:pt x="220" y="251"/>
                    <a:pt x="264" y="244"/>
                  </a:cubicBezTo>
                  <a:cubicBezTo>
                    <a:pt x="315" y="236"/>
                    <a:pt x="355" y="175"/>
                    <a:pt x="312" y="140"/>
                  </a:cubicBezTo>
                  <a:close/>
                </a:path>
              </a:pathLst>
            </a:custGeom>
            <a:solidFill>
              <a:srgbClr val="7B67AD"/>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53" name="Freeform 7"/>
            <p:cNvSpPr>
              <a:spLocks/>
            </p:cNvSpPr>
            <p:nvPr/>
          </p:nvSpPr>
          <p:spPr bwMode="auto">
            <a:xfrm>
              <a:off x="2727723" y="2667000"/>
              <a:ext cx="727472" cy="475060"/>
            </a:xfrm>
            <a:custGeom>
              <a:avLst/>
              <a:gdLst>
                <a:gd name="T0" fmla="*/ 245 w 306"/>
                <a:gd name="T1" fmla="*/ 35 h 200"/>
                <a:gd name="T2" fmla="*/ 285 w 306"/>
                <a:gd name="T3" fmla="*/ 144 h 200"/>
                <a:gd name="T4" fmla="*/ 119 w 306"/>
                <a:gd name="T5" fmla="*/ 200 h 200"/>
                <a:gd name="T6" fmla="*/ 72 w 306"/>
                <a:gd name="T7" fmla="*/ 0 h 200"/>
                <a:gd name="T8" fmla="*/ 245 w 306"/>
                <a:gd name="T9" fmla="*/ 35 h 200"/>
              </a:gdLst>
              <a:ahLst/>
              <a:cxnLst>
                <a:cxn ang="0">
                  <a:pos x="T0" y="T1"/>
                </a:cxn>
                <a:cxn ang="0">
                  <a:pos x="T2" y="T3"/>
                </a:cxn>
                <a:cxn ang="0">
                  <a:pos x="T4" y="T5"/>
                </a:cxn>
                <a:cxn ang="0">
                  <a:pos x="T6" y="T7"/>
                </a:cxn>
                <a:cxn ang="0">
                  <a:pos x="T8" y="T9"/>
                </a:cxn>
              </a:cxnLst>
              <a:rect l="0" t="0" r="r" b="b"/>
              <a:pathLst>
                <a:path w="306" h="200">
                  <a:moveTo>
                    <a:pt x="245" y="35"/>
                  </a:moveTo>
                  <a:cubicBezTo>
                    <a:pt x="245" y="58"/>
                    <a:pt x="264" y="121"/>
                    <a:pt x="285" y="144"/>
                  </a:cubicBezTo>
                  <a:cubicBezTo>
                    <a:pt x="306" y="168"/>
                    <a:pt x="173" y="200"/>
                    <a:pt x="119" y="200"/>
                  </a:cubicBezTo>
                  <a:cubicBezTo>
                    <a:pt x="65" y="200"/>
                    <a:pt x="0" y="0"/>
                    <a:pt x="72" y="0"/>
                  </a:cubicBezTo>
                  <a:cubicBezTo>
                    <a:pt x="145" y="0"/>
                    <a:pt x="247" y="11"/>
                    <a:pt x="245" y="35"/>
                  </a:cubicBezTo>
                  <a:close/>
                </a:path>
              </a:pathLst>
            </a:custGeom>
            <a:solidFill>
              <a:srgbClr val="FDB817"/>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54" name="Freeform 8"/>
            <p:cNvSpPr>
              <a:spLocks/>
            </p:cNvSpPr>
            <p:nvPr/>
          </p:nvSpPr>
          <p:spPr bwMode="auto">
            <a:xfrm>
              <a:off x="2956323" y="3075385"/>
              <a:ext cx="870347" cy="478631"/>
            </a:xfrm>
            <a:custGeom>
              <a:avLst/>
              <a:gdLst>
                <a:gd name="T0" fmla="*/ 238 w 366"/>
                <a:gd name="T1" fmla="*/ 19 h 201"/>
                <a:gd name="T2" fmla="*/ 338 w 366"/>
                <a:gd name="T3" fmla="*/ 89 h 201"/>
                <a:gd name="T4" fmla="*/ 135 w 366"/>
                <a:gd name="T5" fmla="*/ 196 h 201"/>
                <a:gd name="T6" fmla="*/ 39 w 366"/>
                <a:gd name="T7" fmla="*/ 56 h 201"/>
                <a:gd name="T8" fmla="*/ 238 w 366"/>
                <a:gd name="T9" fmla="*/ 19 h 201"/>
              </a:gdLst>
              <a:ahLst/>
              <a:cxnLst>
                <a:cxn ang="0">
                  <a:pos x="T0" y="T1"/>
                </a:cxn>
                <a:cxn ang="0">
                  <a:pos x="T2" y="T3"/>
                </a:cxn>
                <a:cxn ang="0">
                  <a:pos x="T4" y="T5"/>
                </a:cxn>
                <a:cxn ang="0">
                  <a:pos x="T6" y="T7"/>
                </a:cxn>
                <a:cxn ang="0">
                  <a:pos x="T8" y="T9"/>
                </a:cxn>
              </a:cxnLst>
              <a:rect l="0" t="0" r="r" b="b"/>
              <a:pathLst>
                <a:path w="366" h="201">
                  <a:moveTo>
                    <a:pt x="238" y="19"/>
                  </a:moveTo>
                  <a:cubicBezTo>
                    <a:pt x="266" y="40"/>
                    <a:pt x="310" y="75"/>
                    <a:pt x="338" y="89"/>
                  </a:cubicBezTo>
                  <a:cubicBezTo>
                    <a:pt x="366" y="103"/>
                    <a:pt x="179" y="191"/>
                    <a:pt x="135" y="196"/>
                  </a:cubicBezTo>
                  <a:cubicBezTo>
                    <a:pt x="91" y="201"/>
                    <a:pt x="0" y="63"/>
                    <a:pt x="39" y="56"/>
                  </a:cubicBezTo>
                  <a:cubicBezTo>
                    <a:pt x="79" y="49"/>
                    <a:pt x="214" y="0"/>
                    <a:pt x="238" y="19"/>
                  </a:cubicBezTo>
                  <a:close/>
                </a:path>
              </a:pathLst>
            </a:custGeom>
            <a:solidFill>
              <a:srgbClr val="EC5724"/>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55" name="Freeform 9"/>
            <p:cNvSpPr>
              <a:spLocks/>
            </p:cNvSpPr>
            <p:nvPr/>
          </p:nvSpPr>
          <p:spPr bwMode="auto">
            <a:xfrm>
              <a:off x="3321845" y="3353991"/>
              <a:ext cx="1103710" cy="409575"/>
            </a:xfrm>
            <a:custGeom>
              <a:avLst/>
              <a:gdLst>
                <a:gd name="T0" fmla="*/ 419 w 464"/>
                <a:gd name="T1" fmla="*/ 151 h 172"/>
                <a:gd name="T2" fmla="*/ 230 w 464"/>
                <a:gd name="T3" fmla="*/ 25 h 172"/>
                <a:gd name="T4" fmla="*/ 58 w 464"/>
                <a:gd name="T5" fmla="*/ 88 h 172"/>
                <a:gd name="T6" fmla="*/ 275 w 464"/>
                <a:gd name="T7" fmla="*/ 168 h 172"/>
                <a:gd name="T8" fmla="*/ 419 w 464"/>
                <a:gd name="T9" fmla="*/ 151 h 172"/>
              </a:gdLst>
              <a:ahLst/>
              <a:cxnLst>
                <a:cxn ang="0">
                  <a:pos x="T0" y="T1"/>
                </a:cxn>
                <a:cxn ang="0">
                  <a:pos x="T2" y="T3"/>
                </a:cxn>
                <a:cxn ang="0">
                  <a:pos x="T4" y="T5"/>
                </a:cxn>
                <a:cxn ang="0">
                  <a:pos x="T6" y="T7"/>
                </a:cxn>
                <a:cxn ang="0">
                  <a:pos x="T8" y="T9"/>
                </a:cxn>
              </a:cxnLst>
              <a:rect l="0" t="0" r="r" b="b"/>
              <a:pathLst>
                <a:path w="464" h="172">
                  <a:moveTo>
                    <a:pt x="419" y="151"/>
                  </a:moveTo>
                  <a:cubicBezTo>
                    <a:pt x="382" y="130"/>
                    <a:pt x="263" y="51"/>
                    <a:pt x="230" y="25"/>
                  </a:cubicBezTo>
                  <a:cubicBezTo>
                    <a:pt x="198" y="0"/>
                    <a:pt x="116" y="67"/>
                    <a:pt x="58" y="88"/>
                  </a:cubicBezTo>
                  <a:cubicBezTo>
                    <a:pt x="0" y="109"/>
                    <a:pt x="200" y="163"/>
                    <a:pt x="275" y="168"/>
                  </a:cubicBezTo>
                  <a:cubicBezTo>
                    <a:pt x="349" y="172"/>
                    <a:pt x="464" y="168"/>
                    <a:pt x="419" y="151"/>
                  </a:cubicBezTo>
                  <a:close/>
                </a:path>
              </a:pathLst>
            </a:custGeom>
            <a:solidFill>
              <a:srgbClr val="31A8DF"/>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56" name="Freeform 10"/>
            <p:cNvSpPr>
              <a:spLocks/>
            </p:cNvSpPr>
            <p:nvPr/>
          </p:nvSpPr>
          <p:spPr bwMode="auto">
            <a:xfrm>
              <a:off x="2749154" y="4241007"/>
              <a:ext cx="1431131" cy="1203722"/>
            </a:xfrm>
            <a:custGeom>
              <a:avLst/>
              <a:gdLst>
                <a:gd name="T0" fmla="*/ 558 w 602"/>
                <a:gd name="T1" fmla="*/ 301 h 506"/>
                <a:gd name="T2" fmla="*/ 457 w 602"/>
                <a:gd name="T3" fmla="*/ 170 h 506"/>
                <a:gd name="T4" fmla="*/ 411 w 602"/>
                <a:gd name="T5" fmla="*/ 123 h 506"/>
                <a:gd name="T6" fmla="*/ 287 w 602"/>
                <a:gd name="T7" fmla="*/ 79 h 506"/>
                <a:gd name="T8" fmla="*/ 201 w 602"/>
                <a:gd name="T9" fmla="*/ 25 h 506"/>
                <a:gd name="T10" fmla="*/ 133 w 602"/>
                <a:gd name="T11" fmla="*/ 380 h 506"/>
                <a:gd name="T12" fmla="*/ 453 w 602"/>
                <a:gd name="T13" fmla="*/ 415 h 506"/>
                <a:gd name="T14" fmla="*/ 558 w 602"/>
                <a:gd name="T15" fmla="*/ 301 h 5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2" h="506">
                  <a:moveTo>
                    <a:pt x="558" y="301"/>
                  </a:moveTo>
                  <a:cubicBezTo>
                    <a:pt x="534" y="289"/>
                    <a:pt x="460" y="214"/>
                    <a:pt x="457" y="170"/>
                  </a:cubicBezTo>
                  <a:cubicBezTo>
                    <a:pt x="455" y="126"/>
                    <a:pt x="453" y="107"/>
                    <a:pt x="411" y="123"/>
                  </a:cubicBezTo>
                  <a:cubicBezTo>
                    <a:pt x="369" y="140"/>
                    <a:pt x="327" y="114"/>
                    <a:pt x="287" y="79"/>
                  </a:cubicBezTo>
                  <a:cubicBezTo>
                    <a:pt x="248" y="44"/>
                    <a:pt x="234" y="0"/>
                    <a:pt x="201" y="25"/>
                  </a:cubicBezTo>
                  <a:cubicBezTo>
                    <a:pt x="168" y="51"/>
                    <a:pt x="0" y="254"/>
                    <a:pt x="133" y="380"/>
                  </a:cubicBezTo>
                  <a:cubicBezTo>
                    <a:pt x="266" y="506"/>
                    <a:pt x="376" y="455"/>
                    <a:pt x="453" y="415"/>
                  </a:cubicBezTo>
                  <a:cubicBezTo>
                    <a:pt x="530" y="375"/>
                    <a:pt x="602" y="303"/>
                    <a:pt x="558" y="301"/>
                  </a:cubicBezTo>
                  <a:close/>
                </a:path>
              </a:pathLst>
            </a:custGeom>
            <a:solidFill>
              <a:srgbClr val="BB2326"/>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57" name="Freeform 11"/>
            <p:cNvSpPr>
              <a:spLocks/>
            </p:cNvSpPr>
            <p:nvPr/>
          </p:nvSpPr>
          <p:spPr bwMode="auto">
            <a:xfrm>
              <a:off x="5612607" y="2088357"/>
              <a:ext cx="844154" cy="597694"/>
            </a:xfrm>
            <a:custGeom>
              <a:avLst/>
              <a:gdLst>
                <a:gd name="T0" fmla="*/ 42 w 355"/>
                <a:gd name="T1" fmla="*/ 140 h 251"/>
                <a:gd name="T2" fmla="*/ 273 w 355"/>
                <a:gd name="T3" fmla="*/ 51 h 251"/>
                <a:gd name="T4" fmla="*/ 236 w 355"/>
                <a:gd name="T5" fmla="*/ 208 h 251"/>
                <a:gd name="T6" fmla="*/ 91 w 355"/>
                <a:gd name="T7" fmla="*/ 244 h 251"/>
                <a:gd name="T8" fmla="*/ 42 w 355"/>
                <a:gd name="T9" fmla="*/ 140 h 251"/>
              </a:gdLst>
              <a:ahLst/>
              <a:cxnLst>
                <a:cxn ang="0">
                  <a:pos x="T0" y="T1"/>
                </a:cxn>
                <a:cxn ang="0">
                  <a:pos x="T2" y="T3"/>
                </a:cxn>
                <a:cxn ang="0">
                  <a:pos x="T4" y="T5"/>
                </a:cxn>
                <a:cxn ang="0">
                  <a:pos x="T6" y="T7"/>
                </a:cxn>
                <a:cxn ang="0">
                  <a:pos x="T8" y="T9"/>
                </a:cxn>
              </a:cxnLst>
              <a:rect l="0" t="0" r="r" b="b"/>
              <a:pathLst>
                <a:path w="355" h="251">
                  <a:moveTo>
                    <a:pt x="42" y="140"/>
                  </a:moveTo>
                  <a:cubicBezTo>
                    <a:pt x="87" y="103"/>
                    <a:pt x="224" y="0"/>
                    <a:pt x="273" y="51"/>
                  </a:cubicBezTo>
                  <a:cubicBezTo>
                    <a:pt x="322" y="103"/>
                    <a:pt x="355" y="208"/>
                    <a:pt x="236" y="208"/>
                  </a:cubicBezTo>
                  <a:cubicBezTo>
                    <a:pt x="181" y="208"/>
                    <a:pt x="134" y="251"/>
                    <a:pt x="91" y="244"/>
                  </a:cubicBezTo>
                  <a:cubicBezTo>
                    <a:pt x="39" y="236"/>
                    <a:pt x="0" y="175"/>
                    <a:pt x="42" y="140"/>
                  </a:cubicBezTo>
                  <a:close/>
                </a:path>
              </a:pathLst>
            </a:custGeom>
            <a:solidFill>
              <a:srgbClr val="7B67AD"/>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58" name="Freeform 12"/>
            <p:cNvSpPr>
              <a:spLocks/>
            </p:cNvSpPr>
            <p:nvPr/>
          </p:nvSpPr>
          <p:spPr bwMode="auto">
            <a:xfrm>
              <a:off x="5691188" y="2667000"/>
              <a:ext cx="725091" cy="475060"/>
            </a:xfrm>
            <a:custGeom>
              <a:avLst/>
              <a:gdLst>
                <a:gd name="T0" fmla="*/ 60 w 305"/>
                <a:gd name="T1" fmla="*/ 35 h 200"/>
                <a:gd name="T2" fmla="*/ 21 w 305"/>
                <a:gd name="T3" fmla="*/ 144 h 200"/>
                <a:gd name="T4" fmla="*/ 186 w 305"/>
                <a:gd name="T5" fmla="*/ 200 h 200"/>
                <a:gd name="T6" fmla="*/ 233 w 305"/>
                <a:gd name="T7" fmla="*/ 0 h 200"/>
                <a:gd name="T8" fmla="*/ 60 w 305"/>
                <a:gd name="T9" fmla="*/ 35 h 200"/>
              </a:gdLst>
              <a:ahLst/>
              <a:cxnLst>
                <a:cxn ang="0">
                  <a:pos x="T0" y="T1"/>
                </a:cxn>
                <a:cxn ang="0">
                  <a:pos x="T2" y="T3"/>
                </a:cxn>
                <a:cxn ang="0">
                  <a:pos x="T4" y="T5"/>
                </a:cxn>
                <a:cxn ang="0">
                  <a:pos x="T6" y="T7"/>
                </a:cxn>
                <a:cxn ang="0">
                  <a:pos x="T8" y="T9"/>
                </a:cxn>
              </a:cxnLst>
              <a:rect l="0" t="0" r="r" b="b"/>
              <a:pathLst>
                <a:path w="305" h="200">
                  <a:moveTo>
                    <a:pt x="60" y="35"/>
                  </a:moveTo>
                  <a:cubicBezTo>
                    <a:pt x="60" y="58"/>
                    <a:pt x="42" y="121"/>
                    <a:pt x="21" y="144"/>
                  </a:cubicBezTo>
                  <a:cubicBezTo>
                    <a:pt x="0" y="168"/>
                    <a:pt x="133" y="200"/>
                    <a:pt x="186" y="200"/>
                  </a:cubicBezTo>
                  <a:cubicBezTo>
                    <a:pt x="240" y="200"/>
                    <a:pt x="305" y="0"/>
                    <a:pt x="233" y="0"/>
                  </a:cubicBezTo>
                  <a:cubicBezTo>
                    <a:pt x="161" y="0"/>
                    <a:pt x="58" y="11"/>
                    <a:pt x="60" y="35"/>
                  </a:cubicBezTo>
                  <a:close/>
                </a:path>
              </a:pathLst>
            </a:custGeom>
            <a:solidFill>
              <a:srgbClr val="FDB817"/>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59" name="Freeform 13"/>
            <p:cNvSpPr>
              <a:spLocks/>
            </p:cNvSpPr>
            <p:nvPr/>
          </p:nvSpPr>
          <p:spPr bwMode="auto">
            <a:xfrm>
              <a:off x="5319714" y="3075385"/>
              <a:ext cx="870347" cy="478631"/>
            </a:xfrm>
            <a:custGeom>
              <a:avLst/>
              <a:gdLst>
                <a:gd name="T0" fmla="*/ 128 w 366"/>
                <a:gd name="T1" fmla="*/ 19 h 201"/>
                <a:gd name="T2" fmla="*/ 28 w 366"/>
                <a:gd name="T3" fmla="*/ 89 h 201"/>
                <a:gd name="T4" fmla="*/ 230 w 366"/>
                <a:gd name="T5" fmla="*/ 196 h 201"/>
                <a:gd name="T6" fmla="*/ 326 w 366"/>
                <a:gd name="T7" fmla="*/ 56 h 201"/>
                <a:gd name="T8" fmla="*/ 128 w 366"/>
                <a:gd name="T9" fmla="*/ 19 h 201"/>
              </a:gdLst>
              <a:ahLst/>
              <a:cxnLst>
                <a:cxn ang="0">
                  <a:pos x="T0" y="T1"/>
                </a:cxn>
                <a:cxn ang="0">
                  <a:pos x="T2" y="T3"/>
                </a:cxn>
                <a:cxn ang="0">
                  <a:pos x="T4" y="T5"/>
                </a:cxn>
                <a:cxn ang="0">
                  <a:pos x="T6" y="T7"/>
                </a:cxn>
                <a:cxn ang="0">
                  <a:pos x="T8" y="T9"/>
                </a:cxn>
              </a:cxnLst>
              <a:rect l="0" t="0" r="r" b="b"/>
              <a:pathLst>
                <a:path w="366" h="201">
                  <a:moveTo>
                    <a:pt x="128" y="19"/>
                  </a:moveTo>
                  <a:cubicBezTo>
                    <a:pt x="100" y="40"/>
                    <a:pt x="56" y="75"/>
                    <a:pt x="28" y="89"/>
                  </a:cubicBezTo>
                  <a:cubicBezTo>
                    <a:pt x="0" y="103"/>
                    <a:pt x="186" y="191"/>
                    <a:pt x="230" y="196"/>
                  </a:cubicBezTo>
                  <a:cubicBezTo>
                    <a:pt x="275" y="201"/>
                    <a:pt x="366" y="63"/>
                    <a:pt x="326" y="56"/>
                  </a:cubicBezTo>
                  <a:cubicBezTo>
                    <a:pt x="286" y="49"/>
                    <a:pt x="151" y="0"/>
                    <a:pt x="128" y="19"/>
                  </a:cubicBezTo>
                  <a:close/>
                </a:path>
              </a:pathLst>
            </a:custGeom>
            <a:solidFill>
              <a:srgbClr val="EC5724"/>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60" name="Freeform 14"/>
            <p:cNvSpPr>
              <a:spLocks/>
            </p:cNvSpPr>
            <p:nvPr/>
          </p:nvSpPr>
          <p:spPr bwMode="auto">
            <a:xfrm>
              <a:off x="4720829" y="3353991"/>
              <a:ext cx="1103710" cy="409575"/>
            </a:xfrm>
            <a:custGeom>
              <a:avLst/>
              <a:gdLst>
                <a:gd name="T0" fmla="*/ 44 w 464"/>
                <a:gd name="T1" fmla="*/ 151 h 172"/>
                <a:gd name="T2" fmla="*/ 233 w 464"/>
                <a:gd name="T3" fmla="*/ 25 h 172"/>
                <a:gd name="T4" fmla="*/ 405 w 464"/>
                <a:gd name="T5" fmla="*/ 88 h 172"/>
                <a:gd name="T6" fmla="*/ 189 w 464"/>
                <a:gd name="T7" fmla="*/ 168 h 172"/>
                <a:gd name="T8" fmla="*/ 44 w 464"/>
                <a:gd name="T9" fmla="*/ 151 h 172"/>
              </a:gdLst>
              <a:ahLst/>
              <a:cxnLst>
                <a:cxn ang="0">
                  <a:pos x="T0" y="T1"/>
                </a:cxn>
                <a:cxn ang="0">
                  <a:pos x="T2" y="T3"/>
                </a:cxn>
                <a:cxn ang="0">
                  <a:pos x="T4" y="T5"/>
                </a:cxn>
                <a:cxn ang="0">
                  <a:pos x="T6" y="T7"/>
                </a:cxn>
                <a:cxn ang="0">
                  <a:pos x="T8" y="T9"/>
                </a:cxn>
              </a:cxnLst>
              <a:rect l="0" t="0" r="r" b="b"/>
              <a:pathLst>
                <a:path w="464" h="172">
                  <a:moveTo>
                    <a:pt x="44" y="151"/>
                  </a:moveTo>
                  <a:cubicBezTo>
                    <a:pt x="81" y="130"/>
                    <a:pt x="200" y="51"/>
                    <a:pt x="233" y="25"/>
                  </a:cubicBezTo>
                  <a:cubicBezTo>
                    <a:pt x="266" y="0"/>
                    <a:pt x="347" y="67"/>
                    <a:pt x="405" y="88"/>
                  </a:cubicBezTo>
                  <a:cubicBezTo>
                    <a:pt x="464" y="109"/>
                    <a:pt x="263" y="163"/>
                    <a:pt x="189" y="168"/>
                  </a:cubicBezTo>
                  <a:cubicBezTo>
                    <a:pt x="114" y="172"/>
                    <a:pt x="0" y="168"/>
                    <a:pt x="44" y="151"/>
                  </a:cubicBezTo>
                  <a:close/>
                </a:path>
              </a:pathLst>
            </a:custGeom>
            <a:solidFill>
              <a:srgbClr val="31A8DF"/>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61" name="Freeform 15"/>
            <p:cNvSpPr>
              <a:spLocks/>
            </p:cNvSpPr>
            <p:nvPr/>
          </p:nvSpPr>
          <p:spPr bwMode="auto">
            <a:xfrm>
              <a:off x="4651772" y="3806428"/>
              <a:ext cx="1238250" cy="701279"/>
            </a:xfrm>
            <a:custGeom>
              <a:avLst/>
              <a:gdLst>
                <a:gd name="T0" fmla="*/ 420 w 521"/>
                <a:gd name="T1" fmla="*/ 132 h 295"/>
                <a:gd name="T2" fmla="*/ 148 w 521"/>
                <a:gd name="T3" fmla="*/ 10 h 295"/>
                <a:gd name="T4" fmla="*/ 141 w 521"/>
                <a:gd name="T5" fmla="*/ 10 h 295"/>
                <a:gd name="T6" fmla="*/ 36 w 521"/>
                <a:gd name="T7" fmla="*/ 38 h 295"/>
                <a:gd name="T8" fmla="*/ 141 w 521"/>
                <a:gd name="T9" fmla="*/ 140 h 295"/>
                <a:gd name="T10" fmla="*/ 243 w 521"/>
                <a:gd name="T11" fmla="*/ 229 h 295"/>
                <a:gd name="T12" fmla="*/ 372 w 521"/>
                <a:gd name="T13" fmla="*/ 276 h 295"/>
                <a:gd name="T14" fmla="*/ 420 w 521"/>
                <a:gd name="T15" fmla="*/ 132 h 2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1" h="295">
                  <a:moveTo>
                    <a:pt x="420" y="132"/>
                  </a:moveTo>
                  <a:cubicBezTo>
                    <a:pt x="320" y="62"/>
                    <a:pt x="237" y="16"/>
                    <a:pt x="148" y="10"/>
                  </a:cubicBezTo>
                  <a:cubicBezTo>
                    <a:pt x="141" y="10"/>
                    <a:pt x="141" y="10"/>
                    <a:pt x="141" y="10"/>
                  </a:cubicBezTo>
                  <a:cubicBezTo>
                    <a:pt x="82" y="6"/>
                    <a:pt x="0" y="0"/>
                    <a:pt x="36" y="38"/>
                  </a:cubicBezTo>
                  <a:cubicBezTo>
                    <a:pt x="57" y="60"/>
                    <a:pt x="97" y="100"/>
                    <a:pt x="141" y="140"/>
                  </a:cubicBezTo>
                  <a:cubicBezTo>
                    <a:pt x="175" y="172"/>
                    <a:pt x="212" y="205"/>
                    <a:pt x="243" y="229"/>
                  </a:cubicBezTo>
                  <a:cubicBezTo>
                    <a:pt x="313" y="285"/>
                    <a:pt x="332" y="295"/>
                    <a:pt x="372" y="276"/>
                  </a:cubicBezTo>
                  <a:cubicBezTo>
                    <a:pt x="411" y="257"/>
                    <a:pt x="521" y="201"/>
                    <a:pt x="420" y="132"/>
                  </a:cubicBezTo>
                  <a:close/>
                </a:path>
              </a:pathLst>
            </a:custGeom>
            <a:solidFill>
              <a:srgbClr val="31A8DF"/>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62" name="Freeform 16"/>
            <p:cNvSpPr>
              <a:spLocks/>
            </p:cNvSpPr>
            <p:nvPr/>
          </p:nvSpPr>
          <p:spPr bwMode="auto">
            <a:xfrm>
              <a:off x="4649391" y="2409826"/>
              <a:ext cx="1179910" cy="1365647"/>
            </a:xfrm>
            <a:custGeom>
              <a:avLst/>
              <a:gdLst>
                <a:gd name="T0" fmla="*/ 424 w 496"/>
                <a:gd name="T1" fmla="*/ 105 h 574"/>
                <a:gd name="T2" fmla="*/ 331 w 496"/>
                <a:gd name="T3" fmla="*/ 89 h 574"/>
                <a:gd name="T4" fmla="*/ 142 w 496"/>
                <a:gd name="T5" fmla="*/ 307 h 574"/>
                <a:gd name="T6" fmla="*/ 16 w 496"/>
                <a:gd name="T7" fmla="*/ 509 h 574"/>
                <a:gd name="T8" fmla="*/ 58 w 496"/>
                <a:gd name="T9" fmla="*/ 534 h 574"/>
                <a:gd name="T10" fmla="*/ 142 w 496"/>
                <a:gd name="T11" fmla="*/ 471 h 574"/>
                <a:gd name="T12" fmla="*/ 454 w 496"/>
                <a:gd name="T13" fmla="*/ 208 h 574"/>
                <a:gd name="T14" fmla="*/ 424 w 496"/>
                <a:gd name="T15" fmla="*/ 105 h 5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6" h="574">
                  <a:moveTo>
                    <a:pt x="424" y="105"/>
                  </a:moveTo>
                  <a:cubicBezTo>
                    <a:pt x="405" y="73"/>
                    <a:pt x="431" y="0"/>
                    <a:pt x="331" y="89"/>
                  </a:cubicBezTo>
                  <a:cubicBezTo>
                    <a:pt x="278" y="136"/>
                    <a:pt x="205" y="222"/>
                    <a:pt x="142" y="307"/>
                  </a:cubicBezTo>
                  <a:cubicBezTo>
                    <a:pt x="85" y="384"/>
                    <a:pt x="36" y="460"/>
                    <a:pt x="16" y="509"/>
                  </a:cubicBezTo>
                  <a:cubicBezTo>
                    <a:pt x="0" y="547"/>
                    <a:pt x="18" y="574"/>
                    <a:pt x="58" y="534"/>
                  </a:cubicBezTo>
                  <a:cubicBezTo>
                    <a:pt x="69" y="523"/>
                    <a:pt x="100" y="500"/>
                    <a:pt x="142" y="471"/>
                  </a:cubicBezTo>
                  <a:cubicBezTo>
                    <a:pt x="250" y="394"/>
                    <a:pt x="424" y="272"/>
                    <a:pt x="454" y="208"/>
                  </a:cubicBezTo>
                  <a:cubicBezTo>
                    <a:pt x="496" y="119"/>
                    <a:pt x="442" y="138"/>
                    <a:pt x="424" y="105"/>
                  </a:cubicBezTo>
                  <a:close/>
                </a:path>
              </a:pathLst>
            </a:custGeom>
            <a:solidFill>
              <a:srgbClr val="7FBC41"/>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63" name="Freeform 17"/>
            <p:cNvSpPr>
              <a:spLocks/>
            </p:cNvSpPr>
            <p:nvPr/>
          </p:nvSpPr>
          <p:spPr bwMode="auto">
            <a:xfrm>
              <a:off x="4575573" y="3895725"/>
              <a:ext cx="727472" cy="1029891"/>
            </a:xfrm>
            <a:custGeom>
              <a:avLst/>
              <a:gdLst>
                <a:gd name="T0" fmla="*/ 224 w 306"/>
                <a:gd name="T1" fmla="*/ 173 h 433"/>
                <a:gd name="T2" fmla="*/ 173 w 306"/>
                <a:gd name="T3" fmla="*/ 130 h 433"/>
                <a:gd name="T4" fmla="*/ 47 w 306"/>
                <a:gd name="T5" fmla="*/ 26 h 433"/>
                <a:gd name="T6" fmla="*/ 9 w 306"/>
                <a:gd name="T7" fmla="*/ 35 h 433"/>
                <a:gd name="T8" fmla="*/ 138 w 306"/>
                <a:gd name="T9" fmla="*/ 394 h 433"/>
                <a:gd name="T10" fmla="*/ 173 w 306"/>
                <a:gd name="T11" fmla="*/ 422 h 433"/>
                <a:gd name="T12" fmla="*/ 273 w 306"/>
                <a:gd name="T13" fmla="*/ 322 h 433"/>
                <a:gd name="T14" fmla="*/ 224 w 306"/>
                <a:gd name="T15" fmla="*/ 173 h 4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6" h="433">
                  <a:moveTo>
                    <a:pt x="224" y="173"/>
                  </a:moveTo>
                  <a:cubicBezTo>
                    <a:pt x="210" y="161"/>
                    <a:pt x="192" y="146"/>
                    <a:pt x="173" y="130"/>
                  </a:cubicBezTo>
                  <a:cubicBezTo>
                    <a:pt x="124" y="90"/>
                    <a:pt x="68" y="44"/>
                    <a:pt x="47" y="26"/>
                  </a:cubicBezTo>
                  <a:cubicBezTo>
                    <a:pt x="16" y="0"/>
                    <a:pt x="7" y="14"/>
                    <a:pt x="9" y="35"/>
                  </a:cubicBezTo>
                  <a:cubicBezTo>
                    <a:pt x="0" y="52"/>
                    <a:pt x="79" y="315"/>
                    <a:pt x="138" y="394"/>
                  </a:cubicBezTo>
                  <a:cubicBezTo>
                    <a:pt x="150" y="411"/>
                    <a:pt x="162" y="420"/>
                    <a:pt x="173" y="422"/>
                  </a:cubicBezTo>
                  <a:cubicBezTo>
                    <a:pt x="214" y="433"/>
                    <a:pt x="247" y="361"/>
                    <a:pt x="273" y="322"/>
                  </a:cubicBezTo>
                  <a:cubicBezTo>
                    <a:pt x="306" y="273"/>
                    <a:pt x="273" y="215"/>
                    <a:pt x="224" y="173"/>
                  </a:cubicBezTo>
                  <a:close/>
                </a:path>
              </a:pathLst>
            </a:custGeom>
            <a:solidFill>
              <a:srgbClr val="EC5724"/>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64" name="Freeform 18"/>
            <p:cNvSpPr>
              <a:spLocks/>
            </p:cNvSpPr>
            <p:nvPr/>
          </p:nvSpPr>
          <p:spPr bwMode="auto">
            <a:xfrm>
              <a:off x="3314701" y="2409826"/>
              <a:ext cx="1182291" cy="1365647"/>
            </a:xfrm>
            <a:custGeom>
              <a:avLst/>
              <a:gdLst>
                <a:gd name="T0" fmla="*/ 481 w 497"/>
                <a:gd name="T1" fmla="*/ 509 h 574"/>
                <a:gd name="T2" fmla="*/ 355 w 497"/>
                <a:gd name="T3" fmla="*/ 307 h 574"/>
                <a:gd name="T4" fmla="*/ 166 w 497"/>
                <a:gd name="T5" fmla="*/ 89 h 574"/>
                <a:gd name="T6" fmla="*/ 73 w 497"/>
                <a:gd name="T7" fmla="*/ 105 h 574"/>
                <a:gd name="T8" fmla="*/ 42 w 497"/>
                <a:gd name="T9" fmla="*/ 208 h 574"/>
                <a:gd name="T10" fmla="*/ 355 w 497"/>
                <a:gd name="T11" fmla="*/ 471 h 574"/>
                <a:gd name="T12" fmla="*/ 439 w 497"/>
                <a:gd name="T13" fmla="*/ 534 h 574"/>
                <a:gd name="T14" fmla="*/ 481 w 497"/>
                <a:gd name="T15" fmla="*/ 509 h 5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7" h="574">
                  <a:moveTo>
                    <a:pt x="481" y="509"/>
                  </a:moveTo>
                  <a:cubicBezTo>
                    <a:pt x="461" y="460"/>
                    <a:pt x="412" y="384"/>
                    <a:pt x="355" y="307"/>
                  </a:cubicBezTo>
                  <a:cubicBezTo>
                    <a:pt x="292" y="222"/>
                    <a:pt x="219" y="136"/>
                    <a:pt x="166" y="89"/>
                  </a:cubicBezTo>
                  <a:cubicBezTo>
                    <a:pt x="66" y="0"/>
                    <a:pt x="91" y="73"/>
                    <a:pt x="73" y="105"/>
                  </a:cubicBezTo>
                  <a:cubicBezTo>
                    <a:pt x="54" y="138"/>
                    <a:pt x="0" y="119"/>
                    <a:pt x="42" y="208"/>
                  </a:cubicBezTo>
                  <a:cubicBezTo>
                    <a:pt x="73" y="272"/>
                    <a:pt x="246" y="394"/>
                    <a:pt x="355" y="471"/>
                  </a:cubicBezTo>
                  <a:cubicBezTo>
                    <a:pt x="396" y="500"/>
                    <a:pt x="428" y="523"/>
                    <a:pt x="439" y="534"/>
                  </a:cubicBezTo>
                  <a:cubicBezTo>
                    <a:pt x="478" y="574"/>
                    <a:pt x="497" y="547"/>
                    <a:pt x="481" y="509"/>
                  </a:cubicBezTo>
                  <a:close/>
                </a:path>
              </a:pathLst>
            </a:custGeom>
            <a:solidFill>
              <a:srgbClr val="7FBC41"/>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65" name="Freeform 19"/>
            <p:cNvSpPr>
              <a:spLocks/>
            </p:cNvSpPr>
            <p:nvPr/>
          </p:nvSpPr>
          <p:spPr bwMode="auto">
            <a:xfrm>
              <a:off x="3255170" y="3806428"/>
              <a:ext cx="1237060" cy="701279"/>
            </a:xfrm>
            <a:custGeom>
              <a:avLst/>
              <a:gdLst>
                <a:gd name="T0" fmla="*/ 380 w 520"/>
                <a:gd name="T1" fmla="*/ 10 h 295"/>
                <a:gd name="T2" fmla="*/ 373 w 520"/>
                <a:gd name="T3" fmla="*/ 10 h 295"/>
                <a:gd name="T4" fmla="*/ 100 w 520"/>
                <a:gd name="T5" fmla="*/ 132 h 295"/>
                <a:gd name="T6" fmla="*/ 149 w 520"/>
                <a:gd name="T7" fmla="*/ 276 h 295"/>
                <a:gd name="T8" fmla="*/ 277 w 520"/>
                <a:gd name="T9" fmla="*/ 229 h 295"/>
                <a:gd name="T10" fmla="*/ 380 w 520"/>
                <a:gd name="T11" fmla="*/ 140 h 295"/>
                <a:gd name="T12" fmla="*/ 485 w 520"/>
                <a:gd name="T13" fmla="*/ 38 h 295"/>
                <a:gd name="T14" fmla="*/ 380 w 520"/>
                <a:gd name="T15" fmla="*/ 10 h 2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0" h="295">
                  <a:moveTo>
                    <a:pt x="380" y="10"/>
                  </a:moveTo>
                  <a:cubicBezTo>
                    <a:pt x="373" y="10"/>
                    <a:pt x="373" y="10"/>
                    <a:pt x="373" y="10"/>
                  </a:cubicBezTo>
                  <a:cubicBezTo>
                    <a:pt x="284" y="16"/>
                    <a:pt x="200" y="62"/>
                    <a:pt x="100" y="132"/>
                  </a:cubicBezTo>
                  <a:cubicBezTo>
                    <a:pt x="0" y="201"/>
                    <a:pt x="109" y="257"/>
                    <a:pt x="149" y="276"/>
                  </a:cubicBezTo>
                  <a:cubicBezTo>
                    <a:pt x="189" y="295"/>
                    <a:pt x="207" y="285"/>
                    <a:pt x="277" y="229"/>
                  </a:cubicBezTo>
                  <a:cubicBezTo>
                    <a:pt x="308" y="205"/>
                    <a:pt x="345" y="172"/>
                    <a:pt x="380" y="140"/>
                  </a:cubicBezTo>
                  <a:cubicBezTo>
                    <a:pt x="424" y="100"/>
                    <a:pt x="464" y="60"/>
                    <a:pt x="485" y="38"/>
                  </a:cubicBezTo>
                  <a:cubicBezTo>
                    <a:pt x="520" y="0"/>
                    <a:pt x="438" y="6"/>
                    <a:pt x="380" y="10"/>
                  </a:cubicBezTo>
                  <a:close/>
                </a:path>
              </a:pathLst>
            </a:custGeom>
            <a:solidFill>
              <a:srgbClr val="31A8DF"/>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66" name="Freeform 20"/>
            <p:cNvSpPr>
              <a:spLocks/>
            </p:cNvSpPr>
            <p:nvPr/>
          </p:nvSpPr>
          <p:spPr bwMode="auto">
            <a:xfrm>
              <a:off x="3843338" y="3895725"/>
              <a:ext cx="725091" cy="1029891"/>
            </a:xfrm>
            <a:custGeom>
              <a:avLst/>
              <a:gdLst>
                <a:gd name="T0" fmla="*/ 296 w 305"/>
                <a:gd name="T1" fmla="*/ 35 h 433"/>
                <a:gd name="T2" fmla="*/ 259 w 305"/>
                <a:gd name="T3" fmla="*/ 26 h 433"/>
                <a:gd name="T4" fmla="*/ 133 w 305"/>
                <a:gd name="T5" fmla="*/ 130 h 433"/>
                <a:gd name="T6" fmla="*/ 81 w 305"/>
                <a:gd name="T7" fmla="*/ 173 h 433"/>
                <a:gd name="T8" fmla="*/ 32 w 305"/>
                <a:gd name="T9" fmla="*/ 322 h 433"/>
                <a:gd name="T10" fmla="*/ 133 w 305"/>
                <a:gd name="T11" fmla="*/ 422 h 433"/>
                <a:gd name="T12" fmla="*/ 168 w 305"/>
                <a:gd name="T13" fmla="*/ 394 h 433"/>
                <a:gd name="T14" fmla="*/ 296 w 305"/>
                <a:gd name="T15" fmla="*/ 35 h 4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5" h="433">
                  <a:moveTo>
                    <a:pt x="296" y="35"/>
                  </a:moveTo>
                  <a:cubicBezTo>
                    <a:pt x="298" y="14"/>
                    <a:pt x="289" y="0"/>
                    <a:pt x="259" y="26"/>
                  </a:cubicBezTo>
                  <a:cubicBezTo>
                    <a:pt x="237" y="44"/>
                    <a:pt x="181" y="90"/>
                    <a:pt x="133" y="130"/>
                  </a:cubicBezTo>
                  <a:cubicBezTo>
                    <a:pt x="113" y="146"/>
                    <a:pt x="95" y="161"/>
                    <a:pt x="81" y="173"/>
                  </a:cubicBezTo>
                  <a:cubicBezTo>
                    <a:pt x="32" y="215"/>
                    <a:pt x="0" y="273"/>
                    <a:pt x="32" y="322"/>
                  </a:cubicBezTo>
                  <a:cubicBezTo>
                    <a:pt x="58" y="361"/>
                    <a:pt x="91" y="433"/>
                    <a:pt x="133" y="422"/>
                  </a:cubicBezTo>
                  <a:cubicBezTo>
                    <a:pt x="144" y="420"/>
                    <a:pt x="155" y="411"/>
                    <a:pt x="168" y="394"/>
                  </a:cubicBezTo>
                  <a:cubicBezTo>
                    <a:pt x="226" y="315"/>
                    <a:pt x="305" y="52"/>
                    <a:pt x="296" y="35"/>
                  </a:cubicBezTo>
                  <a:close/>
                </a:path>
              </a:pathLst>
            </a:custGeom>
            <a:solidFill>
              <a:srgbClr val="EC5724"/>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67" name="Freeform 21"/>
            <p:cNvSpPr>
              <a:spLocks/>
            </p:cNvSpPr>
            <p:nvPr/>
          </p:nvSpPr>
          <p:spPr bwMode="auto">
            <a:xfrm>
              <a:off x="4962526" y="4241007"/>
              <a:ext cx="1432322" cy="1203722"/>
            </a:xfrm>
            <a:custGeom>
              <a:avLst/>
              <a:gdLst>
                <a:gd name="T0" fmla="*/ 45 w 602"/>
                <a:gd name="T1" fmla="*/ 301 h 506"/>
                <a:gd name="T2" fmla="*/ 145 w 602"/>
                <a:gd name="T3" fmla="*/ 170 h 506"/>
                <a:gd name="T4" fmla="*/ 192 w 602"/>
                <a:gd name="T5" fmla="*/ 123 h 506"/>
                <a:gd name="T6" fmla="*/ 315 w 602"/>
                <a:gd name="T7" fmla="*/ 79 h 506"/>
                <a:gd name="T8" fmla="*/ 401 w 602"/>
                <a:gd name="T9" fmla="*/ 25 h 506"/>
                <a:gd name="T10" fmla="*/ 469 w 602"/>
                <a:gd name="T11" fmla="*/ 380 h 506"/>
                <a:gd name="T12" fmla="*/ 150 w 602"/>
                <a:gd name="T13" fmla="*/ 415 h 506"/>
                <a:gd name="T14" fmla="*/ 45 w 602"/>
                <a:gd name="T15" fmla="*/ 301 h 5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2" h="506">
                  <a:moveTo>
                    <a:pt x="45" y="301"/>
                  </a:moveTo>
                  <a:cubicBezTo>
                    <a:pt x="68" y="289"/>
                    <a:pt x="143" y="214"/>
                    <a:pt x="145" y="170"/>
                  </a:cubicBezTo>
                  <a:cubicBezTo>
                    <a:pt x="147" y="126"/>
                    <a:pt x="150" y="107"/>
                    <a:pt x="192" y="123"/>
                  </a:cubicBezTo>
                  <a:cubicBezTo>
                    <a:pt x="234" y="140"/>
                    <a:pt x="275" y="114"/>
                    <a:pt x="315" y="79"/>
                  </a:cubicBezTo>
                  <a:cubicBezTo>
                    <a:pt x="355" y="44"/>
                    <a:pt x="369" y="0"/>
                    <a:pt x="401" y="25"/>
                  </a:cubicBezTo>
                  <a:cubicBezTo>
                    <a:pt x="434" y="51"/>
                    <a:pt x="602" y="254"/>
                    <a:pt x="469" y="380"/>
                  </a:cubicBezTo>
                  <a:cubicBezTo>
                    <a:pt x="336" y="506"/>
                    <a:pt x="227" y="455"/>
                    <a:pt x="150" y="415"/>
                  </a:cubicBezTo>
                  <a:cubicBezTo>
                    <a:pt x="73" y="375"/>
                    <a:pt x="0" y="303"/>
                    <a:pt x="45" y="301"/>
                  </a:cubicBezTo>
                  <a:close/>
                </a:path>
              </a:pathLst>
            </a:custGeom>
            <a:solidFill>
              <a:srgbClr val="BB2326"/>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68" name="Freeform 23"/>
            <p:cNvSpPr>
              <a:spLocks/>
            </p:cNvSpPr>
            <p:nvPr/>
          </p:nvSpPr>
          <p:spPr bwMode="auto">
            <a:xfrm>
              <a:off x="4049316" y="2527697"/>
              <a:ext cx="523875" cy="1263254"/>
            </a:xfrm>
            <a:custGeom>
              <a:avLst/>
              <a:gdLst>
                <a:gd name="T0" fmla="*/ 220 w 220"/>
                <a:gd name="T1" fmla="*/ 531 h 531"/>
                <a:gd name="T2" fmla="*/ 49 w 220"/>
                <a:gd name="T3" fmla="*/ 0 h 531"/>
                <a:gd name="T4" fmla="*/ 0 w 220"/>
                <a:gd name="T5" fmla="*/ 49 h 531"/>
                <a:gd name="T6" fmla="*/ 49 w 220"/>
                <a:gd name="T7" fmla="*/ 98 h 531"/>
                <a:gd name="T8" fmla="*/ 98 w 220"/>
                <a:gd name="T9" fmla="*/ 55 h 531"/>
                <a:gd name="T10" fmla="*/ 220 w 220"/>
                <a:gd name="T11" fmla="*/ 531 h 531"/>
              </a:gdLst>
              <a:ahLst/>
              <a:cxnLst>
                <a:cxn ang="0">
                  <a:pos x="T0" y="T1"/>
                </a:cxn>
                <a:cxn ang="0">
                  <a:pos x="T2" y="T3"/>
                </a:cxn>
                <a:cxn ang="0">
                  <a:pos x="T4" y="T5"/>
                </a:cxn>
                <a:cxn ang="0">
                  <a:pos x="T6" y="T7"/>
                </a:cxn>
                <a:cxn ang="0">
                  <a:pos x="T8" y="T9"/>
                </a:cxn>
                <a:cxn ang="0">
                  <a:pos x="T10" y="T11"/>
                </a:cxn>
              </a:cxnLst>
              <a:rect l="0" t="0" r="r" b="b"/>
              <a:pathLst>
                <a:path w="220" h="531">
                  <a:moveTo>
                    <a:pt x="220" y="531"/>
                  </a:moveTo>
                  <a:cubicBezTo>
                    <a:pt x="215" y="441"/>
                    <a:pt x="215" y="0"/>
                    <a:pt x="49" y="0"/>
                  </a:cubicBezTo>
                  <a:cubicBezTo>
                    <a:pt x="22" y="0"/>
                    <a:pt x="0" y="22"/>
                    <a:pt x="0" y="49"/>
                  </a:cubicBezTo>
                  <a:cubicBezTo>
                    <a:pt x="0" y="76"/>
                    <a:pt x="22" y="98"/>
                    <a:pt x="49" y="98"/>
                  </a:cubicBezTo>
                  <a:cubicBezTo>
                    <a:pt x="74" y="98"/>
                    <a:pt x="95" y="80"/>
                    <a:pt x="98" y="55"/>
                  </a:cubicBezTo>
                  <a:cubicBezTo>
                    <a:pt x="177" y="147"/>
                    <a:pt x="200" y="337"/>
                    <a:pt x="220" y="531"/>
                  </a:cubicBezTo>
                  <a:close/>
                </a:path>
              </a:pathLst>
            </a:custGeom>
            <a:solidFill>
              <a:srgbClr val="7F7F7F"/>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69" name="Freeform 24"/>
            <p:cNvSpPr>
              <a:spLocks/>
            </p:cNvSpPr>
            <p:nvPr/>
          </p:nvSpPr>
          <p:spPr bwMode="auto">
            <a:xfrm>
              <a:off x="4573191" y="2527697"/>
              <a:ext cx="525066" cy="1263254"/>
            </a:xfrm>
            <a:custGeom>
              <a:avLst/>
              <a:gdLst>
                <a:gd name="T0" fmla="*/ 0 w 221"/>
                <a:gd name="T1" fmla="*/ 531 h 531"/>
                <a:gd name="T2" fmla="*/ 172 w 221"/>
                <a:gd name="T3" fmla="*/ 0 h 531"/>
                <a:gd name="T4" fmla="*/ 221 w 221"/>
                <a:gd name="T5" fmla="*/ 49 h 531"/>
                <a:gd name="T6" fmla="*/ 172 w 221"/>
                <a:gd name="T7" fmla="*/ 98 h 531"/>
                <a:gd name="T8" fmla="*/ 123 w 221"/>
                <a:gd name="T9" fmla="*/ 55 h 531"/>
                <a:gd name="T10" fmla="*/ 0 w 221"/>
                <a:gd name="T11" fmla="*/ 531 h 531"/>
              </a:gdLst>
              <a:ahLst/>
              <a:cxnLst>
                <a:cxn ang="0">
                  <a:pos x="T0" y="T1"/>
                </a:cxn>
                <a:cxn ang="0">
                  <a:pos x="T2" y="T3"/>
                </a:cxn>
                <a:cxn ang="0">
                  <a:pos x="T4" y="T5"/>
                </a:cxn>
                <a:cxn ang="0">
                  <a:pos x="T6" y="T7"/>
                </a:cxn>
                <a:cxn ang="0">
                  <a:pos x="T8" y="T9"/>
                </a:cxn>
                <a:cxn ang="0">
                  <a:pos x="T10" y="T11"/>
                </a:cxn>
              </a:cxnLst>
              <a:rect l="0" t="0" r="r" b="b"/>
              <a:pathLst>
                <a:path w="221" h="531">
                  <a:moveTo>
                    <a:pt x="0" y="531"/>
                  </a:moveTo>
                  <a:cubicBezTo>
                    <a:pt x="6" y="441"/>
                    <a:pt x="6" y="0"/>
                    <a:pt x="172" y="0"/>
                  </a:cubicBezTo>
                  <a:cubicBezTo>
                    <a:pt x="199" y="0"/>
                    <a:pt x="221" y="22"/>
                    <a:pt x="221" y="49"/>
                  </a:cubicBezTo>
                  <a:cubicBezTo>
                    <a:pt x="221" y="76"/>
                    <a:pt x="199" y="98"/>
                    <a:pt x="172" y="98"/>
                  </a:cubicBezTo>
                  <a:cubicBezTo>
                    <a:pt x="147" y="98"/>
                    <a:pt x="126" y="80"/>
                    <a:pt x="123" y="55"/>
                  </a:cubicBezTo>
                  <a:cubicBezTo>
                    <a:pt x="44" y="147"/>
                    <a:pt x="21" y="337"/>
                    <a:pt x="0" y="531"/>
                  </a:cubicBezTo>
                  <a:close/>
                </a:path>
              </a:pathLst>
            </a:custGeom>
            <a:solidFill>
              <a:srgbClr val="7F7F7F"/>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70" name="TextBox 25"/>
            <p:cNvSpPr txBox="1"/>
            <p:nvPr/>
          </p:nvSpPr>
          <p:spPr>
            <a:xfrm rot="18848604">
              <a:off x="4520525" y="2803866"/>
              <a:ext cx="1440484" cy="64290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id-ID" sz="1050" b="1" i="0" u="none" strike="noStrike" kern="0" cap="none" spc="0" normalizeH="0" baseline="0" noProof="0" dirty="0">
                  <a:ln>
                    <a:noFill/>
                  </a:ln>
                  <a:solidFill>
                    <a:sysClr val="window" lastClr="FFFFFF"/>
                  </a:solidFill>
                  <a:effectLst/>
                  <a:uLnTx/>
                  <a:uFillTx/>
                  <a:latin typeface="ubuntu"/>
                </a:rPr>
                <a:t>Description</a:t>
              </a:r>
            </a:p>
          </p:txBody>
        </p:sp>
        <p:sp>
          <p:nvSpPr>
            <p:cNvPr id="71" name="TextBox 26"/>
            <p:cNvSpPr txBox="1"/>
            <p:nvPr/>
          </p:nvSpPr>
          <p:spPr>
            <a:xfrm rot="19726633">
              <a:off x="2876133" y="3918177"/>
              <a:ext cx="2074824" cy="35937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id-ID" sz="900" b="1" i="0" u="none" strike="noStrike" kern="0" cap="none" spc="0" normalizeH="0" baseline="0" noProof="0" dirty="0">
                  <a:ln>
                    <a:noFill/>
                  </a:ln>
                  <a:solidFill>
                    <a:sysClr val="window" lastClr="FFFFFF"/>
                  </a:solidFill>
                  <a:effectLst/>
                  <a:uLnTx/>
                  <a:uFillTx/>
                  <a:latin typeface="ubuntu"/>
                </a:rPr>
                <a:t>Description</a:t>
              </a:r>
            </a:p>
          </p:txBody>
        </p:sp>
        <p:sp>
          <p:nvSpPr>
            <p:cNvPr id="72" name="TextBox 27"/>
            <p:cNvSpPr txBox="1"/>
            <p:nvPr/>
          </p:nvSpPr>
          <p:spPr>
            <a:xfrm rot="2149188">
              <a:off x="4180354" y="3913322"/>
              <a:ext cx="2074824" cy="35937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id-ID" sz="900" b="1" i="0" u="none" strike="noStrike" kern="0" cap="none" spc="0" normalizeH="0" baseline="0" noProof="0" dirty="0">
                  <a:ln>
                    <a:noFill/>
                  </a:ln>
                  <a:solidFill>
                    <a:sysClr val="window" lastClr="FFFFFF"/>
                  </a:solidFill>
                  <a:effectLst/>
                  <a:uLnTx/>
                  <a:uFillTx/>
                  <a:latin typeface="ubuntu"/>
                </a:rPr>
                <a:t>Description</a:t>
              </a:r>
            </a:p>
          </p:txBody>
        </p:sp>
        <p:sp>
          <p:nvSpPr>
            <p:cNvPr id="73" name="TextBox 28"/>
            <p:cNvSpPr txBox="1"/>
            <p:nvPr/>
          </p:nvSpPr>
          <p:spPr>
            <a:xfrm rot="2524012">
              <a:off x="2883661" y="3020063"/>
              <a:ext cx="2342700" cy="3953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id-ID" sz="1050" b="1" i="0" u="none" strike="noStrike" kern="0" cap="none" spc="0" normalizeH="0" baseline="0" noProof="0" dirty="0">
                  <a:ln>
                    <a:noFill/>
                  </a:ln>
                  <a:solidFill>
                    <a:sysClr val="window" lastClr="FFFFFF"/>
                  </a:solidFill>
                  <a:effectLst/>
                  <a:uLnTx/>
                  <a:uFillTx/>
                  <a:latin typeface="ubuntu"/>
                </a:rPr>
                <a:t>Description</a:t>
              </a:r>
            </a:p>
          </p:txBody>
        </p:sp>
        <p:sp>
          <p:nvSpPr>
            <p:cNvPr id="74" name="TextBox 29"/>
            <p:cNvSpPr txBox="1"/>
            <p:nvPr/>
          </p:nvSpPr>
          <p:spPr>
            <a:xfrm rot="18633550">
              <a:off x="3586414" y="4097987"/>
              <a:ext cx="1275772" cy="58445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id-ID" sz="900" b="1" i="0" u="none" strike="noStrike" kern="0" cap="none" spc="0" normalizeH="0" baseline="0" noProof="0" dirty="0">
                  <a:ln>
                    <a:noFill/>
                  </a:ln>
                  <a:solidFill>
                    <a:sysClr val="window" lastClr="FFFFFF"/>
                  </a:solidFill>
                  <a:effectLst/>
                  <a:uLnTx/>
                  <a:uFillTx/>
                  <a:latin typeface="ubuntu"/>
                </a:rPr>
                <a:t>Description</a:t>
              </a:r>
            </a:p>
          </p:txBody>
        </p:sp>
        <p:sp>
          <p:nvSpPr>
            <p:cNvPr id="75" name="TextBox 30"/>
            <p:cNvSpPr txBox="1"/>
            <p:nvPr/>
          </p:nvSpPr>
          <p:spPr>
            <a:xfrm rot="3084230">
              <a:off x="4281927" y="4077185"/>
              <a:ext cx="1275772" cy="58445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id-ID" sz="900" b="1" i="0" u="none" strike="noStrike" kern="0" cap="none" spc="0" normalizeH="0" baseline="0" noProof="0" dirty="0">
                  <a:ln>
                    <a:noFill/>
                  </a:ln>
                  <a:solidFill>
                    <a:sysClr val="window" lastClr="FFFFFF"/>
                  </a:solidFill>
                  <a:effectLst/>
                  <a:uLnTx/>
                  <a:uFillTx/>
                  <a:latin typeface="ubuntu"/>
                </a:rPr>
                <a:t>Description</a:t>
              </a:r>
            </a:p>
          </p:txBody>
        </p:sp>
        <p:grpSp>
          <p:nvGrpSpPr>
            <p:cNvPr id="76" name="Group 31"/>
            <p:cNvGrpSpPr/>
            <p:nvPr/>
          </p:nvGrpSpPr>
          <p:grpSpPr>
            <a:xfrm>
              <a:off x="5909961" y="2754967"/>
              <a:ext cx="292811" cy="291843"/>
              <a:chOff x="2437300" y="1144829"/>
              <a:chExt cx="400024" cy="398703"/>
            </a:xfrm>
            <a:solidFill>
              <a:sysClr val="window" lastClr="FFFFFF"/>
            </a:solidFill>
          </p:grpSpPr>
          <p:sp>
            <p:nvSpPr>
              <p:cNvPr id="77" name="Freeform 129"/>
              <p:cNvSpPr>
                <a:spLocks noEditPoints="1"/>
              </p:cNvSpPr>
              <p:nvPr/>
            </p:nvSpPr>
            <p:spPr bwMode="auto">
              <a:xfrm>
                <a:off x="2437300" y="1144829"/>
                <a:ext cx="400024" cy="398703"/>
              </a:xfrm>
              <a:custGeom>
                <a:avLst/>
                <a:gdLst>
                  <a:gd name="T0" fmla="*/ 88 w 128"/>
                  <a:gd name="T1" fmla="*/ 0 h 128"/>
                  <a:gd name="T2" fmla="*/ 48 w 128"/>
                  <a:gd name="T3" fmla="*/ 40 h 128"/>
                  <a:gd name="T4" fmla="*/ 51 w 128"/>
                  <a:gd name="T5" fmla="*/ 55 h 128"/>
                  <a:gd name="T6" fmla="*/ 2 w 128"/>
                  <a:gd name="T7" fmla="*/ 103 h 128"/>
                  <a:gd name="T8" fmla="*/ 0 w 128"/>
                  <a:gd name="T9" fmla="*/ 108 h 128"/>
                  <a:gd name="T10" fmla="*/ 0 w 128"/>
                  <a:gd name="T11" fmla="*/ 120 h 128"/>
                  <a:gd name="T12" fmla="*/ 8 w 128"/>
                  <a:gd name="T13" fmla="*/ 128 h 128"/>
                  <a:gd name="T14" fmla="*/ 20 w 128"/>
                  <a:gd name="T15" fmla="*/ 128 h 128"/>
                  <a:gd name="T16" fmla="*/ 25 w 128"/>
                  <a:gd name="T17" fmla="*/ 126 h 128"/>
                  <a:gd name="T18" fmla="*/ 31 w 128"/>
                  <a:gd name="T19" fmla="*/ 120 h 128"/>
                  <a:gd name="T20" fmla="*/ 40 w 128"/>
                  <a:gd name="T21" fmla="*/ 120 h 128"/>
                  <a:gd name="T22" fmla="*/ 48 w 128"/>
                  <a:gd name="T23" fmla="*/ 112 h 128"/>
                  <a:gd name="T24" fmla="*/ 48 w 128"/>
                  <a:gd name="T25" fmla="*/ 104 h 128"/>
                  <a:gd name="T26" fmla="*/ 56 w 128"/>
                  <a:gd name="T27" fmla="*/ 104 h 128"/>
                  <a:gd name="T28" fmla="*/ 64 w 128"/>
                  <a:gd name="T29" fmla="*/ 96 h 128"/>
                  <a:gd name="T30" fmla="*/ 64 w 128"/>
                  <a:gd name="T31" fmla="*/ 87 h 128"/>
                  <a:gd name="T32" fmla="*/ 73 w 128"/>
                  <a:gd name="T33" fmla="*/ 77 h 128"/>
                  <a:gd name="T34" fmla="*/ 88 w 128"/>
                  <a:gd name="T35" fmla="*/ 80 h 128"/>
                  <a:gd name="T36" fmla="*/ 128 w 128"/>
                  <a:gd name="T37" fmla="*/ 40 h 128"/>
                  <a:gd name="T38" fmla="*/ 88 w 128"/>
                  <a:gd name="T39" fmla="*/ 0 h 128"/>
                  <a:gd name="T40" fmla="*/ 88 w 128"/>
                  <a:gd name="T41" fmla="*/ 72 h 128"/>
                  <a:gd name="T42" fmla="*/ 72 w 128"/>
                  <a:gd name="T43" fmla="*/ 67 h 128"/>
                  <a:gd name="T44" fmla="*/ 70 w 128"/>
                  <a:gd name="T45" fmla="*/ 69 h 128"/>
                  <a:gd name="T46" fmla="*/ 66 w 128"/>
                  <a:gd name="T47" fmla="*/ 73 h 128"/>
                  <a:gd name="T48" fmla="*/ 58 w 128"/>
                  <a:gd name="T49" fmla="*/ 81 h 128"/>
                  <a:gd name="T50" fmla="*/ 56 w 128"/>
                  <a:gd name="T51" fmla="*/ 87 h 128"/>
                  <a:gd name="T52" fmla="*/ 56 w 128"/>
                  <a:gd name="T53" fmla="*/ 96 h 128"/>
                  <a:gd name="T54" fmla="*/ 48 w 128"/>
                  <a:gd name="T55" fmla="*/ 96 h 128"/>
                  <a:gd name="T56" fmla="*/ 40 w 128"/>
                  <a:gd name="T57" fmla="*/ 104 h 128"/>
                  <a:gd name="T58" fmla="*/ 40 w 128"/>
                  <a:gd name="T59" fmla="*/ 112 h 128"/>
                  <a:gd name="T60" fmla="*/ 31 w 128"/>
                  <a:gd name="T61" fmla="*/ 112 h 128"/>
                  <a:gd name="T62" fmla="*/ 25 w 128"/>
                  <a:gd name="T63" fmla="*/ 114 h 128"/>
                  <a:gd name="T64" fmla="*/ 19 w 128"/>
                  <a:gd name="T65" fmla="*/ 120 h 128"/>
                  <a:gd name="T66" fmla="*/ 8 w 128"/>
                  <a:gd name="T67" fmla="*/ 120 h 128"/>
                  <a:gd name="T68" fmla="*/ 8 w 128"/>
                  <a:gd name="T69" fmla="*/ 109 h 128"/>
                  <a:gd name="T70" fmla="*/ 55 w 128"/>
                  <a:gd name="T71" fmla="*/ 62 h 128"/>
                  <a:gd name="T72" fmla="*/ 55 w 128"/>
                  <a:gd name="T73" fmla="*/ 62 h 128"/>
                  <a:gd name="T74" fmla="*/ 61 w 128"/>
                  <a:gd name="T75" fmla="*/ 56 h 128"/>
                  <a:gd name="T76" fmla="*/ 56 w 128"/>
                  <a:gd name="T77" fmla="*/ 40 h 128"/>
                  <a:gd name="T78" fmla="*/ 88 w 128"/>
                  <a:gd name="T79" fmla="*/ 8 h 128"/>
                  <a:gd name="T80" fmla="*/ 120 w 128"/>
                  <a:gd name="T81" fmla="*/ 40 h 128"/>
                  <a:gd name="T82" fmla="*/ 88 w 128"/>
                  <a:gd name="T83" fmla="*/ 72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8" h="128">
                    <a:moveTo>
                      <a:pt x="88" y="0"/>
                    </a:moveTo>
                    <a:cubicBezTo>
                      <a:pt x="66" y="0"/>
                      <a:pt x="48" y="18"/>
                      <a:pt x="48" y="40"/>
                    </a:cubicBezTo>
                    <a:cubicBezTo>
                      <a:pt x="48" y="45"/>
                      <a:pt x="49" y="50"/>
                      <a:pt x="51" y="55"/>
                    </a:cubicBezTo>
                    <a:cubicBezTo>
                      <a:pt x="2" y="103"/>
                      <a:pt x="2" y="103"/>
                      <a:pt x="2" y="103"/>
                    </a:cubicBezTo>
                    <a:cubicBezTo>
                      <a:pt x="1" y="105"/>
                      <a:pt x="0" y="106"/>
                      <a:pt x="0" y="108"/>
                    </a:cubicBezTo>
                    <a:cubicBezTo>
                      <a:pt x="0" y="120"/>
                      <a:pt x="0" y="120"/>
                      <a:pt x="0" y="120"/>
                    </a:cubicBezTo>
                    <a:cubicBezTo>
                      <a:pt x="0" y="124"/>
                      <a:pt x="4" y="128"/>
                      <a:pt x="8" y="128"/>
                    </a:cubicBezTo>
                    <a:cubicBezTo>
                      <a:pt x="20" y="128"/>
                      <a:pt x="20" y="128"/>
                      <a:pt x="20" y="128"/>
                    </a:cubicBezTo>
                    <a:cubicBezTo>
                      <a:pt x="22" y="128"/>
                      <a:pt x="23" y="127"/>
                      <a:pt x="25" y="126"/>
                    </a:cubicBezTo>
                    <a:cubicBezTo>
                      <a:pt x="31" y="120"/>
                      <a:pt x="31" y="120"/>
                      <a:pt x="31" y="120"/>
                    </a:cubicBezTo>
                    <a:cubicBezTo>
                      <a:pt x="40" y="120"/>
                      <a:pt x="40" y="120"/>
                      <a:pt x="40" y="120"/>
                    </a:cubicBezTo>
                    <a:cubicBezTo>
                      <a:pt x="44" y="120"/>
                      <a:pt x="48" y="116"/>
                      <a:pt x="48" y="112"/>
                    </a:cubicBezTo>
                    <a:cubicBezTo>
                      <a:pt x="48" y="104"/>
                      <a:pt x="48" y="104"/>
                      <a:pt x="48" y="104"/>
                    </a:cubicBezTo>
                    <a:cubicBezTo>
                      <a:pt x="56" y="104"/>
                      <a:pt x="56" y="104"/>
                      <a:pt x="56" y="104"/>
                    </a:cubicBezTo>
                    <a:cubicBezTo>
                      <a:pt x="60" y="104"/>
                      <a:pt x="64" y="100"/>
                      <a:pt x="64" y="96"/>
                    </a:cubicBezTo>
                    <a:cubicBezTo>
                      <a:pt x="64" y="87"/>
                      <a:pt x="64" y="87"/>
                      <a:pt x="64" y="87"/>
                    </a:cubicBezTo>
                    <a:cubicBezTo>
                      <a:pt x="73" y="77"/>
                      <a:pt x="73" y="77"/>
                      <a:pt x="73" y="77"/>
                    </a:cubicBezTo>
                    <a:cubicBezTo>
                      <a:pt x="78" y="79"/>
                      <a:pt x="83" y="80"/>
                      <a:pt x="88" y="80"/>
                    </a:cubicBezTo>
                    <a:cubicBezTo>
                      <a:pt x="110" y="80"/>
                      <a:pt x="128" y="62"/>
                      <a:pt x="128" y="40"/>
                    </a:cubicBezTo>
                    <a:cubicBezTo>
                      <a:pt x="128" y="18"/>
                      <a:pt x="110" y="0"/>
                      <a:pt x="88" y="0"/>
                    </a:cubicBezTo>
                    <a:close/>
                    <a:moveTo>
                      <a:pt x="88" y="72"/>
                    </a:moveTo>
                    <a:cubicBezTo>
                      <a:pt x="82" y="72"/>
                      <a:pt x="77" y="70"/>
                      <a:pt x="72" y="67"/>
                    </a:cubicBezTo>
                    <a:cubicBezTo>
                      <a:pt x="70" y="69"/>
                      <a:pt x="70" y="69"/>
                      <a:pt x="70" y="69"/>
                    </a:cubicBezTo>
                    <a:cubicBezTo>
                      <a:pt x="66" y="73"/>
                      <a:pt x="66" y="73"/>
                      <a:pt x="66" y="73"/>
                    </a:cubicBezTo>
                    <a:cubicBezTo>
                      <a:pt x="58" y="81"/>
                      <a:pt x="58" y="81"/>
                      <a:pt x="58" y="81"/>
                    </a:cubicBezTo>
                    <a:cubicBezTo>
                      <a:pt x="57" y="82"/>
                      <a:pt x="56" y="85"/>
                      <a:pt x="56" y="87"/>
                    </a:cubicBezTo>
                    <a:cubicBezTo>
                      <a:pt x="56" y="96"/>
                      <a:pt x="56" y="96"/>
                      <a:pt x="56" y="96"/>
                    </a:cubicBezTo>
                    <a:cubicBezTo>
                      <a:pt x="48" y="96"/>
                      <a:pt x="48" y="96"/>
                      <a:pt x="48" y="96"/>
                    </a:cubicBezTo>
                    <a:cubicBezTo>
                      <a:pt x="44" y="96"/>
                      <a:pt x="40" y="100"/>
                      <a:pt x="40" y="104"/>
                    </a:cubicBezTo>
                    <a:cubicBezTo>
                      <a:pt x="40" y="112"/>
                      <a:pt x="40" y="112"/>
                      <a:pt x="40" y="112"/>
                    </a:cubicBezTo>
                    <a:cubicBezTo>
                      <a:pt x="31" y="112"/>
                      <a:pt x="31" y="112"/>
                      <a:pt x="31" y="112"/>
                    </a:cubicBezTo>
                    <a:cubicBezTo>
                      <a:pt x="29" y="112"/>
                      <a:pt x="26" y="113"/>
                      <a:pt x="25" y="114"/>
                    </a:cubicBezTo>
                    <a:cubicBezTo>
                      <a:pt x="19" y="120"/>
                      <a:pt x="19" y="120"/>
                      <a:pt x="19" y="120"/>
                    </a:cubicBezTo>
                    <a:cubicBezTo>
                      <a:pt x="8" y="120"/>
                      <a:pt x="8" y="120"/>
                      <a:pt x="8" y="120"/>
                    </a:cubicBezTo>
                    <a:cubicBezTo>
                      <a:pt x="8" y="109"/>
                      <a:pt x="8" y="109"/>
                      <a:pt x="8" y="109"/>
                    </a:cubicBezTo>
                    <a:cubicBezTo>
                      <a:pt x="55" y="62"/>
                      <a:pt x="55" y="62"/>
                      <a:pt x="55" y="62"/>
                    </a:cubicBezTo>
                    <a:cubicBezTo>
                      <a:pt x="55" y="62"/>
                      <a:pt x="55" y="62"/>
                      <a:pt x="55" y="62"/>
                    </a:cubicBezTo>
                    <a:cubicBezTo>
                      <a:pt x="61" y="56"/>
                      <a:pt x="61" y="56"/>
                      <a:pt x="61" y="56"/>
                    </a:cubicBezTo>
                    <a:cubicBezTo>
                      <a:pt x="58" y="51"/>
                      <a:pt x="56" y="46"/>
                      <a:pt x="56" y="40"/>
                    </a:cubicBezTo>
                    <a:cubicBezTo>
                      <a:pt x="56" y="22"/>
                      <a:pt x="70" y="8"/>
                      <a:pt x="88" y="8"/>
                    </a:cubicBezTo>
                    <a:cubicBezTo>
                      <a:pt x="106" y="8"/>
                      <a:pt x="120" y="22"/>
                      <a:pt x="120" y="40"/>
                    </a:cubicBezTo>
                    <a:cubicBezTo>
                      <a:pt x="120" y="58"/>
                      <a:pt x="106" y="72"/>
                      <a:pt x="88" y="7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78" name="Freeform 130"/>
              <p:cNvSpPr>
                <a:spLocks noEditPoints="1"/>
              </p:cNvSpPr>
              <p:nvPr/>
            </p:nvSpPr>
            <p:spPr bwMode="auto">
              <a:xfrm>
                <a:off x="2686820" y="1193678"/>
                <a:ext cx="100336" cy="100336"/>
              </a:xfrm>
              <a:custGeom>
                <a:avLst/>
                <a:gdLst>
                  <a:gd name="T0" fmla="*/ 31 w 32"/>
                  <a:gd name="T1" fmla="*/ 17 h 32"/>
                  <a:gd name="T2" fmla="*/ 15 w 32"/>
                  <a:gd name="T3" fmla="*/ 1 h 32"/>
                  <a:gd name="T4" fmla="*/ 12 w 32"/>
                  <a:gd name="T5" fmla="*/ 0 h 32"/>
                  <a:gd name="T6" fmla="*/ 0 w 32"/>
                  <a:gd name="T7" fmla="*/ 12 h 32"/>
                  <a:gd name="T8" fmla="*/ 0 w 32"/>
                  <a:gd name="T9" fmla="*/ 13 h 32"/>
                  <a:gd name="T10" fmla="*/ 1 w 32"/>
                  <a:gd name="T11" fmla="*/ 15 h 32"/>
                  <a:gd name="T12" fmla="*/ 17 w 32"/>
                  <a:gd name="T13" fmla="*/ 31 h 32"/>
                  <a:gd name="T14" fmla="*/ 20 w 32"/>
                  <a:gd name="T15" fmla="*/ 32 h 32"/>
                  <a:gd name="T16" fmla="*/ 32 w 32"/>
                  <a:gd name="T17" fmla="*/ 20 h 32"/>
                  <a:gd name="T18" fmla="*/ 32 w 32"/>
                  <a:gd name="T19" fmla="*/ 19 h 32"/>
                  <a:gd name="T20" fmla="*/ 31 w 32"/>
                  <a:gd name="T21" fmla="*/ 17 h 32"/>
                  <a:gd name="T22" fmla="*/ 19 w 32"/>
                  <a:gd name="T23" fmla="*/ 28 h 32"/>
                  <a:gd name="T24" fmla="*/ 4 w 32"/>
                  <a:gd name="T25" fmla="*/ 13 h 32"/>
                  <a:gd name="T26" fmla="*/ 13 w 32"/>
                  <a:gd name="T27" fmla="*/ 4 h 32"/>
                  <a:gd name="T28" fmla="*/ 28 w 32"/>
                  <a:gd name="T29" fmla="*/ 19 h 32"/>
                  <a:gd name="T30" fmla="*/ 19 w 32"/>
                  <a:gd name="T31" fmla="*/ 2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2" h="32">
                    <a:moveTo>
                      <a:pt x="31" y="17"/>
                    </a:moveTo>
                    <a:cubicBezTo>
                      <a:pt x="27" y="11"/>
                      <a:pt x="21" y="5"/>
                      <a:pt x="15" y="1"/>
                    </a:cubicBezTo>
                    <a:cubicBezTo>
                      <a:pt x="14" y="0"/>
                      <a:pt x="13" y="0"/>
                      <a:pt x="12" y="0"/>
                    </a:cubicBezTo>
                    <a:cubicBezTo>
                      <a:pt x="6" y="2"/>
                      <a:pt x="2" y="6"/>
                      <a:pt x="0" y="12"/>
                    </a:cubicBezTo>
                    <a:cubicBezTo>
                      <a:pt x="0" y="12"/>
                      <a:pt x="0" y="12"/>
                      <a:pt x="0" y="13"/>
                    </a:cubicBezTo>
                    <a:cubicBezTo>
                      <a:pt x="0" y="14"/>
                      <a:pt x="0" y="14"/>
                      <a:pt x="1" y="15"/>
                    </a:cubicBezTo>
                    <a:cubicBezTo>
                      <a:pt x="5" y="21"/>
                      <a:pt x="11" y="27"/>
                      <a:pt x="17" y="31"/>
                    </a:cubicBezTo>
                    <a:cubicBezTo>
                      <a:pt x="18" y="32"/>
                      <a:pt x="19" y="32"/>
                      <a:pt x="20" y="32"/>
                    </a:cubicBezTo>
                    <a:cubicBezTo>
                      <a:pt x="26" y="30"/>
                      <a:pt x="30" y="26"/>
                      <a:pt x="32" y="20"/>
                    </a:cubicBezTo>
                    <a:cubicBezTo>
                      <a:pt x="32" y="20"/>
                      <a:pt x="32" y="20"/>
                      <a:pt x="32" y="19"/>
                    </a:cubicBezTo>
                    <a:cubicBezTo>
                      <a:pt x="32" y="18"/>
                      <a:pt x="32" y="18"/>
                      <a:pt x="31" y="17"/>
                    </a:cubicBezTo>
                    <a:close/>
                    <a:moveTo>
                      <a:pt x="19" y="28"/>
                    </a:moveTo>
                    <a:cubicBezTo>
                      <a:pt x="13" y="24"/>
                      <a:pt x="8" y="19"/>
                      <a:pt x="4" y="13"/>
                    </a:cubicBezTo>
                    <a:cubicBezTo>
                      <a:pt x="6" y="8"/>
                      <a:pt x="8" y="6"/>
                      <a:pt x="13" y="4"/>
                    </a:cubicBezTo>
                    <a:cubicBezTo>
                      <a:pt x="19" y="8"/>
                      <a:pt x="24" y="13"/>
                      <a:pt x="28" y="19"/>
                    </a:cubicBezTo>
                    <a:cubicBezTo>
                      <a:pt x="26" y="24"/>
                      <a:pt x="24" y="26"/>
                      <a:pt x="19"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sp>
          <p:nvSpPr>
            <p:cNvPr id="79" name="Freeform 5"/>
            <p:cNvSpPr>
              <a:spLocks noEditPoints="1"/>
            </p:cNvSpPr>
            <p:nvPr/>
          </p:nvSpPr>
          <p:spPr bwMode="auto">
            <a:xfrm>
              <a:off x="5666662" y="3227252"/>
              <a:ext cx="214569" cy="193415"/>
            </a:xfrm>
            <a:custGeom>
              <a:avLst/>
              <a:gdLst>
                <a:gd name="T0" fmla="*/ 429 w 568"/>
                <a:gd name="T1" fmla="*/ 0 h 512"/>
                <a:gd name="T2" fmla="*/ 0 w 568"/>
                <a:gd name="T3" fmla="*/ 171 h 512"/>
                <a:gd name="T4" fmla="*/ 568 w 568"/>
                <a:gd name="T5" fmla="*/ 171 h 512"/>
                <a:gd name="T6" fmla="*/ 188 w 568"/>
                <a:gd name="T7" fmla="*/ 213 h 512"/>
                <a:gd name="T8" fmla="*/ 288 w 568"/>
                <a:gd name="T9" fmla="*/ 454 h 512"/>
                <a:gd name="T10" fmla="*/ 182 w 568"/>
                <a:gd name="T11" fmla="*/ 197 h 512"/>
                <a:gd name="T12" fmla="*/ 223 w 568"/>
                <a:gd name="T13" fmla="*/ 127 h 512"/>
                <a:gd name="T14" fmla="*/ 182 w 568"/>
                <a:gd name="T15" fmla="*/ 197 h 512"/>
                <a:gd name="T16" fmla="*/ 348 w 568"/>
                <a:gd name="T17" fmla="*/ 127 h 512"/>
                <a:gd name="T18" fmla="*/ 389 w 568"/>
                <a:gd name="T19" fmla="*/ 197 h 512"/>
                <a:gd name="T20" fmla="*/ 323 w 568"/>
                <a:gd name="T21" fmla="*/ 412 h 512"/>
                <a:gd name="T22" fmla="*/ 510 w 568"/>
                <a:gd name="T23" fmla="*/ 188 h 512"/>
                <a:gd name="T24" fmla="*/ 406 w 568"/>
                <a:gd name="T25" fmla="*/ 194 h 512"/>
                <a:gd name="T26" fmla="*/ 448 w 568"/>
                <a:gd name="T27" fmla="*/ 124 h 512"/>
                <a:gd name="T28" fmla="*/ 406 w 568"/>
                <a:gd name="T29" fmla="*/ 194 h 512"/>
                <a:gd name="T30" fmla="*/ 472 w 568"/>
                <a:gd name="T31" fmla="*/ 179 h 512"/>
                <a:gd name="T32" fmla="*/ 464 w 568"/>
                <a:gd name="T33" fmla="*/ 97 h 512"/>
                <a:gd name="T34" fmla="*/ 460 w 568"/>
                <a:gd name="T35" fmla="*/ 92 h 512"/>
                <a:gd name="T36" fmla="*/ 438 w 568"/>
                <a:gd name="T37" fmla="*/ 66 h 512"/>
                <a:gd name="T38" fmla="*/ 428 w 568"/>
                <a:gd name="T39" fmla="*/ 52 h 512"/>
                <a:gd name="T40" fmla="*/ 409 w 568"/>
                <a:gd name="T41" fmla="*/ 176 h 512"/>
                <a:gd name="T42" fmla="*/ 428 w 568"/>
                <a:gd name="T43" fmla="*/ 52 h 512"/>
                <a:gd name="T44" fmla="*/ 352 w 568"/>
                <a:gd name="T45" fmla="*/ 121 h 512"/>
                <a:gd name="T46" fmla="*/ 391 w 568"/>
                <a:gd name="T47" fmla="*/ 184 h 512"/>
                <a:gd name="T48" fmla="*/ 348 w 568"/>
                <a:gd name="T49" fmla="*/ 114 h 512"/>
                <a:gd name="T50" fmla="*/ 407 w 568"/>
                <a:gd name="T51" fmla="*/ 34 h 512"/>
                <a:gd name="T52" fmla="*/ 344 w 568"/>
                <a:gd name="T53" fmla="*/ 120 h 512"/>
                <a:gd name="T54" fmla="*/ 281 w 568"/>
                <a:gd name="T55" fmla="*/ 197 h 512"/>
                <a:gd name="T56" fmla="*/ 279 w 568"/>
                <a:gd name="T57" fmla="*/ 34 h 512"/>
                <a:gd name="T58" fmla="*/ 271 w 568"/>
                <a:gd name="T59" fmla="*/ 34 h 512"/>
                <a:gd name="T60" fmla="*/ 164 w 568"/>
                <a:gd name="T61" fmla="*/ 34 h 512"/>
                <a:gd name="T62" fmla="*/ 219 w 568"/>
                <a:gd name="T63" fmla="*/ 122 h 512"/>
                <a:gd name="T64" fmla="*/ 162 w 568"/>
                <a:gd name="T65" fmla="*/ 43 h 512"/>
                <a:gd name="T66" fmla="*/ 140 w 568"/>
                <a:gd name="T67" fmla="*/ 52 h 512"/>
                <a:gd name="T68" fmla="*/ 164 w 568"/>
                <a:gd name="T69" fmla="*/ 184 h 512"/>
                <a:gd name="T70" fmla="*/ 140 w 568"/>
                <a:gd name="T71" fmla="*/ 52 h 512"/>
                <a:gd name="T72" fmla="*/ 103 w 568"/>
                <a:gd name="T73" fmla="*/ 181 h 512"/>
                <a:gd name="T74" fmla="*/ 162 w 568"/>
                <a:gd name="T75" fmla="*/ 194 h 512"/>
                <a:gd name="T76" fmla="*/ 117 w 568"/>
                <a:gd name="T77" fmla="*/ 107 h 512"/>
                <a:gd name="T78" fmla="*/ 129 w 568"/>
                <a:gd name="T79" fmla="*/ 66 h 512"/>
                <a:gd name="T80" fmla="*/ 115 w 568"/>
                <a:gd name="T81" fmla="*/ 116 h 512"/>
                <a:gd name="T82" fmla="*/ 46 w 568"/>
                <a:gd name="T83" fmla="*/ 168 h 512"/>
                <a:gd name="T84" fmla="*/ 58 w 568"/>
                <a:gd name="T85" fmla="*/ 188 h 512"/>
                <a:gd name="T86" fmla="*/ 252 w 568"/>
                <a:gd name="T87" fmla="*/ 42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68" h="512">
                  <a:moveTo>
                    <a:pt x="568" y="171"/>
                  </a:moveTo>
                  <a:lnTo>
                    <a:pt x="429" y="0"/>
                  </a:lnTo>
                  <a:lnTo>
                    <a:pt x="139" y="0"/>
                  </a:lnTo>
                  <a:lnTo>
                    <a:pt x="0" y="171"/>
                  </a:lnTo>
                  <a:lnTo>
                    <a:pt x="284" y="512"/>
                  </a:lnTo>
                  <a:lnTo>
                    <a:pt x="568" y="171"/>
                  </a:lnTo>
                  <a:close/>
                  <a:moveTo>
                    <a:pt x="285" y="458"/>
                  </a:moveTo>
                  <a:lnTo>
                    <a:pt x="188" y="213"/>
                  </a:lnTo>
                  <a:lnTo>
                    <a:pt x="384" y="213"/>
                  </a:lnTo>
                  <a:lnTo>
                    <a:pt x="288" y="454"/>
                  </a:lnTo>
                  <a:lnTo>
                    <a:pt x="285" y="458"/>
                  </a:lnTo>
                  <a:close/>
                  <a:moveTo>
                    <a:pt x="182" y="197"/>
                  </a:moveTo>
                  <a:lnTo>
                    <a:pt x="182" y="195"/>
                  </a:lnTo>
                  <a:lnTo>
                    <a:pt x="223" y="127"/>
                  </a:lnTo>
                  <a:lnTo>
                    <a:pt x="273" y="197"/>
                  </a:lnTo>
                  <a:lnTo>
                    <a:pt x="182" y="197"/>
                  </a:lnTo>
                  <a:close/>
                  <a:moveTo>
                    <a:pt x="296" y="197"/>
                  </a:moveTo>
                  <a:lnTo>
                    <a:pt x="348" y="127"/>
                  </a:lnTo>
                  <a:lnTo>
                    <a:pt x="389" y="195"/>
                  </a:lnTo>
                  <a:lnTo>
                    <a:pt x="389" y="197"/>
                  </a:lnTo>
                  <a:lnTo>
                    <a:pt x="296" y="197"/>
                  </a:lnTo>
                  <a:close/>
                  <a:moveTo>
                    <a:pt x="323" y="412"/>
                  </a:moveTo>
                  <a:lnTo>
                    <a:pt x="403" y="212"/>
                  </a:lnTo>
                  <a:lnTo>
                    <a:pt x="510" y="188"/>
                  </a:lnTo>
                  <a:lnTo>
                    <a:pt x="323" y="412"/>
                  </a:lnTo>
                  <a:close/>
                  <a:moveTo>
                    <a:pt x="406" y="194"/>
                  </a:moveTo>
                  <a:lnTo>
                    <a:pt x="406" y="193"/>
                  </a:lnTo>
                  <a:lnTo>
                    <a:pt x="448" y="124"/>
                  </a:lnTo>
                  <a:lnTo>
                    <a:pt x="465" y="181"/>
                  </a:lnTo>
                  <a:lnTo>
                    <a:pt x="406" y="194"/>
                  </a:lnTo>
                  <a:close/>
                  <a:moveTo>
                    <a:pt x="522" y="168"/>
                  </a:moveTo>
                  <a:lnTo>
                    <a:pt x="472" y="179"/>
                  </a:lnTo>
                  <a:lnTo>
                    <a:pt x="453" y="116"/>
                  </a:lnTo>
                  <a:lnTo>
                    <a:pt x="464" y="97"/>
                  </a:lnTo>
                  <a:lnTo>
                    <a:pt x="522" y="168"/>
                  </a:lnTo>
                  <a:close/>
                  <a:moveTo>
                    <a:pt x="460" y="92"/>
                  </a:moveTo>
                  <a:lnTo>
                    <a:pt x="450" y="107"/>
                  </a:lnTo>
                  <a:lnTo>
                    <a:pt x="438" y="66"/>
                  </a:lnTo>
                  <a:lnTo>
                    <a:pt x="460" y="92"/>
                  </a:lnTo>
                  <a:close/>
                  <a:moveTo>
                    <a:pt x="428" y="52"/>
                  </a:moveTo>
                  <a:lnTo>
                    <a:pt x="446" y="115"/>
                  </a:lnTo>
                  <a:lnTo>
                    <a:pt x="409" y="176"/>
                  </a:lnTo>
                  <a:lnTo>
                    <a:pt x="426" y="50"/>
                  </a:lnTo>
                  <a:lnTo>
                    <a:pt x="428" y="52"/>
                  </a:lnTo>
                  <a:close/>
                  <a:moveTo>
                    <a:pt x="391" y="184"/>
                  </a:moveTo>
                  <a:lnTo>
                    <a:pt x="352" y="121"/>
                  </a:lnTo>
                  <a:lnTo>
                    <a:pt x="410" y="43"/>
                  </a:lnTo>
                  <a:lnTo>
                    <a:pt x="391" y="184"/>
                  </a:lnTo>
                  <a:close/>
                  <a:moveTo>
                    <a:pt x="407" y="34"/>
                  </a:moveTo>
                  <a:lnTo>
                    <a:pt x="348" y="114"/>
                  </a:lnTo>
                  <a:lnTo>
                    <a:pt x="299" y="34"/>
                  </a:lnTo>
                  <a:lnTo>
                    <a:pt x="407" y="34"/>
                  </a:lnTo>
                  <a:close/>
                  <a:moveTo>
                    <a:pt x="291" y="34"/>
                  </a:moveTo>
                  <a:lnTo>
                    <a:pt x="344" y="120"/>
                  </a:lnTo>
                  <a:lnTo>
                    <a:pt x="287" y="197"/>
                  </a:lnTo>
                  <a:lnTo>
                    <a:pt x="281" y="197"/>
                  </a:lnTo>
                  <a:lnTo>
                    <a:pt x="227" y="121"/>
                  </a:lnTo>
                  <a:lnTo>
                    <a:pt x="279" y="34"/>
                  </a:lnTo>
                  <a:lnTo>
                    <a:pt x="291" y="34"/>
                  </a:lnTo>
                  <a:close/>
                  <a:moveTo>
                    <a:pt x="271" y="34"/>
                  </a:moveTo>
                  <a:lnTo>
                    <a:pt x="222" y="115"/>
                  </a:lnTo>
                  <a:lnTo>
                    <a:pt x="164" y="34"/>
                  </a:lnTo>
                  <a:lnTo>
                    <a:pt x="271" y="34"/>
                  </a:lnTo>
                  <a:close/>
                  <a:moveTo>
                    <a:pt x="219" y="122"/>
                  </a:moveTo>
                  <a:lnTo>
                    <a:pt x="181" y="184"/>
                  </a:lnTo>
                  <a:lnTo>
                    <a:pt x="162" y="43"/>
                  </a:lnTo>
                  <a:lnTo>
                    <a:pt x="219" y="122"/>
                  </a:lnTo>
                  <a:close/>
                  <a:moveTo>
                    <a:pt x="140" y="52"/>
                  </a:moveTo>
                  <a:lnTo>
                    <a:pt x="145" y="46"/>
                  </a:lnTo>
                  <a:lnTo>
                    <a:pt x="164" y="184"/>
                  </a:lnTo>
                  <a:lnTo>
                    <a:pt x="122" y="115"/>
                  </a:lnTo>
                  <a:lnTo>
                    <a:pt x="140" y="52"/>
                  </a:lnTo>
                  <a:close/>
                  <a:moveTo>
                    <a:pt x="162" y="194"/>
                  </a:moveTo>
                  <a:lnTo>
                    <a:pt x="103" y="181"/>
                  </a:lnTo>
                  <a:lnTo>
                    <a:pt x="119" y="124"/>
                  </a:lnTo>
                  <a:lnTo>
                    <a:pt x="162" y="194"/>
                  </a:lnTo>
                  <a:close/>
                  <a:moveTo>
                    <a:pt x="129" y="66"/>
                  </a:moveTo>
                  <a:lnTo>
                    <a:pt x="117" y="107"/>
                  </a:lnTo>
                  <a:lnTo>
                    <a:pt x="108" y="92"/>
                  </a:lnTo>
                  <a:lnTo>
                    <a:pt x="129" y="66"/>
                  </a:lnTo>
                  <a:close/>
                  <a:moveTo>
                    <a:pt x="104" y="98"/>
                  </a:moveTo>
                  <a:lnTo>
                    <a:pt x="115" y="116"/>
                  </a:lnTo>
                  <a:lnTo>
                    <a:pt x="96" y="179"/>
                  </a:lnTo>
                  <a:lnTo>
                    <a:pt x="46" y="168"/>
                  </a:lnTo>
                  <a:lnTo>
                    <a:pt x="104" y="98"/>
                  </a:lnTo>
                  <a:close/>
                  <a:moveTo>
                    <a:pt x="58" y="188"/>
                  </a:moveTo>
                  <a:lnTo>
                    <a:pt x="169" y="213"/>
                  </a:lnTo>
                  <a:lnTo>
                    <a:pt x="252" y="420"/>
                  </a:lnTo>
                  <a:lnTo>
                    <a:pt x="58" y="188"/>
                  </a:lnTo>
                  <a:close/>
                </a:path>
              </a:pathLst>
            </a:custGeom>
            <a:solidFill>
              <a:sysClr val="window" lastClr="FFFFFF"/>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rgbClr val="7FBC41"/>
                </a:solidFill>
                <a:effectLst/>
                <a:uLnTx/>
                <a:uFillTx/>
              </a:endParaRPr>
            </a:p>
          </p:txBody>
        </p:sp>
        <p:sp>
          <p:nvSpPr>
            <p:cNvPr id="80" name="Freeform 5"/>
            <p:cNvSpPr>
              <a:spLocks noEditPoints="1"/>
            </p:cNvSpPr>
            <p:nvPr/>
          </p:nvSpPr>
          <p:spPr bwMode="auto">
            <a:xfrm>
              <a:off x="5914217" y="2317495"/>
              <a:ext cx="229409" cy="229817"/>
            </a:xfrm>
            <a:custGeom>
              <a:avLst/>
              <a:gdLst>
                <a:gd name="T0" fmla="*/ 1124 w 1124"/>
                <a:gd name="T1" fmla="*/ 369 h 1126"/>
                <a:gd name="T2" fmla="*/ 754 w 1124"/>
                <a:gd name="T3" fmla="*/ 0 h 1126"/>
                <a:gd name="T4" fmla="*/ 108 w 1124"/>
                <a:gd name="T5" fmla="*/ 646 h 1126"/>
                <a:gd name="T6" fmla="*/ 0 w 1124"/>
                <a:gd name="T7" fmla="*/ 1126 h 1126"/>
                <a:gd name="T8" fmla="*/ 477 w 1124"/>
                <a:gd name="T9" fmla="*/ 1015 h 1126"/>
                <a:gd name="T10" fmla="*/ 1124 w 1124"/>
                <a:gd name="T11" fmla="*/ 369 h 1126"/>
                <a:gd name="T12" fmla="*/ 446 w 1124"/>
                <a:gd name="T13" fmla="*/ 944 h 1126"/>
                <a:gd name="T14" fmla="*/ 387 w 1124"/>
                <a:gd name="T15" fmla="*/ 885 h 1126"/>
                <a:gd name="T16" fmla="*/ 962 w 1124"/>
                <a:gd name="T17" fmla="*/ 310 h 1126"/>
                <a:gd name="T18" fmla="*/ 1022 w 1124"/>
                <a:gd name="T19" fmla="*/ 369 h 1126"/>
                <a:gd name="T20" fmla="*/ 446 w 1124"/>
                <a:gd name="T21" fmla="*/ 944 h 1126"/>
                <a:gd name="T22" fmla="*/ 232 w 1124"/>
                <a:gd name="T23" fmla="*/ 997 h 1126"/>
                <a:gd name="T24" fmla="*/ 127 w 1124"/>
                <a:gd name="T25" fmla="*/ 892 h 1126"/>
                <a:gd name="T26" fmla="*/ 167 w 1124"/>
                <a:gd name="T27" fmla="*/ 715 h 1126"/>
                <a:gd name="T28" fmla="*/ 227 w 1124"/>
                <a:gd name="T29" fmla="*/ 775 h 1126"/>
                <a:gd name="T30" fmla="*/ 226 w 1124"/>
                <a:gd name="T31" fmla="*/ 775 h 1126"/>
                <a:gd name="T32" fmla="*/ 362 w 1124"/>
                <a:gd name="T33" fmla="*/ 911 h 1126"/>
                <a:gd name="T34" fmla="*/ 362 w 1124"/>
                <a:gd name="T35" fmla="*/ 910 h 1126"/>
                <a:gd name="T36" fmla="*/ 408 w 1124"/>
                <a:gd name="T37" fmla="*/ 957 h 1126"/>
                <a:gd name="T38" fmla="*/ 232 w 1124"/>
                <a:gd name="T39" fmla="*/ 997 h 1126"/>
                <a:gd name="T40" fmla="*/ 937 w 1124"/>
                <a:gd name="T41" fmla="*/ 284 h 1126"/>
                <a:gd name="T42" fmla="*/ 362 w 1124"/>
                <a:gd name="T43" fmla="*/ 859 h 1126"/>
                <a:gd name="T44" fmla="*/ 278 w 1124"/>
                <a:gd name="T45" fmla="*/ 775 h 1126"/>
                <a:gd name="T46" fmla="*/ 853 w 1124"/>
                <a:gd name="T47" fmla="*/ 200 h 1126"/>
                <a:gd name="T48" fmla="*/ 937 w 1124"/>
                <a:gd name="T49" fmla="*/ 284 h 1126"/>
                <a:gd name="T50" fmla="*/ 754 w 1124"/>
                <a:gd name="T51" fmla="*/ 102 h 1126"/>
                <a:gd name="T52" fmla="*/ 827 w 1124"/>
                <a:gd name="T53" fmla="*/ 175 h 1126"/>
                <a:gd name="T54" fmla="*/ 252 w 1124"/>
                <a:gd name="T55" fmla="*/ 750 h 1126"/>
                <a:gd name="T56" fmla="*/ 179 w 1124"/>
                <a:gd name="T57" fmla="*/ 677 h 1126"/>
                <a:gd name="T58" fmla="*/ 754 w 1124"/>
                <a:gd name="T59" fmla="*/ 10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24" h="1126">
                  <a:moveTo>
                    <a:pt x="1124" y="369"/>
                  </a:moveTo>
                  <a:lnTo>
                    <a:pt x="754" y="0"/>
                  </a:lnTo>
                  <a:lnTo>
                    <a:pt x="108" y="646"/>
                  </a:lnTo>
                  <a:lnTo>
                    <a:pt x="0" y="1126"/>
                  </a:lnTo>
                  <a:lnTo>
                    <a:pt x="477" y="1015"/>
                  </a:lnTo>
                  <a:lnTo>
                    <a:pt x="1124" y="369"/>
                  </a:lnTo>
                  <a:close/>
                  <a:moveTo>
                    <a:pt x="446" y="944"/>
                  </a:moveTo>
                  <a:lnTo>
                    <a:pt x="387" y="885"/>
                  </a:lnTo>
                  <a:lnTo>
                    <a:pt x="962" y="310"/>
                  </a:lnTo>
                  <a:lnTo>
                    <a:pt x="1022" y="369"/>
                  </a:lnTo>
                  <a:lnTo>
                    <a:pt x="446" y="944"/>
                  </a:lnTo>
                  <a:close/>
                  <a:moveTo>
                    <a:pt x="232" y="997"/>
                  </a:moveTo>
                  <a:lnTo>
                    <a:pt x="127" y="892"/>
                  </a:lnTo>
                  <a:lnTo>
                    <a:pt x="167" y="715"/>
                  </a:lnTo>
                  <a:lnTo>
                    <a:pt x="227" y="775"/>
                  </a:lnTo>
                  <a:lnTo>
                    <a:pt x="226" y="775"/>
                  </a:lnTo>
                  <a:lnTo>
                    <a:pt x="362" y="911"/>
                  </a:lnTo>
                  <a:lnTo>
                    <a:pt x="362" y="910"/>
                  </a:lnTo>
                  <a:lnTo>
                    <a:pt x="408" y="957"/>
                  </a:lnTo>
                  <a:lnTo>
                    <a:pt x="232" y="997"/>
                  </a:lnTo>
                  <a:close/>
                  <a:moveTo>
                    <a:pt x="937" y="284"/>
                  </a:moveTo>
                  <a:lnTo>
                    <a:pt x="362" y="859"/>
                  </a:lnTo>
                  <a:lnTo>
                    <a:pt x="278" y="775"/>
                  </a:lnTo>
                  <a:lnTo>
                    <a:pt x="853" y="200"/>
                  </a:lnTo>
                  <a:lnTo>
                    <a:pt x="937" y="284"/>
                  </a:lnTo>
                  <a:close/>
                  <a:moveTo>
                    <a:pt x="754" y="102"/>
                  </a:moveTo>
                  <a:lnTo>
                    <a:pt x="827" y="175"/>
                  </a:lnTo>
                  <a:lnTo>
                    <a:pt x="252" y="750"/>
                  </a:lnTo>
                  <a:lnTo>
                    <a:pt x="179" y="677"/>
                  </a:lnTo>
                  <a:lnTo>
                    <a:pt x="754" y="102"/>
                  </a:lnTo>
                  <a:close/>
                </a:path>
              </a:pathLst>
            </a:custGeom>
            <a:solidFill>
              <a:sysClr val="window" lastClr="FFFFFF"/>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 lastClr="FFFFFF"/>
                </a:solidFill>
                <a:effectLst/>
                <a:uLnTx/>
                <a:uFillTx/>
              </a:endParaRPr>
            </a:p>
          </p:txBody>
        </p:sp>
        <p:sp>
          <p:nvSpPr>
            <p:cNvPr id="81" name="Freeform 5"/>
            <p:cNvSpPr>
              <a:spLocks noEditPoints="1"/>
            </p:cNvSpPr>
            <p:nvPr/>
          </p:nvSpPr>
          <p:spPr bwMode="auto">
            <a:xfrm>
              <a:off x="3242661" y="3190226"/>
              <a:ext cx="217930" cy="236992"/>
            </a:xfrm>
            <a:custGeom>
              <a:avLst/>
              <a:gdLst>
                <a:gd name="T0" fmla="*/ 97 w 176"/>
                <a:gd name="T1" fmla="*/ 151 h 192"/>
                <a:gd name="T2" fmla="*/ 92 w 176"/>
                <a:gd name="T3" fmla="*/ 160 h 192"/>
                <a:gd name="T4" fmla="*/ 84 w 176"/>
                <a:gd name="T5" fmla="*/ 152 h 192"/>
                <a:gd name="T6" fmla="*/ 71 w 176"/>
                <a:gd name="T7" fmla="*/ 147 h 192"/>
                <a:gd name="T8" fmla="*/ 64 w 176"/>
                <a:gd name="T9" fmla="*/ 130 h 192"/>
                <a:gd name="T10" fmla="*/ 73 w 176"/>
                <a:gd name="T11" fmla="*/ 137 h 192"/>
                <a:gd name="T12" fmla="*/ 82 w 176"/>
                <a:gd name="T13" fmla="*/ 144 h 192"/>
                <a:gd name="T14" fmla="*/ 94 w 176"/>
                <a:gd name="T15" fmla="*/ 145 h 192"/>
                <a:gd name="T16" fmla="*/ 103 w 176"/>
                <a:gd name="T17" fmla="*/ 140 h 192"/>
                <a:gd name="T18" fmla="*/ 102 w 176"/>
                <a:gd name="T19" fmla="*/ 129 h 192"/>
                <a:gd name="T20" fmla="*/ 92 w 176"/>
                <a:gd name="T21" fmla="*/ 124 h 192"/>
                <a:gd name="T22" fmla="*/ 78 w 176"/>
                <a:gd name="T23" fmla="*/ 120 h 192"/>
                <a:gd name="T24" fmla="*/ 67 w 176"/>
                <a:gd name="T25" fmla="*/ 113 h 192"/>
                <a:gd name="T26" fmla="*/ 68 w 176"/>
                <a:gd name="T27" fmla="*/ 98 h 192"/>
                <a:gd name="T28" fmla="*/ 80 w 176"/>
                <a:gd name="T29" fmla="*/ 89 h 192"/>
                <a:gd name="T30" fmla="*/ 84 w 176"/>
                <a:gd name="T31" fmla="*/ 80 h 192"/>
                <a:gd name="T32" fmla="*/ 92 w 176"/>
                <a:gd name="T33" fmla="*/ 88 h 192"/>
                <a:gd name="T34" fmla="*/ 103 w 176"/>
                <a:gd name="T35" fmla="*/ 93 h 192"/>
                <a:gd name="T36" fmla="*/ 109 w 176"/>
                <a:gd name="T37" fmla="*/ 107 h 192"/>
                <a:gd name="T38" fmla="*/ 97 w 176"/>
                <a:gd name="T39" fmla="*/ 98 h 192"/>
                <a:gd name="T40" fmla="*/ 82 w 176"/>
                <a:gd name="T41" fmla="*/ 95 h 192"/>
                <a:gd name="T42" fmla="*/ 75 w 176"/>
                <a:gd name="T43" fmla="*/ 100 h 192"/>
                <a:gd name="T44" fmla="*/ 75 w 176"/>
                <a:gd name="T45" fmla="*/ 110 h 192"/>
                <a:gd name="T46" fmla="*/ 86 w 176"/>
                <a:gd name="T47" fmla="*/ 115 h 192"/>
                <a:gd name="T48" fmla="*/ 100 w 176"/>
                <a:gd name="T49" fmla="*/ 118 h 192"/>
                <a:gd name="T50" fmla="*/ 110 w 176"/>
                <a:gd name="T51" fmla="*/ 126 h 192"/>
                <a:gd name="T52" fmla="*/ 110 w 176"/>
                <a:gd name="T53" fmla="*/ 142 h 192"/>
                <a:gd name="T54" fmla="*/ 107 w 176"/>
                <a:gd name="T55" fmla="*/ 56 h 192"/>
                <a:gd name="T56" fmla="*/ 69 w 176"/>
                <a:gd name="T57" fmla="*/ 56 h 192"/>
                <a:gd name="T58" fmla="*/ 43 w 176"/>
                <a:gd name="T59" fmla="*/ 184 h 192"/>
                <a:gd name="T60" fmla="*/ 133 w 176"/>
                <a:gd name="T61" fmla="*/ 184 h 192"/>
                <a:gd name="T62" fmla="*/ 107 w 176"/>
                <a:gd name="T63" fmla="*/ 56 h 192"/>
                <a:gd name="T64" fmla="*/ 107 w 176"/>
                <a:gd name="T65" fmla="*/ 8 h 192"/>
                <a:gd name="T66" fmla="*/ 97 w 176"/>
                <a:gd name="T67" fmla="*/ 12 h 192"/>
                <a:gd name="T68" fmla="*/ 79 w 176"/>
                <a:gd name="T69" fmla="*/ 12 h 192"/>
                <a:gd name="T70" fmla="*/ 69 w 176"/>
                <a:gd name="T71" fmla="*/ 8 h 192"/>
                <a:gd name="T72" fmla="*/ 63 w 176"/>
                <a:gd name="T73" fmla="*/ 41 h 192"/>
                <a:gd name="T74" fmla="*/ 88 w 176"/>
                <a:gd name="T75" fmla="*/ 48 h 192"/>
                <a:gd name="T76" fmla="*/ 113 w 176"/>
                <a:gd name="T77" fmla="*/ 41 h 192"/>
                <a:gd name="T78" fmla="*/ 169 w 176"/>
                <a:gd name="T79" fmla="*/ 126 h 192"/>
                <a:gd name="T80" fmla="*/ 133 w 176"/>
                <a:gd name="T81" fmla="*/ 192 h 192"/>
                <a:gd name="T82" fmla="*/ 43 w 176"/>
                <a:gd name="T83" fmla="*/ 192 h 192"/>
                <a:gd name="T84" fmla="*/ 7 w 176"/>
                <a:gd name="T85" fmla="*/ 126 h 192"/>
                <a:gd name="T86" fmla="*/ 60 w 176"/>
                <a:gd name="T87" fmla="*/ 52 h 192"/>
                <a:gd name="T88" fmla="*/ 52 w 176"/>
                <a:gd name="T89" fmla="*/ 39 h 192"/>
                <a:gd name="T90" fmla="*/ 54 w 176"/>
                <a:gd name="T91" fmla="*/ 2 h 192"/>
                <a:gd name="T92" fmla="*/ 72 w 176"/>
                <a:gd name="T93" fmla="*/ 0 h 192"/>
                <a:gd name="T94" fmla="*/ 82 w 176"/>
                <a:gd name="T95" fmla="*/ 4 h 192"/>
                <a:gd name="T96" fmla="*/ 94 w 176"/>
                <a:gd name="T97" fmla="*/ 4 h 192"/>
                <a:gd name="T98" fmla="*/ 104 w 176"/>
                <a:gd name="T99" fmla="*/ 0 h 192"/>
                <a:gd name="T100" fmla="*/ 122 w 176"/>
                <a:gd name="T101" fmla="*/ 2 h 192"/>
                <a:gd name="T102" fmla="*/ 124 w 176"/>
                <a:gd name="T103" fmla="*/ 39 h 192"/>
                <a:gd name="T104" fmla="*/ 116 w 176"/>
                <a:gd name="T105" fmla="*/ 52 h 192"/>
                <a:gd name="T106" fmla="*/ 169 w 176"/>
                <a:gd name="T107" fmla="*/ 126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76" h="192">
                  <a:moveTo>
                    <a:pt x="104" y="148"/>
                  </a:moveTo>
                  <a:cubicBezTo>
                    <a:pt x="102" y="149"/>
                    <a:pt x="100" y="150"/>
                    <a:pt x="97" y="151"/>
                  </a:cubicBezTo>
                  <a:cubicBezTo>
                    <a:pt x="95" y="151"/>
                    <a:pt x="94" y="152"/>
                    <a:pt x="92" y="152"/>
                  </a:cubicBezTo>
                  <a:cubicBezTo>
                    <a:pt x="92" y="160"/>
                    <a:pt x="92" y="160"/>
                    <a:pt x="92" y="160"/>
                  </a:cubicBezTo>
                  <a:cubicBezTo>
                    <a:pt x="84" y="160"/>
                    <a:pt x="84" y="160"/>
                    <a:pt x="84" y="160"/>
                  </a:cubicBezTo>
                  <a:cubicBezTo>
                    <a:pt x="84" y="152"/>
                    <a:pt x="84" y="152"/>
                    <a:pt x="84" y="152"/>
                  </a:cubicBezTo>
                  <a:cubicBezTo>
                    <a:pt x="82" y="151"/>
                    <a:pt x="81" y="151"/>
                    <a:pt x="79" y="151"/>
                  </a:cubicBezTo>
                  <a:cubicBezTo>
                    <a:pt x="76" y="150"/>
                    <a:pt x="74" y="149"/>
                    <a:pt x="71" y="147"/>
                  </a:cubicBezTo>
                  <a:cubicBezTo>
                    <a:pt x="69" y="145"/>
                    <a:pt x="67" y="143"/>
                    <a:pt x="66" y="140"/>
                  </a:cubicBezTo>
                  <a:cubicBezTo>
                    <a:pt x="65" y="137"/>
                    <a:pt x="64" y="134"/>
                    <a:pt x="64" y="130"/>
                  </a:cubicBezTo>
                  <a:cubicBezTo>
                    <a:pt x="72" y="130"/>
                    <a:pt x="72" y="130"/>
                    <a:pt x="72" y="130"/>
                  </a:cubicBezTo>
                  <a:cubicBezTo>
                    <a:pt x="72" y="133"/>
                    <a:pt x="72" y="135"/>
                    <a:pt x="73" y="137"/>
                  </a:cubicBezTo>
                  <a:cubicBezTo>
                    <a:pt x="74" y="139"/>
                    <a:pt x="75" y="140"/>
                    <a:pt x="77" y="142"/>
                  </a:cubicBezTo>
                  <a:cubicBezTo>
                    <a:pt x="78" y="143"/>
                    <a:pt x="80" y="144"/>
                    <a:pt x="82" y="144"/>
                  </a:cubicBezTo>
                  <a:cubicBezTo>
                    <a:pt x="85" y="145"/>
                    <a:pt x="87" y="145"/>
                    <a:pt x="89" y="145"/>
                  </a:cubicBezTo>
                  <a:cubicBezTo>
                    <a:pt x="91" y="145"/>
                    <a:pt x="92" y="145"/>
                    <a:pt x="94" y="145"/>
                  </a:cubicBezTo>
                  <a:cubicBezTo>
                    <a:pt x="96" y="144"/>
                    <a:pt x="98" y="144"/>
                    <a:pt x="99" y="143"/>
                  </a:cubicBezTo>
                  <a:cubicBezTo>
                    <a:pt x="101" y="142"/>
                    <a:pt x="102" y="141"/>
                    <a:pt x="103" y="140"/>
                  </a:cubicBezTo>
                  <a:cubicBezTo>
                    <a:pt x="104" y="138"/>
                    <a:pt x="104" y="136"/>
                    <a:pt x="104" y="134"/>
                  </a:cubicBezTo>
                  <a:cubicBezTo>
                    <a:pt x="104" y="132"/>
                    <a:pt x="103" y="130"/>
                    <a:pt x="102" y="129"/>
                  </a:cubicBezTo>
                  <a:cubicBezTo>
                    <a:pt x="101" y="128"/>
                    <a:pt x="100" y="127"/>
                    <a:pt x="98" y="126"/>
                  </a:cubicBezTo>
                  <a:cubicBezTo>
                    <a:pt x="96" y="125"/>
                    <a:pt x="94" y="124"/>
                    <a:pt x="92" y="124"/>
                  </a:cubicBezTo>
                  <a:cubicBezTo>
                    <a:pt x="85" y="122"/>
                    <a:pt x="85" y="122"/>
                    <a:pt x="85" y="122"/>
                  </a:cubicBezTo>
                  <a:cubicBezTo>
                    <a:pt x="83" y="122"/>
                    <a:pt x="80" y="121"/>
                    <a:pt x="78" y="120"/>
                  </a:cubicBezTo>
                  <a:cubicBezTo>
                    <a:pt x="76" y="120"/>
                    <a:pt x="74" y="119"/>
                    <a:pt x="72" y="117"/>
                  </a:cubicBezTo>
                  <a:cubicBezTo>
                    <a:pt x="70" y="116"/>
                    <a:pt x="69" y="115"/>
                    <a:pt x="67" y="113"/>
                  </a:cubicBezTo>
                  <a:cubicBezTo>
                    <a:pt x="66" y="111"/>
                    <a:pt x="66" y="109"/>
                    <a:pt x="66" y="106"/>
                  </a:cubicBezTo>
                  <a:cubicBezTo>
                    <a:pt x="66" y="103"/>
                    <a:pt x="66" y="100"/>
                    <a:pt x="68" y="98"/>
                  </a:cubicBezTo>
                  <a:cubicBezTo>
                    <a:pt x="69" y="96"/>
                    <a:pt x="71" y="94"/>
                    <a:pt x="73" y="92"/>
                  </a:cubicBezTo>
                  <a:cubicBezTo>
                    <a:pt x="75" y="91"/>
                    <a:pt x="77" y="90"/>
                    <a:pt x="80" y="89"/>
                  </a:cubicBezTo>
                  <a:cubicBezTo>
                    <a:pt x="81" y="89"/>
                    <a:pt x="82" y="88"/>
                    <a:pt x="84" y="88"/>
                  </a:cubicBezTo>
                  <a:cubicBezTo>
                    <a:pt x="84" y="80"/>
                    <a:pt x="84" y="80"/>
                    <a:pt x="84" y="80"/>
                  </a:cubicBezTo>
                  <a:cubicBezTo>
                    <a:pt x="92" y="80"/>
                    <a:pt x="92" y="80"/>
                    <a:pt x="92" y="80"/>
                  </a:cubicBezTo>
                  <a:cubicBezTo>
                    <a:pt x="92" y="88"/>
                    <a:pt x="92" y="88"/>
                    <a:pt x="92" y="88"/>
                  </a:cubicBezTo>
                  <a:cubicBezTo>
                    <a:pt x="93" y="89"/>
                    <a:pt x="95" y="89"/>
                    <a:pt x="96" y="89"/>
                  </a:cubicBezTo>
                  <a:cubicBezTo>
                    <a:pt x="99" y="90"/>
                    <a:pt x="101" y="91"/>
                    <a:pt x="103" y="93"/>
                  </a:cubicBezTo>
                  <a:cubicBezTo>
                    <a:pt x="105" y="94"/>
                    <a:pt x="106" y="96"/>
                    <a:pt x="108" y="99"/>
                  </a:cubicBezTo>
                  <a:cubicBezTo>
                    <a:pt x="109" y="101"/>
                    <a:pt x="109" y="104"/>
                    <a:pt x="109" y="107"/>
                  </a:cubicBezTo>
                  <a:cubicBezTo>
                    <a:pt x="102" y="107"/>
                    <a:pt x="102" y="107"/>
                    <a:pt x="102" y="107"/>
                  </a:cubicBezTo>
                  <a:cubicBezTo>
                    <a:pt x="101" y="103"/>
                    <a:pt x="100" y="100"/>
                    <a:pt x="97" y="98"/>
                  </a:cubicBezTo>
                  <a:cubicBezTo>
                    <a:pt x="95" y="96"/>
                    <a:pt x="91" y="95"/>
                    <a:pt x="87" y="95"/>
                  </a:cubicBezTo>
                  <a:cubicBezTo>
                    <a:pt x="85" y="95"/>
                    <a:pt x="84" y="95"/>
                    <a:pt x="82" y="95"/>
                  </a:cubicBezTo>
                  <a:cubicBezTo>
                    <a:pt x="81" y="96"/>
                    <a:pt x="79" y="96"/>
                    <a:pt x="78" y="97"/>
                  </a:cubicBezTo>
                  <a:cubicBezTo>
                    <a:pt x="77" y="98"/>
                    <a:pt x="76" y="99"/>
                    <a:pt x="75" y="100"/>
                  </a:cubicBezTo>
                  <a:cubicBezTo>
                    <a:pt x="74" y="102"/>
                    <a:pt x="74" y="103"/>
                    <a:pt x="74" y="105"/>
                  </a:cubicBezTo>
                  <a:cubicBezTo>
                    <a:pt x="74" y="107"/>
                    <a:pt x="74" y="109"/>
                    <a:pt x="75" y="110"/>
                  </a:cubicBezTo>
                  <a:cubicBezTo>
                    <a:pt x="77" y="111"/>
                    <a:pt x="78" y="112"/>
                    <a:pt x="80" y="113"/>
                  </a:cubicBezTo>
                  <a:cubicBezTo>
                    <a:pt x="82" y="114"/>
                    <a:pt x="84" y="114"/>
                    <a:pt x="86" y="115"/>
                  </a:cubicBezTo>
                  <a:cubicBezTo>
                    <a:pt x="88" y="115"/>
                    <a:pt x="91" y="116"/>
                    <a:pt x="93" y="116"/>
                  </a:cubicBezTo>
                  <a:cubicBezTo>
                    <a:pt x="95" y="117"/>
                    <a:pt x="98" y="117"/>
                    <a:pt x="100" y="118"/>
                  </a:cubicBezTo>
                  <a:cubicBezTo>
                    <a:pt x="102" y="119"/>
                    <a:pt x="104" y="120"/>
                    <a:pt x="106" y="121"/>
                  </a:cubicBezTo>
                  <a:cubicBezTo>
                    <a:pt x="108" y="123"/>
                    <a:pt x="109" y="124"/>
                    <a:pt x="110" y="126"/>
                  </a:cubicBezTo>
                  <a:cubicBezTo>
                    <a:pt x="111" y="128"/>
                    <a:pt x="112" y="131"/>
                    <a:pt x="112" y="134"/>
                  </a:cubicBezTo>
                  <a:cubicBezTo>
                    <a:pt x="112" y="137"/>
                    <a:pt x="111" y="140"/>
                    <a:pt x="110" y="142"/>
                  </a:cubicBezTo>
                  <a:cubicBezTo>
                    <a:pt x="108" y="144"/>
                    <a:pt x="107" y="146"/>
                    <a:pt x="104" y="148"/>
                  </a:cubicBezTo>
                  <a:close/>
                  <a:moveTo>
                    <a:pt x="107" y="56"/>
                  </a:moveTo>
                  <a:cubicBezTo>
                    <a:pt x="88" y="56"/>
                    <a:pt x="88" y="56"/>
                    <a:pt x="88" y="56"/>
                  </a:cubicBezTo>
                  <a:cubicBezTo>
                    <a:pt x="69" y="56"/>
                    <a:pt x="69" y="56"/>
                    <a:pt x="69" y="56"/>
                  </a:cubicBezTo>
                  <a:cubicBezTo>
                    <a:pt x="47" y="71"/>
                    <a:pt x="26" y="101"/>
                    <a:pt x="14" y="129"/>
                  </a:cubicBezTo>
                  <a:cubicBezTo>
                    <a:pt x="3" y="157"/>
                    <a:pt x="17" y="184"/>
                    <a:pt x="43" y="184"/>
                  </a:cubicBezTo>
                  <a:cubicBezTo>
                    <a:pt x="88" y="184"/>
                    <a:pt x="88" y="184"/>
                    <a:pt x="88" y="184"/>
                  </a:cubicBezTo>
                  <a:cubicBezTo>
                    <a:pt x="133" y="184"/>
                    <a:pt x="133" y="184"/>
                    <a:pt x="133" y="184"/>
                  </a:cubicBezTo>
                  <a:cubicBezTo>
                    <a:pt x="159" y="184"/>
                    <a:pt x="173" y="157"/>
                    <a:pt x="162" y="129"/>
                  </a:cubicBezTo>
                  <a:cubicBezTo>
                    <a:pt x="150" y="101"/>
                    <a:pt x="129" y="71"/>
                    <a:pt x="107" y="56"/>
                  </a:cubicBezTo>
                  <a:close/>
                  <a:moveTo>
                    <a:pt x="120" y="10"/>
                  </a:moveTo>
                  <a:cubicBezTo>
                    <a:pt x="118" y="9"/>
                    <a:pt x="111" y="8"/>
                    <a:pt x="107" y="8"/>
                  </a:cubicBezTo>
                  <a:cubicBezTo>
                    <a:pt x="107" y="8"/>
                    <a:pt x="106" y="8"/>
                    <a:pt x="106" y="8"/>
                  </a:cubicBezTo>
                  <a:cubicBezTo>
                    <a:pt x="103" y="9"/>
                    <a:pt x="100" y="11"/>
                    <a:pt x="97" y="12"/>
                  </a:cubicBezTo>
                  <a:cubicBezTo>
                    <a:pt x="94" y="13"/>
                    <a:pt x="91" y="13"/>
                    <a:pt x="88" y="14"/>
                  </a:cubicBezTo>
                  <a:cubicBezTo>
                    <a:pt x="85" y="13"/>
                    <a:pt x="82" y="13"/>
                    <a:pt x="79" y="12"/>
                  </a:cubicBezTo>
                  <a:cubicBezTo>
                    <a:pt x="76" y="11"/>
                    <a:pt x="73" y="9"/>
                    <a:pt x="70" y="8"/>
                  </a:cubicBezTo>
                  <a:cubicBezTo>
                    <a:pt x="70" y="8"/>
                    <a:pt x="69" y="8"/>
                    <a:pt x="69" y="8"/>
                  </a:cubicBezTo>
                  <a:cubicBezTo>
                    <a:pt x="65" y="8"/>
                    <a:pt x="58" y="9"/>
                    <a:pt x="56" y="10"/>
                  </a:cubicBezTo>
                  <a:cubicBezTo>
                    <a:pt x="42" y="12"/>
                    <a:pt x="52" y="24"/>
                    <a:pt x="63" y="41"/>
                  </a:cubicBezTo>
                  <a:cubicBezTo>
                    <a:pt x="67" y="48"/>
                    <a:pt x="67" y="48"/>
                    <a:pt x="67" y="48"/>
                  </a:cubicBezTo>
                  <a:cubicBezTo>
                    <a:pt x="88" y="48"/>
                    <a:pt x="88" y="48"/>
                    <a:pt x="88" y="48"/>
                  </a:cubicBezTo>
                  <a:cubicBezTo>
                    <a:pt x="109" y="48"/>
                    <a:pt x="109" y="48"/>
                    <a:pt x="109" y="48"/>
                  </a:cubicBezTo>
                  <a:cubicBezTo>
                    <a:pt x="113" y="41"/>
                    <a:pt x="113" y="41"/>
                    <a:pt x="113" y="41"/>
                  </a:cubicBezTo>
                  <a:cubicBezTo>
                    <a:pt x="124" y="24"/>
                    <a:pt x="134" y="12"/>
                    <a:pt x="120" y="10"/>
                  </a:cubicBezTo>
                  <a:close/>
                  <a:moveTo>
                    <a:pt x="169" y="126"/>
                  </a:moveTo>
                  <a:cubicBezTo>
                    <a:pt x="176" y="143"/>
                    <a:pt x="175" y="161"/>
                    <a:pt x="166" y="174"/>
                  </a:cubicBezTo>
                  <a:cubicBezTo>
                    <a:pt x="159" y="186"/>
                    <a:pt x="147" y="192"/>
                    <a:pt x="133" y="192"/>
                  </a:cubicBezTo>
                  <a:cubicBezTo>
                    <a:pt x="88" y="192"/>
                    <a:pt x="88" y="192"/>
                    <a:pt x="88" y="192"/>
                  </a:cubicBezTo>
                  <a:cubicBezTo>
                    <a:pt x="43" y="192"/>
                    <a:pt x="43" y="192"/>
                    <a:pt x="43" y="192"/>
                  </a:cubicBezTo>
                  <a:cubicBezTo>
                    <a:pt x="29" y="192"/>
                    <a:pt x="17" y="186"/>
                    <a:pt x="10" y="174"/>
                  </a:cubicBezTo>
                  <a:cubicBezTo>
                    <a:pt x="1" y="161"/>
                    <a:pt x="0" y="143"/>
                    <a:pt x="7" y="126"/>
                  </a:cubicBezTo>
                  <a:cubicBezTo>
                    <a:pt x="20" y="96"/>
                    <a:pt x="40" y="68"/>
                    <a:pt x="60" y="52"/>
                  </a:cubicBezTo>
                  <a:cubicBezTo>
                    <a:pt x="60" y="52"/>
                    <a:pt x="60" y="52"/>
                    <a:pt x="60" y="52"/>
                  </a:cubicBezTo>
                  <a:cubicBezTo>
                    <a:pt x="56" y="46"/>
                    <a:pt x="56" y="46"/>
                    <a:pt x="56" y="46"/>
                  </a:cubicBezTo>
                  <a:cubicBezTo>
                    <a:pt x="55" y="43"/>
                    <a:pt x="53" y="41"/>
                    <a:pt x="52" y="39"/>
                  </a:cubicBezTo>
                  <a:cubicBezTo>
                    <a:pt x="44" y="27"/>
                    <a:pt x="39" y="18"/>
                    <a:pt x="42" y="10"/>
                  </a:cubicBezTo>
                  <a:cubicBezTo>
                    <a:pt x="44" y="6"/>
                    <a:pt x="48" y="3"/>
                    <a:pt x="54" y="2"/>
                  </a:cubicBezTo>
                  <a:cubicBezTo>
                    <a:pt x="56" y="2"/>
                    <a:pt x="64" y="0"/>
                    <a:pt x="69" y="0"/>
                  </a:cubicBezTo>
                  <a:cubicBezTo>
                    <a:pt x="70" y="0"/>
                    <a:pt x="71" y="0"/>
                    <a:pt x="72" y="0"/>
                  </a:cubicBezTo>
                  <a:cubicBezTo>
                    <a:pt x="75" y="1"/>
                    <a:pt x="77" y="2"/>
                    <a:pt x="80" y="3"/>
                  </a:cubicBezTo>
                  <a:cubicBezTo>
                    <a:pt x="81" y="4"/>
                    <a:pt x="81" y="4"/>
                    <a:pt x="82" y="4"/>
                  </a:cubicBezTo>
                  <a:cubicBezTo>
                    <a:pt x="84" y="5"/>
                    <a:pt x="86" y="5"/>
                    <a:pt x="88" y="6"/>
                  </a:cubicBezTo>
                  <a:cubicBezTo>
                    <a:pt x="90" y="5"/>
                    <a:pt x="92" y="5"/>
                    <a:pt x="94" y="4"/>
                  </a:cubicBezTo>
                  <a:cubicBezTo>
                    <a:pt x="95" y="4"/>
                    <a:pt x="95" y="4"/>
                    <a:pt x="96" y="3"/>
                  </a:cubicBezTo>
                  <a:cubicBezTo>
                    <a:pt x="99" y="2"/>
                    <a:pt x="101" y="1"/>
                    <a:pt x="104" y="0"/>
                  </a:cubicBezTo>
                  <a:cubicBezTo>
                    <a:pt x="105" y="0"/>
                    <a:pt x="106" y="0"/>
                    <a:pt x="107" y="0"/>
                  </a:cubicBezTo>
                  <a:cubicBezTo>
                    <a:pt x="112" y="0"/>
                    <a:pt x="120" y="2"/>
                    <a:pt x="122" y="2"/>
                  </a:cubicBezTo>
                  <a:cubicBezTo>
                    <a:pt x="128" y="3"/>
                    <a:pt x="132" y="6"/>
                    <a:pt x="134" y="10"/>
                  </a:cubicBezTo>
                  <a:cubicBezTo>
                    <a:pt x="137" y="18"/>
                    <a:pt x="132" y="27"/>
                    <a:pt x="124" y="39"/>
                  </a:cubicBezTo>
                  <a:cubicBezTo>
                    <a:pt x="123" y="41"/>
                    <a:pt x="121" y="43"/>
                    <a:pt x="120" y="46"/>
                  </a:cubicBezTo>
                  <a:cubicBezTo>
                    <a:pt x="116" y="52"/>
                    <a:pt x="116" y="52"/>
                    <a:pt x="116" y="52"/>
                  </a:cubicBezTo>
                  <a:cubicBezTo>
                    <a:pt x="116" y="52"/>
                    <a:pt x="116" y="52"/>
                    <a:pt x="116" y="52"/>
                  </a:cubicBezTo>
                  <a:cubicBezTo>
                    <a:pt x="136" y="68"/>
                    <a:pt x="156" y="96"/>
                    <a:pt x="169" y="126"/>
                  </a:cubicBezTo>
                  <a:close/>
                </a:path>
              </a:pathLst>
            </a:custGeom>
            <a:solidFill>
              <a:sysClr val="window" lastClr="FFFFFF"/>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nvGrpSpPr>
            <p:cNvPr id="82" name="Group 37"/>
            <p:cNvGrpSpPr/>
            <p:nvPr/>
          </p:nvGrpSpPr>
          <p:grpSpPr>
            <a:xfrm>
              <a:off x="3733811" y="3495038"/>
              <a:ext cx="191529" cy="178041"/>
              <a:chOff x="5992813" y="695326"/>
              <a:chExt cx="225425" cy="209550"/>
            </a:xfrm>
            <a:solidFill>
              <a:sysClr val="window" lastClr="FFFFFF"/>
            </a:solidFill>
          </p:grpSpPr>
          <p:sp>
            <p:nvSpPr>
              <p:cNvPr id="83" name="Freeform 29"/>
              <p:cNvSpPr>
                <a:spLocks/>
              </p:cNvSpPr>
              <p:nvPr/>
            </p:nvSpPr>
            <p:spPr bwMode="auto">
              <a:xfrm>
                <a:off x="6022976" y="874713"/>
                <a:ext cx="165100" cy="30163"/>
              </a:xfrm>
              <a:custGeom>
                <a:avLst/>
                <a:gdLst>
                  <a:gd name="T0" fmla="*/ 43 w 44"/>
                  <a:gd name="T1" fmla="*/ 0 h 8"/>
                  <a:gd name="T2" fmla="*/ 1 w 44"/>
                  <a:gd name="T3" fmla="*/ 0 h 8"/>
                  <a:gd name="T4" fmla="*/ 0 w 44"/>
                  <a:gd name="T5" fmla="*/ 1 h 8"/>
                  <a:gd name="T6" fmla="*/ 0 w 44"/>
                  <a:gd name="T7" fmla="*/ 7 h 8"/>
                  <a:gd name="T8" fmla="*/ 1 w 44"/>
                  <a:gd name="T9" fmla="*/ 8 h 8"/>
                  <a:gd name="T10" fmla="*/ 43 w 44"/>
                  <a:gd name="T11" fmla="*/ 8 h 8"/>
                  <a:gd name="T12" fmla="*/ 44 w 44"/>
                  <a:gd name="T13" fmla="*/ 7 h 8"/>
                  <a:gd name="T14" fmla="*/ 44 w 44"/>
                  <a:gd name="T15" fmla="*/ 1 h 8"/>
                  <a:gd name="T16" fmla="*/ 43 w 44"/>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8">
                    <a:moveTo>
                      <a:pt x="43" y="0"/>
                    </a:moveTo>
                    <a:cubicBezTo>
                      <a:pt x="1" y="0"/>
                      <a:pt x="1" y="0"/>
                      <a:pt x="1" y="0"/>
                    </a:cubicBezTo>
                    <a:cubicBezTo>
                      <a:pt x="0" y="0"/>
                      <a:pt x="0" y="0"/>
                      <a:pt x="0" y="1"/>
                    </a:cubicBezTo>
                    <a:cubicBezTo>
                      <a:pt x="0" y="7"/>
                      <a:pt x="0" y="7"/>
                      <a:pt x="0" y="7"/>
                    </a:cubicBezTo>
                    <a:cubicBezTo>
                      <a:pt x="0" y="8"/>
                      <a:pt x="0" y="8"/>
                      <a:pt x="1" y="8"/>
                    </a:cubicBezTo>
                    <a:cubicBezTo>
                      <a:pt x="43" y="8"/>
                      <a:pt x="43" y="8"/>
                      <a:pt x="43" y="8"/>
                    </a:cubicBezTo>
                    <a:cubicBezTo>
                      <a:pt x="44" y="8"/>
                      <a:pt x="44" y="8"/>
                      <a:pt x="44" y="7"/>
                    </a:cubicBezTo>
                    <a:cubicBezTo>
                      <a:pt x="44" y="1"/>
                      <a:pt x="44" y="1"/>
                      <a:pt x="44" y="1"/>
                    </a:cubicBezTo>
                    <a:cubicBezTo>
                      <a:pt x="44" y="0"/>
                      <a:pt x="44" y="0"/>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84" name="Freeform 30"/>
              <p:cNvSpPr>
                <a:spLocks/>
              </p:cNvSpPr>
              <p:nvPr/>
            </p:nvSpPr>
            <p:spPr bwMode="auto">
              <a:xfrm>
                <a:off x="5992813" y="695326"/>
                <a:ext cx="225425" cy="165100"/>
              </a:xfrm>
              <a:custGeom>
                <a:avLst/>
                <a:gdLst>
                  <a:gd name="T0" fmla="*/ 60 w 60"/>
                  <a:gd name="T1" fmla="*/ 6 h 44"/>
                  <a:gd name="T2" fmla="*/ 54 w 60"/>
                  <a:gd name="T3" fmla="*/ 0 h 44"/>
                  <a:gd name="T4" fmla="*/ 48 w 60"/>
                  <a:gd name="T5" fmla="*/ 6 h 44"/>
                  <a:gd name="T6" fmla="*/ 51 w 60"/>
                  <a:gd name="T7" fmla="*/ 11 h 44"/>
                  <a:gd name="T8" fmla="*/ 40 w 60"/>
                  <a:gd name="T9" fmla="*/ 32 h 44"/>
                  <a:gd name="T10" fmla="*/ 33 w 60"/>
                  <a:gd name="T11" fmla="*/ 11 h 44"/>
                  <a:gd name="T12" fmla="*/ 36 w 60"/>
                  <a:gd name="T13" fmla="*/ 6 h 44"/>
                  <a:gd name="T14" fmla="*/ 30 w 60"/>
                  <a:gd name="T15" fmla="*/ 0 h 44"/>
                  <a:gd name="T16" fmla="*/ 24 w 60"/>
                  <a:gd name="T17" fmla="*/ 6 h 44"/>
                  <a:gd name="T18" fmla="*/ 27 w 60"/>
                  <a:gd name="T19" fmla="*/ 11 h 44"/>
                  <a:gd name="T20" fmla="*/ 20 w 60"/>
                  <a:gd name="T21" fmla="*/ 32 h 44"/>
                  <a:gd name="T22" fmla="*/ 9 w 60"/>
                  <a:gd name="T23" fmla="*/ 11 h 44"/>
                  <a:gd name="T24" fmla="*/ 12 w 60"/>
                  <a:gd name="T25" fmla="*/ 6 h 44"/>
                  <a:gd name="T26" fmla="*/ 6 w 60"/>
                  <a:gd name="T27" fmla="*/ 0 h 44"/>
                  <a:gd name="T28" fmla="*/ 0 w 60"/>
                  <a:gd name="T29" fmla="*/ 6 h 44"/>
                  <a:gd name="T30" fmla="*/ 4 w 60"/>
                  <a:gd name="T31" fmla="*/ 12 h 44"/>
                  <a:gd name="T32" fmla="*/ 8 w 60"/>
                  <a:gd name="T33" fmla="*/ 44 h 44"/>
                  <a:gd name="T34" fmla="*/ 52 w 60"/>
                  <a:gd name="T35" fmla="*/ 44 h 44"/>
                  <a:gd name="T36" fmla="*/ 56 w 60"/>
                  <a:gd name="T37" fmla="*/ 12 h 44"/>
                  <a:gd name="T38" fmla="*/ 60 w 60"/>
                  <a:gd name="T39" fmla="*/ 6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 h="44">
                    <a:moveTo>
                      <a:pt x="60" y="6"/>
                    </a:moveTo>
                    <a:cubicBezTo>
                      <a:pt x="60" y="3"/>
                      <a:pt x="57" y="0"/>
                      <a:pt x="54" y="0"/>
                    </a:cubicBezTo>
                    <a:cubicBezTo>
                      <a:pt x="51" y="0"/>
                      <a:pt x="48" y="3"/>
                      <a:pt x="48" y="6"/>
                    </a:cubicBezTo>
                    <a:cubicBezTo>
                      <a:pt x="48" y="8"/>
                      <a:pt x="49" y="10"/>
                      <a:pt x="51" y="11"/>
                    </a:cubicBezTo>
                    <a:cubicBezTo>
                      <a:pt x="40" y="32"/>
                      <a:pt x="40" y="32"/>
                      <a:pt x="40" y="32"/>
                    </a:cubicBezTo>
                    <a:cubicBezTo>
                      <a:pt x="33" y="11"/>
                      <a:pt x="33" y="11"/>
                      <a:pt x="33" y="11"/>
                    </a:cubicBezTo>
                    <a:cubicBezTo>
                      <a:pt x="35" y="10"/>
                      <a:pt x="36" y="8"/>
                      <a:pt x="36" y="6"/>
                    </a:cubicBezTo>
                    <a:cubicBezTo>
                      <a:pt x="36" y="3"/>
                      <a:pt x="33" y="0"/>
                      <a:pt x="30" y="0"/>
                    </a:cubicBezTo>
                    <a:cubicBezTo>
                      <a:pt x="27" y="0"/>
                      <a:pt x="24" y="3"/>
                      <a:pt x="24" y="6"/>
                    </a:cubicBezTo>
                    <a:cubicBezTo>
                      <a:pt x="24" y="8"/>
                      <a:pt x="25" y="10"/>
                      <a:pt x="27" y="11"/>
                    </a:cubicBezTo>
                    <a:cubicBezTo>
                      <a:pt x="20" y="32"/>
                      <a:pt x="20" y="32"/>
                      <a:pt x="20" y="32"/>
                    </a:cubicBezTo>
                    <a:cubicBezTo>
                      <a:pt x="9" y="11"/>
                      <a:pt x="9" y="11"/>
                      <a:pt x="9" y="11"/>
                    </a:cubicBezTo>
                    <a:cubicBezTo>
                      <a:pt x="11" y="10"/>
                      <a:pt x="12" y="8"/>
                      <a:pt x="12" y="6"/>
                    </a:cubicBezTo>
                    <a:cubicBezTo>
                      <a:pt x="12" y="3"/>
                      <a:pt x="9" y="0"/>
                      <a:pt x="6" y="0"/>
                    </a:cubicBezTo>
                    <a:cubicBezTo>
                      <a:pt x="3" y="0"/>
                      <a:pt x="0" y="3"/>
                      <a:pt x="0" y="6"/>
                    </a:cubicBezTo>
                    <a:cubicBezTo>
                      <a:pt x="0" y="9"/>
                      <a:pt x="2" y="11"/>
                      <a:pt x="4" y="12"/>
                    </a:cubicBezTo>
                    <a:cubicBezTo>
                      <a:pt x="8" y="44"/>
                      <a:pt x="8" y="44"/>
                      <a:pt x="8" y="44"/>
                    </a:cubicBezTo>
                    <a:cubicBezTo>
                      <a:pt x="52" y="44"/>
                      <a:pt x="52" y="44"/>
                      <a:pt x="52" y="44"/>
                    </a:cubicBezTo>
                    <a:cubicBezTo>
                      <a:pt x="56" y="12"/>
                      <a:pt x="56" y="12"/>
                      <a:pt x="56" y="12"/>
                    </a:cubicBezTo>
                    <a:cubicBezTo>
                      <a:pt x="58" y="11"/>
                      <a:pt x="60" y="9"/>
                      <a:pt x="60"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sp>
          <p:nvSpPr>
            <p:cNvPr id="85" name="Freeform 17"/>
            <p:cNvSpPr>
              <a:spLocks/>
            </p:cNvSpPr>
            <p:nvPr/>
          </p:nvSpPr>
          <p:spPr bwMode="auto">
            <a:xfrm>
              <a:off x="2993484" y="2323745"/>
              <a:ext cx="234478" cy="202377"/>
            </a:xfrm>
            <a:custGeom>
              <a:avLst/>
              <a:gdLst>
                <a:gd name="T0" fmla="*/ 19 w 71"/>
                <a:gd name="T1" fmla="*/ 61 h 61"/>
                <a:gd name="T2" fmla="*/ 12 w 71"/>
                <a:gd name="T3" fmla="*/ 57 h 61"/>
                <a:gd name="T4" fmla="*/ 12 w 71"/>
                <a:gd name="T5" fmla="*/ 57 h 61"/>
                <a:gd name="T6" fmla="*/ 12 w 71"/>
                <a:gd name="T7" fmla="*/ 35 h 61"/>
                <a:gd name="T8" fmla="*/ 30 w 71"/>
                <a:gd name="T9" fmla="*/ 18 h 61"/>
                <a:gd name="T10" fmla="*/ 41 w 71"/>
                <a:gd name="T11" fmla="*/ 6 h 61"/>
                <a:gd name="T12" fmla="*/ 61 w 71"/>
                <a:gd name="T13" fmla="*/ 8 h 61"/>
                <a:gd name="T14" fmla="*/ 68 w 71"/>
                <a:gd name="T15" fmla="*/ 30 h 61"/>
                <a:gd name="T16" fmla="*/ 42 w 71"/>
                <a:gd name="T17" fmla="*/ 57 h 61"/>
                <a:gd name="T18" fmla="*/ 37 w 71"/>
                <a:gd name="T19" fmla="*/ 57 h 61"/>
                <a:gd name="T20" fmla="*/ 37 w 71"/>
                <a:gd name="T21" fmla="*/ 53 h 61"/>
                <a:gd name="T22" fmla="*/ 63 w 71"/>
                <a:gd name="T23" fmla="*/ 27 h 61"/>
                <a:gd name="T24" fmla="*/ 57 w 71"/>
                <a:gd name="T25" fmla="*/ 13 h 61"/>
                <a:gd name="T26" fmla="*/ 45 w 71"/>
                <a:gd name="T27" fmla="*/ 10 h 61"/>
                <a:gd name="T28" fmla="*/ 34 w 71"/>
                <a:gd name="T29" fmla="*/ 22 h 61"/>
                <a:gd name="T30" fmla="*/ 16 w 71"/>
                <a:gd name="T31" fmla="*/ 39 h 61"/>
                <a:gd name="T32" fmla="*/ 16 w 71"/>
                <a:gd name="T33" fmla="*/ 53 h 61"/>
                <a:gd name="T34" fmla="*/ 16 w 71"/>
                <a:gd name="T35" fmla="*/ 53 h 61"/>
                <a:gd name="T36" fmla="*/ 23 w 71"/>
                <a:gd name="T37" fmla="*/ 53 h 61"/>
                <a:gd name="T38" fmla="*/ 28 w 71"/>
                <a:gd name="T39" fmla="*/ 48 h 61"/>
                <a:gd name="T40" fmla="*/ 48 w 71"/>
                <a:gd name="T41" fmla="*/ 28 h 61"/>
                <a:gd name="T42" fmla="*/ 49 w 71"/>
                <a:gd name="T43" fmla="*/ 24 h 61"/>
                <a:gd name="T44" fmla="*/ 44 w 71"/>
                <a:gd name="T45" fmla="*/ 26 h 61"/>
                <a:gd name="T46" fmla="*/ 25 w 71"/>
                <a:gd name="T47" fmla="*/ 45 h 61"/>
                <a:gd name="T48" fmla="*/ 21 w 71"/>
                <a:gd name="T49" fmla="*/ 45 h 61"/>
                <a:gd name="T50" fmla="*/ 21 w 71"/>
                <a:gd name="T51" fmla="*/ 41 h 61"/>
                <a:gd name="T52" fmla="*/ 40 w 71"/>
                <a:gd name="T53" fmla="*/ 22 h 61"/>
                <a:gd name="T54" fmla="*/ 53 w 71"/>
                <a:gd name="T55" fmla="*/ 20 h 61"/>
                <a:gd name="T56" fmla="*/ 52 w 71"/>
                <a:gd name="T57" fmla="*/ 32 h 61"/>
                <a:gd name="T58" fmla="*/ 32 w 71"/>
                <a:gd name="T59" fmla="*/ 52 h 61"/>
                <a:gd name="T60" fmla="*/ 27 w 71"/>
                <a:gd name="T61" fmla="*/ 57 h 61"/>
                <a:gd name="T62" fmla="*/ 19 w 71"/>
                <a:gd name="T63" fmla="*/ 6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1" h="61">
                  <a:moveTo>
                    <a:pt x="19" y="61"/>
                  </a:moveTo>
                  <a:cubicBezTo>
                    <a:pt x="17" y="61"/>
                    <a:pt x="15" y="60"/>
                    <a:pt x="12" y="57"/>
                  </a:cubicBezTo>
                  <a:cubicBezTo>
                    <a:pt x="12" y="57"/>
                    <a:pt x="12" y="57"/>
                    <a:pt x="12" y="57"/>
                  </a:cubicBezTo>
                  <a:cubicBezTo>
                    <a:pt x="10" y="55"/>
                    <a:pt x="0" y="47"/>
                    <a:pt x="12" y="35"/>
                  </a:cubicBezTo>
                  <a:cubicBezTo>
                    <a:pt x="17" y="31"/>
                    <a:pt x="23" y="24"/>
                    <a:pt x="30" y="18"/>
                  </a:cubicBezTo>
                  <a:cubicBezTo>
                    <a:pt x="33" y="14"/>
                    <a:pt x="37" y="10"/>
                    <a:pt x="41" y="6"/>
                  </a:cubicBezTo>
                  <a:cubicBezTo>
                    <a:pt x="48" y="0"/>
                    <a:pt x="53" y="1"/>
                    <a:pt x="61" y="8"/>
                  </a:cubicBezTo>
                  <a:cubicBezTo>
                    <a:pt x="70" y="17"/>
                    <a:pt x="71" y="26"/>
                    <a:pt x="68" y="30"/>
                  </a:cubicBezTo>
                  <a:cubicBezTo>
                    <a:pt x="62" y="36"/>
                    <a:pt x="42" y="56"/>
                    <a:pt x="42" y="57"/>
                  </a:cubicBezTo>
                  <a:cubicBezTo>
                    <a:pt x="40" y="58"/>
                    <a:pt x="39" y="58"/>
                    <a:pt x="37" y="57"/>
                  </a:cubicBezTo>
                  <a:cubicBezTo>
                    <a:pt x="36" y="56"/>
                    <a:pt x="36" y="54"/>
                    <a:pt x="37" y="53"/>
                  </a:cubicBezTo>
                  <a:cubicBezTo>
                    <a:pt x="38" y="53"/>
                    <a:pt x="58" y="32"/>
                    <a:pt x="63" y="27"/>
                  </a:cubicBezTo>
                  <a:cubicBezTo>
                    <a:pt x="64" y="25"/>
                    <a:pt x="65" y="20"/>
                    <a:pt x="57" y="13"/>
                  </a:cubicBezTo>
                  <a:cubicBezTo>
                    <a:pt x="52" y="8"/>
                    <a:pt x="51" y="5"/>
                    <a:pt x="45" y="10"/>
                  </a:cubicBezTo>
                  <a:cubicBezTo>
                    <a:pt x="41" y="14"/>
                    <a:pt x="37" y="18"/>
                    <a:pt x="34" y="22"/>
                  </a:cubicBezTo>
                  <a:cubicBezTo>
                    <a:pt x="27" y="28"/>
                    <a:pt x="21" y="35"/>
                    <a:pt x="16" y="39"/>
                  </a:cubicBezTo>
                  <a:cubicBezTo>
                    <a:pt x="9" y="47"/>
                    <a:pt x="13" y="51"/>
                    <a:pt x="16" y="53"/>
                  </a:cubicBezTo>
                  <a:cubicBezTo>
                    <a:pt x="16" y="53"/>
                    <a:pt x="16" y="53"/>
                    <a:pt x="16" y="53"/>
                  </a:cubicBezTo>
                  <a:cubicBezTo>
                    <a:pt x="18" y="55"/>
                    <a:pt x="20" y="56"/>
                    <a:pt x="23" y="53"/>
                  </a:cubicBezTo>
                  <a:cubicBezTo>
                    <a:pt x="24" y="52"/>
                    <a:pt x="26" y="50"/>
                    <a:pt x="28" y="48"/>
                  </a:cubicBezTo>
                  <a:cubicBezTo>
                    <a:pt x="34" y="42"/>
                    <a:pt x="46" y="31"/>
                    <a:pt x="48" y="28"/>
                  </a:cubicBezTo>
                  <a:cubicBezTo>
                    <a:pt x="49" y="27"/>
                    <a:pt x="50" y="25"/>
                    <a:pt x="49" y="24"/>
                  </a:cubicBezTo>
                  <a:cubicBezTo>
                    <a:pt x="47" y="23"/>
                    <a:pt x="45" y="25"/>
                    <a:pt x="44" y="26"/>
                  </a:cubicBezTo>
                  <a:cubicBezTo>
                    <a:pt x="36" y="35"/>
                    <a:pt x="25" y="45"/>
                    <a:pt x="25" y="45"/>
                  </a:cubicBezTo>
                  <a:cubicBezTo>
                    <a:pt x="24" y="46"/>
                    <a:pt x="22" y="46"/>
                    <a:pt x="21" y="45"/>
                  </a:cubicBezTo>
                  <a:cubicBezTo>
                    <a:pt x="20" y="44"/>
                    <a:pt x="20" y="42"/>
                    <a:pt x="21" y="41"/>
                  </a:cubicBezTo>
                  <a:cubicBezTo>
                    <a:pt x="21" y="41"/>
                    <a:pt x="32" y="31"/>
                    <a:pt x="40" y="22"/>
                  </a:cubicBezTo>
                  <a:cubicBezTo>
                    <a:pt x="45" y="17"/>
                    <a:pt x="50" y="17"/>
                    <a:pt x="53" y="20"/>
                  </a:cubicBezTo>
                  <a:cubicBezTo>
                    <a:pt x="56" y="23"/>
                    <a:pt x="55" y="28"/>
                    <a:pt x="52" y="32"/>
                  </a:cubicBezTo>
                  <a:cubicBezTo>
                    <a:pt x="50" y="35"/>
                    <a:pt x="41" y="43"/>
                    <a:pt x="32" y="52"/>
                  </a:cubicBezTo>
                  <a:cubicBezTo>
                    <a:pt x="30" y="54"/>
                    <a:pt x="28" y="56"/>
                    <a:pt x="27" y="57"/>
                  </a:cubicBezTo>
                  <a:cubicBezTo>
                    <a:pt x="25" y="60"/>
                    <a:pt x="22" y="61"/>
                    <a:pt x="19" y="61"/>
                  </a:cubicBezTo>
                  <a:close/>
                </a:path>
              </a:pathLst>
            </a:custGeom>
            <a:solidFill>
              <a:sysClr val="window" lastClr="FFFFFF"/>
            </a:solidFill>
            <a:ln>
              <a:noFill/>
            </a:ln>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86" name="Freeform 25"/>
            <p:cNvSpPr>
              <a:spLocks noEditPoints="1"/>
            </p:cNvSpPr>
            <p:nvPr/>
          </p:nvSpPr>
          <p:spPr bwMode="auto">
            <a:xfrm rot="2700000">
              <a:off x="3007967" y="2793697"/>
              <a:ext cx="165400" cy="245162"/>
            </a:xfrm>
            <a:custGeom>
              <a:avLst/>
              <a:gdLst>
                <a:gd name="T0" fmla="*/ 163 w 164"/>
                <a:gd name="T1" fmla="*/ 109 h 244"/>
                <a:gd name="T2" fmla="*/ 125 w 164"/>
                <a:gd name="T3" fmla="*/ 46 h 244"/>
                <a:gd name="T4" fmla="*/ 143 w 164"/>
                <a:gd name="T5" fmla="*/ 9 h 244"/>
                <a:gd name="T6" fmla="*/ 143 w 164"/>
                <a:gd name="T7" fmla="*/ 3 h 244"/>
                <a:gd name="T8" fmla="*/ 138 w 164"/>
                <a:gd name="T9" fmla="*/ 0 h 244"/>
                <a:gd name="T10" fmla="*/ 22 w 164"/>
                <a:gd name="T11" fmla="*/ 0 h 244"/>
                <a:gd name="T12" fmla="*/ 17 w 164"/>
                <a:gd name="T13" fmla="*/ 3 h 244"/>
                <a:gd name="T14" fmla="*/ 17 w 164"/>
                <a:gd name="T15" fmla="*/ 9 h 244"/>
                <a:gd name="T16" fmla="*/ 39 w 164"/>
                <a:gd name="T17" fmla="*/ 46 h 244"/>
                <a:gd name="T18" fmla="*/ 2 w 164"/>
                <a:gd name="T19" fmla="*/ 109 h 244"/>
                <a:gd name="T20" fmla="*/ 1 w 164"/>
                <a:gd name="T21" fmla="*/ 114 h 244"/>
                <a:gd name="T22" fmla="*/ 61 w 164"/>
                <a:gd name="T23" fmla="*/ 241 h 244"/>
                <a:gd name="T24" fmla="*/ 66 w 164"/>
                <a:gd name="T25" fmla="*/ 244 h 244"/>
                <a:gd name="T26" fmla="*/ 98 w 164"/>
                <a:gd name="T27" fmla="*/ 244 h 244"/>
                <a:gd name="T28" fmla="*/ 103 w 164"/>
                <a:gd name="T29" fmla="*/ 241 h 244"/>
                <a:gd name="T30" fmla="*/ 163 w 164"/>
                <a:gd name="T31" fmla="*/ 114 h 244"/>
                <a:gd name="T32" fmla="*/ 163 w 164"/>
                <a:gd name="T33" fmla="*/ 109 h 244"/>
                <a:gd name="T34" fmla="*/ 128 w 164"/>
                <a:gd name="T35" fmla="*/ 12 h 244"/>
                <a:gd name="T36" fmla="*/ 114 w 164"/>
                <a:gd name="T37" fmla="*/ 40 h 244"/>
                <a:gd name="T38" fmla="*/ 49 w 164"/>
                <a:gd name="T39" fmla="*/ 40 h 244"/>
                <a:gd name="T40" fmla="*/ 33 w 164"/>
                <a:gd name="T41" fmla="*/ 12 h 244"/>
                <a:gd name="T42" fmla="*/ 128 w 164"/>
                <a:gd name="T43" fmla="*/ 12 h 244"/>
                <a:gd name="T44" fmla="*/ 82 w 164"/>
                <a:gd name="T45" fmla="*/ 120 h 244"/>
                <a:gd name="T46" fmla="*/ 68 w 164"/>
                <a:gd name="T47" fmla="*/ 106 h 244"/>
                <a:gd name="T48" fmla="*/ 82 w 164"/>
                <a:gd name="T49" fmla="*/ 92 h 244"/>
                <a:gd name="T50" fmla="*/ 96 w 164"/>
                <a:gd name="T51" fmla="*/ 106 h 244"/>
                <a:gd name="T52" fmla="*/ 82 w 164"/>
                <a:gd name="T53" fmla="*/ 120 h 244"/>
                <a:gd name="T54" fmla="*/ 94 w 164"/>
                <a:gd name="T55" fmla="*/ 232 h 244"/>
                <a:gd name="T56" fmla="*/ 88 w 164"/>
                <a:gd name="T57" fmla="*/ 232 h 244"/>
                <a:gd name="T58" fmla="*/ 88 w 164"/>
                <a:gd name="T59" fmla="*/ 131 h 244"/>
                <a:gd name="T60" fmla="*/ 108 w 164"/>
                <a:gd name="T61" fmla="*/ 106 h 244"/>
                <a:gd name="T62" fmla="*/ 82 w 164"/>
                <a:gd name="T63" fmla="*/ 80 h 244"/>
                <a:gd name="T64" fmla="*/ 56 w 164"/>
                <a:gd name="T65" fmla="*/ 106 h 244"/>
                <a:gd name="T66" fmla="*/ 76 w 164"/>
                <a:gd name="T67" fmla="*/ 131 h 244"/>
                <a:gd name="T68" fmla="*/ 76 w 164"/>
                <a:gd name="T69" fmla="*/ 232 h 244"/>
                <a:gd name="T70" fmla="*/ 70 w 164"/>
                <a:gd name="T71" fmla="*/ 232 h 244"/>
                <a:gd name="T72" fmla="*/ 13 w 164"/>
                <a:gd name="T73" fmla="*/ 112 h 244"/>
                <a:gd name="T74" fmla="*/ 49 w 164"/>
                <a:gd name="T75" fmla="*/ 52 h 244"/>
                <a:gd name="T76" fmla="*/ 115 w 164"/>
                <a:gd name="T77" fmla="*/ 52 h 244"/>
                <a:gd name="T78" fmla="*/ 151 w 164"/>
                <a:gd name="T79" fmla="*/ 112 h 244"/>
                <a:gd name="T80" fmla="*/ 94 w 164"/>
                <a:gd name="T81" fmla="*/ 232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64" h="244">
                  <a:moveTo>
                    <a:pt x="163" y="109"/>
                  </a:moveTo>
                  <a:cubicBezTo>
                    <a:pt x="125" y="46"/>
                    <a:pt x="125" y="46"/>
                    <a:pt x="125" y="46"/>
                  </a:cubicBezTo>
                  <a:cubicBezTo>
                    <a:pt x="143" y="9"/>
                    <a:pt x="143" y="9"/>
                    <a:pt x="143" y="9"/>
                  </a:cubicBezTo>
                  <a:cubicBezTo>
                    <a:pt x="144" y="7"/>
                    <a:pt x="144" y="5"/>
                    <a:pt x="143" y="3"/>
                  </a:cubicBezTo>
                  <a:cubicBezTo>
                    <a:pt x="142" y="1"/>
                    <a:pt x="140" y="0"/>
                    <a:pt x="138" y="0"/>
                  </a:cubicBezTo>
                  <a:cubicBezTo>
                    <a:pt x="22" y="0"/>
                    <a:pt x="22" y="0"/>
                    <a:pt x="22" y="0"/>
                  </a:cubicBezTo>
                  <a:cubicBezTo>
                    <a:pt x="20" y="0"/>
                    <a:pt x="18" y="1"/>
                    <a:pt x="17" y="3"/>
                  </a:cubicBezTo>
                  <a:cubicBezTo>
                    <a:pt x="16" y="5"/>
                    <a:pt x="16" y="7"/>
                    <a:pt x="17" y="9"/>
                  </a:cubicBezTo>
                  <a:cubicBezTo>
                    <a:pt x="39" y="46"/>
                    <a:pt x="39" y="46"/>
                    <a:pt x="39" y="46"/>
                  </a:cubicBezTo>
                  <a:cubicBezTo>
                    <a:pt x="2" y="109"/>
                    <a:pt x="2" y="109"/>
                    <a:pt x="2" y="109"/>
                  </a:cubicBezTo>
                  <a:cubicBezTo>
                    <a:pt x="1" y="111"/>
                    <a:pt x="0" y="113"/>
                    <a:pt x="1" y="114"/>
                  </a:cubicBezTo>
                  <a:cubicBezTo>
                    <a:pt x="61" y="241"/>
                    <a:pt x="61" y="241"/>
                    <a:pt x="61" y="241"/>
                  </a:cubicBezTo>
                  <a:cubicBezTo>
                    <a:pt x="62" y="243"/>
                    <a:pt x="64" y="244"/>
                    <a:pt x="66" y="244"/>
                  </a:cubicBezTo>
                  <a:cubicBezTo>
                    <a:pt x="98" y="244"/>
                    <a:pt x="98" y="244"/>
                    <a:pt x="98" y="244"/>
                  </a:cubicBezTo>
                  <a:cubicBezTo>
                    <a:pt x="100" y="244"/>
                    <a:pt x="102" y="243"/>
                    <a:pt x="103" y="241"/>
                  </a:cubicBezTo>
                  <a:cubicBezTo>
                    <a:pt x="163" y="114"/>
                    <a:pt x="163" y="114"/>
                    <a:pt x="163" y="114"/>
                  </a:cubicBezTo>
                  <a:cubicBezTo>
                    <a:pt x="164" y="113"/>
                    <a:pt x="164" y="111"/>
                    <a:pt x="163" y="109"/>
                  </a:cubicBezTo>
                  <a:close/>
                  <a:moveTo>
                    <a:pt x="128" y="12"/>
                  </a:moveTo>
                  <a:cubicBezTo>
                    <a:pt x="114" y="40"/>
                    <a:pt x="114" y="40"/>
                    <a:pt x="114" y="40"/>
                  </a:cubicBezTo>
                  <a:cubicBezTo>
                    <a:pt x="49" y="40"/>
                    <a:pt x="49" y="40"/>
                    <a:pt x="49" y="40"/>
                  </a:cubicBezTo>
                  <a:cubicBezTo>
                    <a:pt x="33" y="12"/>
                    <a:pt x="33" y="12"/>
                    <a:pt x="33" y="12"/>
                  </a:cubicBezTo>
                  <a:lnTo>
                    <a:pt x="128" y="12"/>
                  </a:lnTo>
                  <a:close/>
                  <a:moveTo>
                    <a:pt x="82" y="120"/>
                  </a:moveTo>
                  <a:cubicBezTo>
                    <a:pt x="74" y="120"/>
                    <a:pt x="68" y="114"/>
                    <a:pt x="68" y="106"/>
                  </a:cubicBezTo>
                  <a:cubicBezTo>
                    <a:pt x="68" y="98"/>
                    <a:pt x="74" y="92"/>
                    <a:pt x="82" y="92"/>
                  </a:cubicBezTo>
                  <a:cubicBezTo>
                    <a:pt x="90" y="92"/>
                    <a:pt x="96" y="98"/>
                    <a:pt x="96" y="106"/>
                  </a:cubicBezTo>
                  <a:cubicBezTo>
                    <a:pt x="96" y="114"/>
                    <a:pt x="90" y="120"/>
                    <a:pt x="82" y="120"/>
                  </a:cubicBezTo>
                  <a:close/>
                  <a:moveTo>
                    <a:pt x="94" y="232"/>
                  </a:moveTo>
                  <a:cubicBezTo>
                    <a:pt x="88" y="232"/>
                    <a:pt x="88" y="232"/>
                    <a:pt x="88" y="232"/>
                  </a:cubicBezTo>
                  <a:cubicBezTo>
                    <a:pt x="88" y="131"/>
                    <a:pt x="88" y="131"/>
                    <a:pt x="88" y="131"/>
                  </a:cubicBezTo>
                  <a:cubicBezTo>
                    <a:pt x="99" y="129"/>
                    <a:pt x="108" y="118"/>
                    <a:pt x="108" y="106"/>
                  </a:cubicBezTo>
                  <a:cubicBezTo>
                    <a:pt x="108" y="92"/>
                    <a:pt x="96" y="80"/>
                    <a:pt x="82" y="80"/>
                  </a:cubicBezTo>
                  <a:cubicBezTo>
                    <a:pt x="68" y="80"/>
                    <a:pt x="56" y="92"/>
                    <a:pt x="56" y="106"/>
                  </a:cubicBezTo>
                  <a:cubicBezTo>
                    <a:pt x="56" y="118"/>
                    <a:pt x="65" y="129"/>
                    <a:pt x="76" y="131"/>
                  </a:cubicBezTo>
                  <a:cubicBezTo>
                    <a:pt x="76" y="232"/>
                    <a:pt x="76" y="232"/>
                    <a:pt x="76" y="232"/>
                  </a:cubicBezTo>
                  <a:cubicBezTo>
                    <a:pt x="70" y="232"/>
                    <a:pt x="70" y="232"/>
                    <a:pt x="70" y="232"/>
                  </a:cubicBezTo>
                  <a:cubicBezTo>
                    <a:pt x="13" y="112"/>
                    <a:pt x="13" y="112"/>
                    <a:pt x="13" y="112"/>
                  </a:cubicBezTo>
                  <a:cubicBezTo>
                    <a:pt x="49" y="52"/>
                    <a:pt x="49" y="52"/>
                    <a:pt x="49" y="52"/>
                  </a:cubicBezTo>
                  <a:cubicBezTo>
                    <a:pt x="115" y="52"/>
                    <a:pt x="115" y="52"/>
                    <a:pt x="115" y="52"/>
                  </a:cubicBezTo>
                  <a:cubicBezTo>
                    <a:pt x="151" y="112"/>
                    <a:pt x="151" y="112"/>
                    <a:pt x="151" y="112"/>
                  </a:cubicBezTo>
                  <a:lnTo>
                    <a:pt x="94" y="232"/>
                  </a:lnTo>
                  <a:close/>
                </a:path>
              </a:pathLst>
            </a:custGeom>
            <a:solidFill>
              <a:sysClr val="window" lastClr="FFFFFF"/>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nvGrpSpPr>
            <p:cNvPr id="87" name="Group 42"/>
            <p:cNvGrpSpPr/>
            <p:nvPr/>
          </p:nvGrpSpPr>
          <p:grpSpPr>
            <a:xfrm>
              <a:off x="5157789" y="3478889"/>
              <a:ext cx="209268" cy="216291"/>
              <a:chOff x="4054476" y="1160463"/>
              <a:chExt cx="236537" cy="244475"/>
            </a:xfrm>
            <a:solidFill>
              <a:sysClr val="window" lastClr="FFFFFF"/>
            </a:solidFill>
          </p:grpSpPr>
          <p:sp>
            <p:nvSpPr>
              <p:cNvPr id="88" name="Freeform 58"/>
              <p:cNvSpPr>
                <a:spLocks/>
              </p:cNvSpPr>
              <p:nvPr/>
            </p:nvSpPr>
            <p:spPr bwMode="auto">
              <a:xfrm>
                <a:off x="4144963" y="1160463"/>
                <a:ext cx="146050" cy="146050"/>
              </a:xfrm>
              <a:custGeom>
                <a:avLst/>
                <a:gdLst>
                  <a:gd name="T0" fmla="*/ 37 w 39"/>
                  <a:gd name="T1" fmla="*/ 2 h 39"/>
                  <a:gd name="T2" fmla="*/ 31 w 39"/>
                  <a:gd name="T3" fmla="*/ 3 h 39"/>
                  <a:gd name="T4" fmla="*/ 12 w 39"/>
                  <a:gd name="T5" fmla="*/ 22 h 39"/>
                  <a:gd name="T6" fmla="*/ 0 w 39"/>
                  <a:gd name="T7" fmla="*/ 29 h 39"/>
                  <a:gd name="T8" fmla="*/ 10 w 39"/>
                  <a:gd name="T9" fmla="*/ 39 h 39"/>
                  <a:gd name="T10" fmla="*/ 17 w 39"/>
                  <a:gd name="T11" fmla="*/ 27 h 39"/>
                  <a:gd name="T12" fmla="*/ 36 w 39"/>
                  <a:gd name="T13" fmla="*/ 8 h 39"/>
                  <a:gd name="T14" fmla="*/ 37 w 39"/>
                  <a:gd name="T15" fmla="*/ 2 h 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39">
                    <a:moveTo>
                      <a:pt x="37" y="2"/>
                    </a:moveTo>
                    <a:cubicBezTo>
                      <a:pt x="34" y="0"/>
                      <a:pt x="31" y="3"/>
                      <a:pt x="31" y="3"/>
                    </a:cubicBezTo>
                    <a:cubicBezTo>
                      <a:pt x="31" y="3"/>
                      <a:pt x="15" y="19"/>
                      <a:pt x="12" y="22"/>
                    </a:cubicBezTo>
                    <a:cubicBezTo>
                      <a:pt x="9" y="25"/>
                      <a:pt x="0" y="29"/>
                      <a:pt x="0" y="29"/>
                    </a:cubicBezTo>
                    <a:cubicBezTo>
                      <a:pt x="10" y="39"/>
                      <a:pt x="10" y="39"/>
                      <a:pt x="10" y="39"/>
                    </a:cubicBezTo>
                    <a:cubicBezTo>
                      <a:pt x="10" y="39"/>
                      <a:pt x="14" y="30"/>
                      <a:pt x="17" y="27"/>
                    </a:cubicBezTo>
                    <a:cubicBezTo>
                      <a:pt x="20" y="24"/>
                      <a:pt x="36" y="8"/>
                      <a:pt x="36" y="8"/>
                    </a:cubicBezTo>
                    <a:cubicBezTo>
                      <a:pt x="36" y="8"/>
                      <a:pt x="39" y="5"/>
                      <a:pt x="37"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89" name="Freeform 59"/>
              <p:cNvSpPr>
                <a:spLocks noEditPoints="1"/>
              </p:cNvSpPr>
              <p:nvPr/>
            </p:nvSpPr>
            <p:spPr bwMode="auto">
              <a:xfrm>
                <a:off x="4054476" y="1281113"/>
                <a:ext cx="115888" cy="123825"/>
              </a:xfrm>
              <a:custGeom>
                <a:avLst/>
                <a:gdLst>
                  <a:gd name="T0" fmla="*/ 12 w 31"/>
                  <a:gd name="T1" fmla="*/ 7 h 33"/>
                  <a:gd name="T2" fmla="*/ 0 w 31"/>
                  <a:gd name="T3" fmla="*/ 27 h 33"/>
                  <a:gd name="T4" fmla="*/ 31 w 31"/>
                  <a:gd name="T5" fmla="*/ 10 h 33"/>
                  <a:gd name="T6" fmla="*/ 21 w 31"/>
                  <a:gd name="T7" fmla="*/ 0 h 33"/>
                  <a:gd name="T8" fmla="*/ 12 w 31"/>
                  <a:gd name="T9" fmla="*/ 7 h 33"/>
                  <a:gd name="T10" fmla="*/ 9 w 31"/>
                  <a:gd name="T11" fmla="*/ 24 h 33"/>
                  <a:gd name="T12" fmla="*/ 20 w 31"/>
                  <a:gd name="T13" fmla="*/ 4 h 33"/>
                  <a:gd name="T14" fmla="*/ 9 w 31"/>
                  <a:gd name="T15" fmla="*/ 24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 h="33">
                    <a:moveTo>
                      <a:pt x="12" y="7"/>
                    </a:moveTo>
                    <a:cubicBezTo>
                      <a:pt x="7" y="19"/>
                      <a:pt x="8" y="25"/>
                      <a:pt x="0" y="27"/>
                    </a:cubicBezTo>
                    <a:cubicBezTo>
                      <a:pt x="31" y="33"/>
                      <a:pt x="31" y="10"/>
                      <a:pt x="31" y="10"/>
                    </a:cubicBezTo>
                    <a:cubicBezTo>
                      <a:pt x="21" y="0"/>
                      <a:pt x="21" y="0"/>
                      <a:pt x="21" y="0"/>
                    </a:cubicBezTo>
                    <a:cubicBezTo>
                      <a:pt x="21" y="0"/>
                      <a:pt x="14" y="2"/>
                      <a:pt x="12" y="7"/>
                    </a:cubicBezTo>
                    <a:close/>
                    <a:moveTo>
                      <a:pt x="9" y="24"/>
                    </a:moveTo>
                    <a:cubicBezTo>
                      <a:pt x="11" y="21"/>
                      <a:pt x="15" y="8"/>
                      <a:pt x="20" y="4"/>
                    </a:cubicBezTo>
                    <a:cubicBezTo>
                      <a:pt x="23" y="7"/>
                      <a:pt x="20" y="17"/>
                      <a:pt x="9" y="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grpSp>
          <p:nvGrpSpPr>
            <p:cNvPr id="90" name="Group 45"/>
            <p:cNvGrpSpPr/>
            <p:nvPr/>
          </p:nvGrpSpPr>
          <p:grpSpPr>
            <a:xfrm>
              <a:off x="3360027" y="4615830"/>
              <a:ext cx="224208" cy="195997"/>
              <a:chOff x="4054476" y="5502276"/>
              <a:chExt cx="239712" cy="209550"/>
            </a:xfrm>
            <a:solidFill>
              <a:sysClr val="window" lastClr="FFFFFF"/>
            </a:solidFill>
          </p:grpSpPr>
          <p:sp>
            <p:nvSpPr>
              <p:cNvPr id="91" name="Freeform 323"/>
              <p:cNvSpPr>
                <a:spLocks/>
              </p:cNvSpPr>
              <p:nvPr/>
            </p:nvSpPr>
            <p:spPr bwMode="auto">
              <a:xfrm>
                <a:off x="4054476" y="5546726"/>
                <a:ext cx="30163" cy="165100"/>
              </a:xfrm>
              <a:custGeom>
                <a:avLst/>
                <a:gdLst>
                  <a:gd name="T0" fmla="*/ 0 w 8"/>
                  <a:gd name="T1" fmla="*/ 8 h 44"/>
                  <a:gd name="T2" fmla="*/ 0 w 8"/>
                  <a:gd name="T3" fmla="*/ 36 h 44"/>
                  <a:gd name="T4" fmla="*/ 8 w 8"/>
                  <a:gd name="T5" fmla="*/ 44 h 44"/>
                  <a:gd name="T6" fmla="*/ 8 w 8"/>
                  <a:gd name="T7" fmla="*/ 0 h 44"/>
                  <a:gd name="T8" fmla="*/ 0 w 8"/>
                  <a:gd name="T9" fmla="*/ 8 h 44"/>
                </a:gdLst>
                <a:ahLst/>
                <a:cxnLst>
                  <a:cxn ang="0">
                    <a:pos x="T0" y="T1"/>
                  </a:cxn>
                  <a:cxn ang="0">
                    <a:pos x="T2" y="T3"/>
                  </a:cxn>
                  <a:cxn ang="0">
                    <a:pos x="T4" y="T5"/>
                  </a:cxn>
                  <a:cxn ang="0">
                    <a:pos x="T6" y="T7"/>
                  </a:cxn>
                  <a:cxn ang="0">
                    <a:pos x="T8" y="T9"/>
                  </a:cxn>
                </a:cxnLst>
                <a:rect l="0" t="0" r="r" b="b"/>
                <a:pathLst>
                  <a:path w="8" h="44">
                    <a:moveTo>
                      <a:pt x="0" y="8"/>
                    </a:moveTo>
                    <a:cubicBezTo>
                      <a:pt x="0" y="36"/>
                      <a:pt x="0" y="36"/>
                      <a:pt x="0" y="36"/>
                    </a:cubicBezTo>
                    <a:cubicBezTo>
                      <a:pt x="0" y="40"/>
                      <a:pt x="4" y="44"/>
                      <a:pt x="8" y="44"/>
                    </a:cubicBezTo>
                    <a:cubicBezTo>
                      <a:pt x="8" y="0"/>
                      <a:pt x="8" y="0"/>
                      <a:pt x="8" y="0"/>
                    </a:cubicBezTo>
                    <a:cubicBezTo>
                      <a:pt x="4" y="0"/>
                      <a:pt x="0" y="4"/>
                      <a:pt x="0"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92" name="Freeform 324"/>
              <p:cNvSpPr>
                <a:spLocks noEditPoints="1"/>
              </p:cNvSpPr>
              <p:nvPr/>
            </p:nvSpPr>
            <p:spPr bwMode="auto">
              <a:xfrm>
                <a:off x="4098926" y="5502276"/>
                <a:ext cx="150813" cy="209550"/>
              </a:xfrm>
              <a:custGeom>
                <a:avLst/>
                <a:gdLst>
                  <a:gd name="T0" fmla="*/ 32 w 40"/>
                  <a:gd name="T1" fmla="*/ 4 h 56"/>
                  <a:gd name="T2" fmla="*/ 28 w 40"/>
                  <a:gd name="T3" fmla="*/ 0 h 56"/>
                  <a:gd name="T4" fmla="*/ 12 w 40"/>
                  <a:gd name="T5" fmla="*/ 0 h 56"/>
                  <a:gd name="T6" fmla="*/ 8 w 40"/>
                  <a:gd name="T7" fmla="*/ 4 h 56"/>
                  <a:gd name="T8" fmla="*/ 8 w 40"/>
                  <a:gd name="T9" fmla="*/ 12 h 56"/>
                  <a:gd name="T10" fmla="*/ 0 w 40"/>
                  <a:gd name="T11" fmla="*/ 12 h 56"/>
                  <a:gd name="T12" fmla="*/ 0 w 40"/>
                  <a:gd name="T13" fmla="*/ 56 h 56"/>
                  <a:gd name="T14" fmla="*/ 40 w 40"/>
                  <a:gd name="T15" fmla="*/ 56 h 56"/>
                  <a:gd name="T16" fmla="*/ 40 w 40"/>
                  <a:gd name="T17" fmla="*/ 12 h 56"/>
                  <a:gd name="T18" fmla="*/ 32 w 40"/>
                  <a:gd name="T19" fmla="*/ 12 h 56"/>
                  <a:gd name="T20" fmla="*/ 32 w 40"/>
                  <a:gd name="T21" fmla="*/ 4 h 56"/>
                  <a:gd name="T22" fmla="*/ 28 w 40"/>
                  <a:gd name="T23" fmla="*/ 12 h 56"/>
                  <a:gd name="T24" fmla="*/ 12 w 40"/>
                  <a:gd name="T25" fmla="*/ 12 h 56"/>
                  <a:gd name="T26" fmla="*/ 12 w 40"/>
                  <a:gd name="T27" fmla="*/ 4 h 56"/>
                  <a:gd name="T28" fmla="*/ 28 w 40"/>
                  <a:gd name="T29" fmla="*/ 4 h 56"/>
                  <a:gd name="T30" fmla="*/ 28 w 40"/>
                  <a:gd name="T31" fmla="*/ 12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0" h="56">
                    <a:moveTo>
                      <a:pt x="32" y="4"/>
                    </a:moveTo>
                    <a:cubicBezTo>
                      <a:pt x="32" y="2"/>
                      <a:pt x="30" y="0"/>
                      <a:pt x="28" y="0"/>
                    </a:cubicBezTo>
                    <a:cubicBezTo>
                      <a:pt x="12" y="0"/>
                      <a:pt x="12" y="0"/>
                      <a:pt x="12" y="0"/>
                    </a:cubicBezTo>
                    <a:cubicBezTo>
                      <a:pt x="10" y="0"/>
                      <a:pt x="8" y="2"/>
                      <a:pt x="8" y="4"/>
                    </a:cubicBezTo>
                    <a:cubicBezTo>
                      <a:pt x="8" y="12"/>
                      <a:pt x="8" y="12"/>
                      <a:pt x="8" y="12"/>
                    </a:cubicBezTo>
                    <a:cubicBezTo>
                      <a:pt x="0" y="12"/>
                      <a:pt x="0" y="12"/>
                      <a:pt x="0" y="12"/>
                    </a:cubicBezTo>
                    <a:cubicBezTo>
                      <a:pt x="0" y="56"/>
                      <a:pt x="0" y="56"/>
                      <a:pt x="0" y="56"/>
                    </a:cubicBezTo>
                    <a:cubicBezTo>
                      <a:pt x="40" y="56"/>
                      <a:pt x="40" y="56"/>
                      <a:pt x="40" y="56"/>
                    </a:cubicBezTo>
                    <a:cubicBezTo>
                      <a:pt x="40" y="12"/>
                      <a:pt x="40" y="12"/>
                      <a:pt x="40" y="12"/>
                    </a:cubicBezTo>
                    <a:cubicBezTo>
                      <a:pt x="32" y="12"/>
                      <a:pt x="32" y="12"/>
                      <a:pt x="32" y="12"/>
                    </a:cubicBezTo>
                    <a:lnTo>
                      <a:pt x="32" y="4"/>
                    </a:lnTo>
                    <a:close/>
                    <a:moveTo>
                      <a:pt x="28" y="12"/>
                    </a:moveTo>
                    <a:cubicBezTo>
                      <a:pt x="12" y="12"/>
                      <a:pt x="12" y="12"/>
                      <a:pt x="12" y="12"/>
                    </a:cubicBezTo>
                    <a:cubicBezTo>
                      <a:pt x="12" y="4"/>
                      <a:pt x="12" y="4"/>
                      <a:pt x="12" y="4"/>
                    </a:cubicBezTo>
                    <a:cubicBezTo>
                      <a:pt x="28" y="4"/>
                      <a:pt x="28" y="4"/>
                      <a:pt x="28" y="4"/>
                    </a:cubicBezTo>
                    <a:lnTo>
                      <a:pt x="28"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93" name="Freeform 325"/>
              <p:cNvSpPr>
                <a:spLocks/>
              </p:cNvSpPr>
              <p:nvPr/>
            </p:nvSpPr>
            <p:spPr bwMode="auto">
              <a:xfrm>
                <a:off x="4265613" y="5546726"/>
                <a:ext cx="28575" cy="165100"/>
              </a:xfrm>
              <a:custGeom>
                <a:avLst/>
                <a:gdLst>
                  <a:gd name="T0" fmla="*/ 0 w 8"/>
                  <a:gd name="T1" fmla="*/ 0 h 44"/>
                  <a:gd name="T2" fmla="*/ 0 w 8"/>
                  <a:gd name="T3" fmla="*/ 44 h 44"/>
                  <a:gd name="T4" fmla="*/ 8 w 8"/>
                  <a:gd name="T5" fmla="*/ 36 h 44"/>
                  <a:gd name="T6" fmla="*/ 8 w 8"/>
                  <a:gd name="T7" fmla="*/ 8 h 44"/>
                  <a:gd name="T8" fmla="*/ 0 w 8"/>
                  <a:gd name="T9" fmla="*/ 0 h 44"/>
                </a:gdLst>
                <a:ahLst/>
                <a:cxnLst>
                  <a:cxn ang="0">
                    <a:pos x="T0" y="T1"/>
                  </a:cxn>
                  <a:cxn ang="0">
                    <a:pos x="T2" y="T3"/>
                  </a:cxn>
                  <a:cxn ang="0">
                    <a:pos x="T4" y="T5"/>
                  </a:cxn>
                  <a:cxn ang="0">
                    <a:pos x="T6" y="T7"/>
                  </a:cxn>
                  <a:cxn ang="0">
                    <a:pos x="T8" y="T9"/>
                  </a:cxn>
                </a:cxnLst>
                <a:rect l="0" t="0" r="r" b="b"/>
                <a:pathLst>
                  <a:path w="8" h="44">
                    <a:moveTo>
                      <a:pt x="0" y="0"/>
                    </a:moveTo>
                    <a:cubicBezTo>
                      <a:pt x="0" y="44"/>
                      <a:pt x="0" y="44"/>
                      <a:pt x="0" y="44"/>
                    </a:cubicBezTo>
                    <a:cubicBezTo>
                      <a:pt x="4" y="44"/>
                      <a:pt x="8" y="40"/>
                      <a:pt x="8" y="36"/>
                    </a:cubicBezTo>
                    <a:cubicBezTo>
                      <a:pt x="8" y="8"/>
                      <a:pt x="8" y="8"/>
                      <a:pt x="8" y="8"/>
                    </a:cubicBezTo>
                    <a:cubicBezTo>
                      <a:pt x="8" y="4"/>
                      <a:pt x="4"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grpSp>
          <p:nvGrpSpPr>
            <p:cNvPr id="94" name="Group 49"/>
            <p:cNvGrpSpPr/>
            <p:nvPr/>
          </p:nvGrpSpPr>
          <p:grpSpPr>
            <a:xfrm>
              <a:off x="5551695" y="4652962"/>
              <a:ext cx="238146" cy="164510"/>
              <a:chOff x="3092451" y="1625601"/>
              <a:chExt cx="241300" cy="166688"/>
            </a:xfrm>
            <a:solidFill>
              <a:sysClr val="window" lastClr="FFFFFF"/>
            </a:solidFill>
          </p:grpSpPr>
          <p:sp>
            <p:nvSpPr>
              <p:cNvPr id="95" name="Freeform 112"/>
              <p:cNvSpPr>
                <a:spLocks/>
              </p:cNvSpPr>
              <p:nvPr/>
            </p:nvSpPr>
            <p:spPr bwMode="auto">
              <a:xfrm>
                <a:off x="3092451" y="1625601"/>
                <a:ext cx="165100" cy="166688"/>
              </a:xfrm>
              <a:custGeom>
                <a:avLst/>
                <a:gdLst>
                  <a:gd name="T0" fmla="*/ 40 w 44"/>
                  <a:gd name="T1" fmla="*/ 0 h 44"/>
                  <a:gd name="T2" fmla="*/ 4 w 44"/>
                  <a:gd name="T3" fmla="*/ 0 h 44"/>
                  <a:gd name="T4" fmla="*/ 0 w 44"/>
                  <a:gd name="T5" fmla="*/ 4 h 44"/>
                  <a:gd name="T6" fmla="*/ 0 w 44"/>
                  <a:gd name="T7" fmla="*/ 40 h 44"/>
                  <a:gd name="T8" fmla="*/ 4 w 44"/>
                  <a:gd name="T9" fmla="*/ 44 h 44"/>
                  <a:gd name="T10" fmla="*/ 40 w 44"/>
                  <a:gd name="T11" fmla="*/ 44 h 44"/>
                  <a:gd name="T12" fmla="*/ 44 w 44"/>
                  <a:gd name="T13" fmla="*/ 40 h 44"/>
                  <a:gd name="T14" fmla="*/ 44 w 44"/>
                  <a:gd name="T15" fmla="*/ 4 h 44"/>
                  <a:gd name="T16" fmla="*/ 40 w 44"/>
                  <a:gd name="T17"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44">
                    <a:moveTo>
                      <a:pt x="40" y="0"/>
                    </a:moveTo>
                    <a:cubicBezTo>
                      <a:pt x="4" y="0"/>
                      <a:pt x="4" y="0"/>
                      <a:pt x="4" y="0"/>
                    </a:cubicBezTo>
                    <a:cubicBezTo>
                      <a:pt x="2" y="0"/>
                      <a:pt x="0" y="2"/>
                      <a:pt x="0" y="4"/>
                    </a:cubicBezTo>
                    <a:cubicBezTo>
                      <a:pt x="0" y="40"/>
                      <a:pt x="0" y="40"/>
                      <a:pt x="0" y="40"/>
                    </a:cubicBezTo>
                    <a:cubicBezTo>
                      <a:pt x="0" y="42"/>
                      <a:pt x="2" y="44"/>
                      <a:pt x="4" y="44"/>
                    </a:cubicBezTo>
                    <a:cubicBezTo>
                      <a:pt x="40" y="44"/>
                      <a:pt x="40" y="44"/>
                      <a:pt x="40" y="44"/>
                    </a:cubicBezTo>
                    <a:cubicBezTo>
                      <a:pt x="42" y="44"/>
                      <a:pt x="44" y="42"/>
                      <a:pt x="44" y="40"/>
                    </a:cubicBezTo>
                    <a:cubicBezTo>
                      <a:pt x="44" y="4"/>
                      <a:pt x="44" y="4"/>
                      <a:pt x="44" y="4"/>
                    </a:cubicBezTo>
                    <a:cubicBezTo>
                      <a:pt x="44" y="2"/>
                      <a:pt x="42" y="0"/>
                      <a:pt x="4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96" name="Freeform 113"/>
              <p:cNvSpPr>
                <a:spLocks/>
              </p:cNvSpPr>
              <p:nvPr/>
            </p:nvSpPr>
            <p:spPr bwMode="auto">
              <a:xfrm>
                <a:off x="3273426" y="1649413"/>
                <a:ext cx="60325" cy="119063"/>
              </a:xfrm>
              <a:custGeom>
                <a:avLst/>
                <a:gdLst>
                  <a:gd name="T0" fmla="*/ 13 w 16"/>
                  <a:gd name="T1" fmla="*/ 1 h 32"/>
                  <a:gd name="T2" fmla="*/ 5 w 16"/>
                  <a:gd name="T3" fmla="*/ 5 h 32"/>
                  <a:gd name="T4" fmla="*/ 0 w 16"/>
                  <a:gd name="T5" fmla="*/ 8 h 32"/>
                  <a:gd name="T6" fmla="*/ 0 w 16"/>
                  <a:gd name="T7" fmla="*/ 23 h 32"/>
                  <a:gd name="T8" fmla="*/ 5 w 16"/>
                  <a:gd name="T9" fmla="*/ 27 h 32"/>
                  <a:gd name="T10" fmla="*/ 13 w 16"/>
                  <a:gd name="T11" fmla="*/ 31 h 32"/>
                  <a:gd name="T12" fmla="*/ 16 w 16"/>
                  <a:gd name="T13" fmla="*/ 29 h 32"/>
                  <a:gd name="T14" fmla="*/ 16 w 16"/>
                  <a:gd name="T15" fmla="*/ 3 h 32"/>
                  <a:gd name="T16" fmla="*/ 13 w 16"/>
                  <a:gd name="T17" fmla="*/ 1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32">
                    <a:moveTo>
                      <a:pt x="13" y="1"/>
                    </a:moveTo>
                    <a:cubicBezTo>
                      <a:pt x="5" y="5"/>
                      <a:pt x="5" y="5"/>
                      <a:pt x="5" y="5"/>
                    </a:cubicBezTo>
                    <a:cubicBezTo>
                      <a:pt x="4" y="6"/>
                      <a:pt x="2" y="7"/>
                      <a:pt x="0" y="8"/>
                    </a:cubicBezTo>
                    <a:cubicBezTo>
                      <a:pt x="0" y="23"/>
                      <a:pt x="0" y="23"/>
                      <a:pt x="0" y="23"/>
                    </a:cubicBezTo>
                    <a:cubicBezTo>
                      <a:pt x="2" y="24"/>
                      <a:pt x="4" y="26"/>
                      <a:pt x="5" y="27"/>
                    </a:cubicBezTo>
                    <a:cubicBezTo>
                      <a:pt x="13" y="31"/>
                      <a:pt x="13" y="31"/>
                      <a:pt x="13" y="31"/>
                    </a:cubicBezTo>
                    <a:cubicBezTo>
                      <a:pt x="14" y="32"/>
                      <a:pt x="16" y="31"/>
                      <a:pt x="16" y="29"/>
                    </a:cubicBezTo>
                    <a:cubicBezTo>
                      <a:pt x="16" y="3"/>
                      <a:pt x="16" y="3"/>
                      <a:pt x="16" y="3"/>
                    </a:cubicBezTo>
                    <a:cubicBezTo>
                      <a:pt x="16" y="1"/>
                      <a:pt x="14" y="0"/>
                      <a:pt x="13"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sp>
          <p:nvSpPr>
            <p:cNvPr id="97" name="TextBox 52"/>
            <p:cNvSpPr txBox="1"/>
            <p:nvPr/>
          </p:nvSpPr>
          <p:spPr>
            <a:xfrm>
              <a:off x="2997305" y="4849260"/>
              <a:ext cx="2342700" cy="395310"/>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d-ID" sz="1050" b="1" i="0" u="none" strike="noStrike" kern="0" cap="none" spc="0" normalizeH="0" baseline="0" noProof="0" dirty="0">
                  <a:ln>
                    <a:noFill/>
                  </a:ln>
                  <a:solidFill>
                    <a:sysClr val="window" lastClr="FFFFFF"/>
                  </a:solidFill>
                  <a:effectLst/>
                  <a:uLnTx/>
                  <a:uFillTx/>
                  <a:latin typeface="ubuntu"/>
                </a:rPr>
                <a:t>Description</a:t>
              </a:r>
            </a:p>
          </p:txBody>
        </p:sp>
        <p:sp>
          <p:nvSpPr>
            <p:cNvPr id="98" name="TextBox 53"/>
            <p:cNvSpPr txBox="1"/>
            <p:nvPr/>
          </p:nvSpPr>
          <p:spPr>
            <a:xfrm>
              <a:off x="5185024" y="4849260"/>
              <a:ext cx="2342700" cy="395310"/>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d-ID" sz="1050" b="1" i="0" u="none" strike="noStrike" kern="0" cap="none" spc="0" normalizeH="0" baseline="0" noProof="0" dirty="0">
                  <a:ln>
                    <a:noFill/>
                  </a:ln>
                  <a:solidFill>
                    <a:sysClr val="window" lastClr="FFFFFF"/>
                  </a:solidFill>
                  <a:effectLst/>
                  <a:uLnTx/>
                  <a:uFillTx/>
                  <a:latin typeface="ubuntu"/>
                </a:rPr>
                <a:t>Description</a:t>
              </a:r>
            </a:p>
          </p:txBody>
        </p:sp>
      </p:gr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Examples</a:t>
            </a:r>
            <a:endParaRPr lang="fr-FR" dirty="0"/>
          </a:p>
        </p:txBody>
      </p:sp>
      <p:sp>
        <p:nvSpPr>
          <p:cNvPr id="3" name="Espace réservé du contenu 2"/>
          <p:cNvSpPr>
            <a:spLocks noGrp="1"/>
          </p:cNvSpPr>
          <p:nvPr>
            <p:ph idx="1"/>
          </p:nvPr>
        </p:nvSpPr>
        <p:spPr/>
        <p:txBody>
          <a:bodyPr vert="horz" lIns="91440" tIns="45720" rIns="91440" bIns="45720" rtlCol="0">
            <a:normAutofit fontScale="77500" lnSpcReduction="20000"/>
          </a:bodyPr>
          <a:lstStyle/>
          <a:p>
            <a:pPr marL="0" indent="0"/>
            <a:r>
              <a:rPr lang="fr-FR" dirty="0" smtClean="0"/>
              <a:t>In </a:t>
            </a:r>
            <a:r>
              <a:rPr lang="fr-FR" b="1" i="1" dirty="0" err="1" smtClean="0"/>
              <a:t>Red</a:t>
            </a:r>
            <a:r>
              <a:rPr lang="fr-FR" b="1" i="1" dirty="0" smtClean="0"/>
              <a:t> Satin</a:t>
            </a:r>
            <a:r>
              <a:rPr lang="fr-FR" dirty="0" smtClean="0"/>
              <a:t>, Raja </a:t>
            </a:r>
            <a:r>
              <a:rPr lang="fr-FR" dirty="0" err="1" smtClean="0"/>
              <a:t>Amari</a:t>
            </a:r>
            <a:r>
              <a:rPr lang="fr-FR" dirty="0" smtClean="0"/>
              <a:t> </a:t>
            </a:r>
            <a:r>
              <a:rPr lang="fr-FR" dirty="0" err="1" smtClean="0"/>
              <a:t>makes</a:t>
            </a:r>
            <a:r>
              <a:rPr lang="fr-FR" dirty="0" smtClean="0"/>
              <a:t> Lilia come to life </a:t>
            </a:r>
            <a:r>
              <a:rPr lang="fr-FR" dirty="0" err="1" smtClean="0"/>
              <a:t>through</a:t>
            </a:r>
            <a:r>
              <a:rPr lang="fr-FR" dirty="0" smtClean="0"/>
              <a:t> dancing. </a:t>
            </a:r>
            <a:r>
              <a:rPr lang="fr-FR" dirty="0" err="1" smtClean="0"/>
              <a:t>She</a:t>
            </a:r>
            <a:r>
              <a:rPr lang="fr-FR" dirty="0" smtClean="0"/>
              <a:t> </a:t>
            </a:r>
            <a:r>
              <a:rPr lang="fr-FR" dirty="0" err="1" smtClean="0"/>
              <a:t>learns</a:t>
            </a:r>
            <a:r>
              <a:rPr lang="fr-FR" dirty="0" smtClean="0"/>
              <a:t> how to love </a:t>
            </a:r>
            <a:r>
              <a:rPr lang="fr-FR" dirty="0" err="1" smtClean="0"/>
              <a:t>her</a:t>
            </a:r>
            <a:r>
              <a:rPr lang="fr-FR" dirty="0" smtClean="0"/>
              <a:t> body, how to </a:t>
            </a:r>
            <a:r>
              <a:rPr lang="fr-FR" dirty="0" err="1" smtClean="0"/>
              <a:t>feel</a:t>
            </a:r>
            <a:r>
              <a:rPr lang="fr-FR" dirty="0" smtClean="0"/>
              <a:t> happy and how to </a:t>
            </a:r>
            <a:r>
              <a:rPr lang="fr-FR" dirty="0" err="1" smtClean="0"/>
              <a:t>enjoy</a:t>
            </a:r>
            <a:r>
              <a:rPr lang="fr-FR" dirty="0" smtClean="0"/>
              <a:t> life </a:t>
            </a:r>
            <a:r>
              <a:rPr lang="fr-FR" dirty="0" err="1" smtClean="0"/>
              <a:t>again</a:t>
            </a:r>
            <a:r>
              <a:rPr lang="fr-FR" dirty="0" smtClean="0"/>
              <a:t> </a:t>
            </a:r>
            <a:r>
              <a:rPr lang="fr-FR" dirty="0" err="1" smtClean="0"/>
              <a:t>only</a:t>
            </a:r>
            <a:r>
              <a:rPr lang="fr-FR" dirty="0" smtClean="0"/>
              <a:t> </a:t>
            </a:r>
            <a:r>
              <a:rPr lang="fr-FR" dirty="0" err="1" smtClean="0"/>
              <a:t>after</a:t>
            </a:r>
            <a:r>
              <a:rPr lang="fr-FR" dirty="0" smtClean="0"/>
              <a:t> </a:t>
            </a:r>
            <a:r>
              <a:rPr lang="fr-FR" dirty="0" err="1" smtClean="0"/>
              <a:t>visiting</a:t>
            </a:r>
            <a:r>
              <a:rPr lang="fr-FR" dirty="0" smtClean="0"/>
              <a:t> Satin Rouge cabaret and </a:t>
            </a:r>
            <a:r>
              <a:rPr lang="fr-FR" dirty="0" err="1" smtClean="0"/>
              <a:t>joining</a:t>
            </a:r>
            <a:r>
              <a:rPr lang="fr-FR" dirty="0" smtClean="0"/>
              <a:t> the </a:t>
            </a:r>
            <a:r>
              <a:rPr lang="fr-FR" dirty="0" err="1" smtClean="0"/>
              <a:t>dancers</a:t>
            </a:r>
            <a:r>
              <a:rPr lang="fr-FR" dirty="0" smtClean="0"/>
              <a:t> </a:t>
            </a:r>
            <a:r>
              <a:rPr lang="fr-FR" dirty="0" err="1" smtClean="0"/>
              <a:t>there</a:t>
            </a:r>
            <a:r>
              <a:rPr lang="fr-FR" dirty="0" smtClean="0"/>
              <a:t>. Lilia </a:t>
            </a:r>
            <a:r>
              <a:rPr lang="fr-FR" dirty="0" err="1" smtClean="0"/>
              <a:t>is</a:t>
            </a:r>
            <a:r>
              <a:rPr lang="fr-FR" dirty="0" smtClean="0"/>
              <a:t> attentive and a quick </a:t>
            </a:r>
            <a:r>
              <a:rPr lang="fr-FR" dirty="0" err="1" smtClean="0"/>
              <a:t>learner</a:t>
            </a:r>
            <a:r>
              <a:rPr lang="fr-FR" dirty="0" smtClean="0"/>
              <a:t>. </a:t>
            </a:r>
            <a:r>
              <a:rPr lang="fr-FR" dirty="0" err="1" smtClean="0"/>
              <a:t>She</a:t>
            </a:r>
            <a:r>
              <a:rPr lang="fr-FR" dirty="0" smtClean="0"/>
              <a:t> </a:t>
            </a:r>
            <a:r>
              <a:rPr lang="fr-FR" dirty="0" err="1" smtClean="0"/>
              <a:t>takes</a:t>
            </a:r>
            <a:r>
              <a:rPr lang="fr-FR" dirty="0" smtClean="0"/>
              <a:t> note of the </a:t>
            </a:r>
            <a:r>
              <a:rPr lang="fr-FR" dirty="0" err="1" smtClean="0"/>
              <a:t>comments</a:t>
            </a:r>
            <a:r>
              <a:rPr lang="fr-FR" dirty="0" smtClean="0"/>
              <a:t> made by the cabaret </a:t>
            </a:r>
            <a:r>
              <a:rPr lang="fr-FR" dirty="0" err="1" smtClean="0"/>
              <a:t>owner</a:t>
            </a:r>
            <a:r>
              <a:rPr lang="fr-FR" dirty="0" smtClean="0"/>
              <a:t> and </a:t>
            </a:r>
            <a:r>
              <a:rPr lang="fr-FR" dirty="0" err="1" smtClean="0"/>
              <a:t>fully</a:t>
            </a:r>
            <a:r>
              <a:rPr lang="fr-FR" dirty="0" smtClean="0"/>
              <a:t> </a:t>
            </a:r>
            <a:r>
              <a:rPr lang="fr-FR" dirty="0" err="1" smtClean="0"/>
              <a:t>takes</a:t>
            </a:r>
            <a:r>
              <a:rPr lang="fr-FR" dirty="0" smtClean="0"/>
              <a:t> </a:t>
            </a:r>
            <a:r>
              <a:rPr lang="fr-FR" dirty="0" err="1" smtClean="0"/>
              <a:t>them</a:t>
            </a:r>
            <a:r>
              <a:rPr lang="fr-FR" dirty="0" smtClean="0"/>
              <a:t> on </a:t>
            </a:r>
            <a:r>
              <a:rPr lang="fr-FR" dirty="0" err="1" smtClean="0"/>
              <a:t>board</a:t>
            </a:r>
            <a:r>
              <a:rPr lang="fr-FR" dirty="0" smtClean="0"/>
              <a:t> </a:t>
            </a:r>
            <a:r>
              <a:rPr lang="fr-FR" dirty="0" err="1" smtClean="0"/>
              <a:t>when</a:t>
            </a:r>
            <a:r>
              <a:rPr lang="fr-FR" dirty="0" smtClean="0"/>
              <a:t> </a:t>
            </a:r>
            <a:r>
              <a:rPr lang="fr-FR" dirty="0" err="1" smtClean="0"/>
              <a:t>she</a:t>
            </a:r>
            <a:r>
              <a:rPr lang="fr-FR" dirty="0" smtClean="0"/>
              <a:t> practices </a:t>
            </a:r>
            <a:r>
              <a:rPr lang="fr-FR" dirty="0" err="1" smtClean="0"/>
              <a:t>with</a:t>
            </a:r>
            <a:r>
              <a:rPr lang="fr-FR" dirty="0" smtClean="0"/>
              <a:t> </a:t>
            </a:r>
            <a:r>
              <a:rPr lang="fr-FR" dirty="0" err="1" smtClean="0"/>
              <a:t>Fulla</a:t>
            </a:r>
            <a:r>
              <a:rPr lang="fr-FR" dirty="0" smtClean="0"/>
              <a:t> to </a:t>
            </a:r>
            <a:r>
              <a:rPr lang="fr-FR" dirty="0" err="1" smtClean="0"/>
              <a:t>learn</a:t>
            </a:r>
            <a:r>
              <a:rPr lang="fr-FR" dirty="0" smtClean="0"/>
              <a:t> the correct </a:t>
            </a:r>
            <a:r>
              <a:rPr lang="fr-FR" dirty="0" err="1" smtClean="0"/>
              <a:t>movements</a:t>
            </a:r>
            <a:r>
              <a:rPr lang="fr-FR" dirty="0" smtClean="0"/>
              <a:t> and </a:t>
            </a:r>
            <a:r>
              <a:rPr lang="fr-FR" dirty="0" err="1" smtClean="0"/>
              <a:t>develop</a:t>
            </a:r>
            <a:r>
              <a:rPr lang="fr-FR" dirty="0" smtClean="0"/>
              <a:t> the techniques to </a:t>
            </a:r>
            <a:r>
              <a:rPr lang="fr-FR" dirty="0" err="1" smtClean="0"/>
              <a:t>become</a:t>
            </a:r>
            <a:r>
              <a:rPr lang="fr-FR" dirty="0" smtClean="0"/>
              <a:t> a </a:t>
            </a:r>
            <a:r>
              <a:rPr lang="fr-FR" dirty="0" err="1" smtClean="0"/>
              <a:t>proper</a:t>
            </a:r>
            <a:r>
              <a:rPr lang="fr-FR" dirty="0" smtClean="0"/>
              <a:t> </a:t>
            </a:r>
            <a:r>
              <a:rPr lang="fr-FR" dirty="0" err="1" smtClean="0"/>
              <a:t>dancer</a:t>
            </a:r>
            <a:r>
              <a:rPr lang="fr-FR" dirty="0" smtClean="0"/>
              <a:t>. </a:t>
            </a:r>
            <a:r>
              <a:rPr lang="fr-FR" dirty="0" err="1" smtClean="0"/>
              <a:t>With</a:t>
            </a:r>
            <a:r>
              <a:rPr lang="fr-FR" dirty="0" smtClean="0"/>
              <a:t> </a:t>
            </a:r>
            <a:r>
              <a:rPr lang="fr-FR" dirty="0" err="1" smtClean="0"/>
              <a:t>her</a:t>
            </a:r>
            <a:r>
              <a:rPr lang="fr-FR" dirty="0" smtClean="0"/>
              <a:t> </a:t>
            </a:r>
            <a:r>
              <a:rPr lang="fr-FR" dirty="0" err="1" smtClean="0"/>
              <a:t>half</a:t>
            </a:r>
            <a:r>
              <a:rPr lang="fr-FR" dirty="0" smtClean="0"/>
              <a:t> </a:t>
            </a:r>
            <a:r>
              <a:rPr lang="fr-FR" dirty="0" err="1" smtClean="0"/>
              <a:t>naked</a:t>
            </a:r>
            <a:r>
              <a:rPr lang="fr-FR" dirty="0" smtClean="0"/>
              <a:t> body, </a:t>
            </a:r>
            <a:r>
              <a:rPr lang="fr-FR" dirty="0" err="1" smtClean="0"/>
              <a:t>with</a:t>
            </a:r>
            <a:r>
              <a:rPr lang="fr-FR" dirty="0" smtClean="0"/>
              <a:t> </a:t>
            </a:r>
            <a:r>
              <a:rPr lang="fr-FR" dirty="0" err="1" smtClean="0"/>
              <a:t>her</a:t>
            </a:r>
            <a:r>
              <a:rPr lang="fr-FR" dirty="0" smtClean="0"/>
              <a:t> </a:t>
            </a:r>
            <a:r>
              <a:rPr lang="fr-FR" dirty="0" err="1" smtClean="0"/>
              <a:t>belly</a:t>
            </a:r>
            <a:r>
              <a:rPr lang="fr-FR" dirty="0" smtClean="0"/>
              <a:t> dancing costume, </a:t>
            </a:r>
            <a:r>
              <a:rPr lang="fr-FR" dirty="0" err="1" smtClean="0"/>
              <a:t>with</a:t>
            </a:r>
            <a:r>
              <a:rPr lang="fr-FR" dirty="0" smtClean="0"/>
              <a:t> all </a:t>
            </a:r>
            <a:r>
              <a:rPr lang="fr-FR" dirty="0" err="1" smtClean="0"/>
              <a:t>her</a:t>
            </a:r>
            <a:r>
              <a:rPr lang="fr-FR" dirty="0" smtClean="0"/>
              <a:t> </a:t>
            </a:r>
            <a:r>
              <a:rPr lang="fr-FR" dirty="0" err="1" smtClean="0"/>
              <a:t>boundless</a:t>
            </a:r>
            <a:r>
              <a:rPr lang="fr-FR" dirty="0" smtClean="0"/>
              <a:t> and </a:t>
            </a:r>
            <a:r>
              <a:rPr lang="fr-FR" dirty="0" err="1" smtClean="0"/>
              <a:t>energetic</a:t>
            </a:r>
            <a:r>
              <a:rPr lang="fr-FR" dirty="0" smtClean="0"/>
              <a:t> </a:t>
            </a:r>
            <a:r>
              <a:rPr lang="fr-FR" dirty="0" err="1" smtClean="0"/>
              <a:t>movements</a:t>
            </a:r>
            <a:r>
              <a:rPr lang="fr-FR" dirty="0" smtClean="0"/>
              <a:t>, Lilia </a:t>
            </a:r>
            <a:r>
              <a:rPr lang="fr-FR" dirty="0" err="1" smtClean="0"/>
              <a:t>eventually</a:t>
            </a:r>
            <a:r>
              <a:rPr lang="fr-FR" dirty="0" smtClean="0"/>
              <a:t> </a:t>
            </a:r>
            <a:r>
              <a:rPr lang="fr-FR" dirty="0" err="1" smtClean="0"/>
              <a:t>succeeds</a:t>
            </a:r>
            <a:r>
              <a:rPr lang="fr-FR" dirty="0" smtClean="0"/>
              <a:t> in </a:t>
            </a:r>
            <a:r>
              <a:rPr lang="fr-FR" dirty="0" err="1" smtClean="0"/>
              <a:t>liberating</a:t>
            </a:r>
            <a:r>
              <a:rPr lang="fr-FR" dirty="0" smtClean="0"/>
              <a:t> </a:t>
            </a:r>
            <a:r>
              <a:rPr lang="fr-FR" dirty="0" err="1" smtClean="0"/>
              <a:t>her</a:t>
            </a:r>
            <a:r>
              <a:rPr lang="fr-FR" dirty="0" smtClean="0"/>
              <a:t> </a:t>
            </a:r>
            <a:r>
              <a:rPr lang="fr-FR" dirty="0" err="1" smtClean="0"/>
              <a:t>creative</a:t>
            </a:r>
            <a:r>
              <a:rPr lang="fr-FR" dirty="0" smtClean="0"/>
              <a:t> impulses. </a:t>
            </a:r>
            <a:r>
              <a:rPr lang="fr-FR" dirty="0" err="1" smtClean="0"/>
              <a:t>She</a:t>
            </a:r>
            <a:r>
              <a:rPr lang="fr-FR" dirty="0" smtClean="0"/>
              <a:t> </a:t>
            </a:r>
            <a:r>
              <a:rPr lang="fr-FR" dirty="0" err="1" smtClean="0"/>
              <a:t>channels</a:t>
            </a:r>
            <a:r>
              <a:rPr lang="fr-FR" dirty="0" smtClean="0"/>
              <a:t> </a:t>
            </a:r>
            <a:r>
              <a:rPr lang="fr-FR" dirty="0" err="1" smtClean="0"/>
              <a:t>her</a:t>
            </a:r>
            <a:r>
              <a:rPr lang="fr-FR" dirty="0" smtClean="0"/>
              <a:t> </a:t>
            </a:r>
            <a:r>
              <a:rPr lang="fr-FR" dirty="0" err="1" smtClean="0"/>
              <a:t>physical</a:t>
            </a:r>
            <a:r>
              <a:rPr lang="fr-FR" dirty="0" smtClean="0"/>
              <a:t> </a:t>
            </a:r>
            <a:r>
              <a:rPr lang="fr-FR" dirty="0" err="1" smtClean="0"/>
              <a:t>needs</a:t>
            </a:r>
            <a:r>
              <a:rPr lang="fr-FR" dirty="0" smtClean="0"/>
              <a:t> and </a:t>
            </a:r>
            <a:r>
              <a:rPr lang="fr-FR" dirty="0" err="1" smtClean="0"/>
              <a:t>desires</a:t>
            </a:r>
            <a:r>
              <a:rPr lang="fr-FR" dirty="0" smtClean="0"/>
              <a:t> </a:t>
            </a:r>
            <a:r>
              <a:rPr lang="fr-FR" dirty="0" err="1" smtClean="0"/>
              <a:t>through</a:t>
            </a:r>
            <a:r>
              <a:rPr lang="fr-FR" dirty="0" smtClean="0"/>
              <a:t> </a:t>
            </a:r>
            <a:r>
              <a:rPr lang="fr-FR" dirty="0" err="1" smtClean="0"/>
              <a:t>her</a:t>
            </a:r>
            <a:r>
              <a:rPr lang="fr-FR" dirty="0" smtClean="0"/>
              <a:t> body </a:t>
            </a:r>
            <a:r>
              <a:rPr lang="fr-FR" dirty="0" err="1" smtClean="0"/>
              <a:t>movements</a:t>
            </a:r>
            <a:r>
              <a:rPr lang="fr-FR" dirty="0" smtClean="0"/>
              <a:t> to </a:t>
            </a:r>
            <a:r>
              <a:rPr lang="fr-FR" dirty="0" err="1" smtClean="0"/>
              <a:t>attract</a:t>
            </a:r>
            <a:r>
              <a:rPr lang="fr-FR" dirty="0" smtClean="0"/>
              <a:t> the attention of </a:t>
            </a:r>
            <a:r>
              <a:rPr lang="fr-FR" dirty="0" err="1" smtClean="0"/>
              <a:t>Chokri</a:t>
            </a:r>
            <a:r>
              <a:rPr lang="fr-FR" dirty="0" smtClean="0"/>
              <a:t> and </a:t>
            </a:r>
            <a:r>
              <a:rPr lang="fr-FR" dirty="0" err="1" smtClean="0"/>
              <a:t>make</a:t>
            </a:r>
            <a:r>
              <a:rPr lang="fr-FR" dirty="0" smtClean="0"/>
              <a:t> </a:t>
            </a:r>
            <a:r>
              <a:rPr lang="fr-FR" dirty="0" err="1" smtClean="0"/>
              <a:t>him</a:t>
            </a:r>
            <a:r>
              <a:rPr lang="fr-FR" dirty="0" smtClean="0"/>
              <a:t> </a:t>
            </a:r>
            <a:r>
              <a:rPr lang="fr-FR" dirty="0" err="1" smtClean="0"/>
              <a:t>aware</a:t>
            </a:r>
            <a:r>
              <a:rPr lang="fr-FR" dirty="0" smtClean="0"/>
              <a:t> </a:t>
            </a:r>
            <a:r>
              <a:rPr lang="fr-FR" dirty="0" err="1" smtClean="0"/>
              <a:t>that</a:t>
            </a:r>
            <a:r>
              <a:rPr lang="fr-FR" dirty="0" smtClean="0"/>
              <a:t> </a:t>
            </a:r>
            <a:r>
              <a:rPr lang="fr-FR" dirty="0" err="1" smtClean="0"/>
              <a:t>she</a:t>
            </a:r>
            <a:r>
              <a:rPr lang="fr-FR" dirty="0" smtClean="0"/>
              <a:t> </a:t>
            </a:r>
            <a:r>
              <a:rPr lang="fr-FR" dirty="0" err="1" smtClean="0"/>
              <a:t>is</a:t>
            </a:r>
            <a:r>
              <a:rPr lang="fr-FR" dirty="0" smtClean="0"/>
              <a:t> </a:t>
            </a:r>
            <a:r>
              <a:rPr lang="fr-FR" dirty="0" err="1" smtClean="0"/>
              <a:t>sexually</a:t>
            </a:r>
            <a:r>
              <a:rPr lang="fr-FR" dirty="0" smtClean="0"/>
              <a:t> </a:t>
            </a:r>
            <a:r>
              <a:rPr lang="fr-FR" dirty="0" err="1" smtClean="0"/>
              <a:t>available</a:t>
            </a:r>
            <a:r>
              <a:rPr lang="fr-FR" dirty="0" smtClean="0"/>
              <a:t>.</a:t>
            </a:r>
            <a:endParaRPr lang="fr-FR" dirty="0">
              <a:latin typeface="FrankRuehl" pitchFamily="34" charset="-79"/>
              <a:cs typeface="FrankRuehl" pitchFamily="34" charset="-79"/>
            </a:endParaRPr>
          </a:p>
        </p:txBody>
      </p:sp>
      <p:sp>
        <p:nvSpPr>
          <p:cNvPr id="4" name="Espace réservé du numéro de diapositive 3"/>
          <p:cNvSpPr>
            <a:spLocks noGrp="1"/>
          </p:cNvSpPr>
          <p:nvPr>
            <p:ph type="sldNum" sz="quarter" idx="12"/>
          </p:nvPr>
        </p:nvSpPr>
        <p:spPr/>
        <p:txBody>
          <a:bodyPr/>
          <a:lstStyle/>
          <a:p>
            <a:fld id="{30390A37-E3C3-492C-A955-60E1DA9A985E}" type="slidenum">
              <a:rPr lang="fr-FR" smtClean="0"/>
              <a:pPr/>
              <a:t>46</a:t>
            </a:fld>
            <a:endParaRPr lang="fr-F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7421" y="354842"/>
            <a:ext cx="9728579" cy="5771325"/>
          </a:xfrm>
        </p:spPr>
        <p:txBody>
          <a:bodyPr>
            <a:normAutofit fontScale="92500" lnSpcReduction="10000"/>
          </a:bodyPr>
          <a:lstStyle/>
          <a:p>
            <a:r>
              <a:rPr lang="fr-FR" b="1" i="1" dirty="0" smtClean="0"/>
              <a:t>As I Open </a:t>
            </a:r>
            <a:r>
              <a:rPr lang="fr-FR" b="1" i="1" dirty="0" err="1" smtClean="0"/>
              <a:t>My</a:t>
            </a:r>
            <a:r>
              <a:rPr lang="fr-FR" b="1" i="1" dirty="0" smtClean="0"/>
              <a:t> </a:t>
            </a:r>
            <a:r>
              <a:rPr lang="fr-FR" b="1" i="1" dirty="0" err="1" smtClean="0"/>
              <a:t>Eyes</a:t>
            </a:r>
            <a:r>
              <a:rPr lang="fr-FR" dirty="0" smtClean="0"/>
              <a:t>, </a:t>
            </a:r>
            <a:r>
              <a:rPr lang="fr-FR" dirty="0" err="1" smtClean="0"/>
              <a:t>Leyla</a:t>
            </a:r>
            <a:r>
              <a:rPr lang="fr-FR" dirty="0" smtClean="0"/>
              <a:t> </a:t>
            </a:r>
            <a:r>
              <a:rPr lang="fr-FR" dirty="0" err="1" smtClean="0"/>
              <a:t>Bouzid</a:t>
            </a:r>
            <a:r>
              <a:rPr lang="fr-FR" dirty="0" smtClean="0"/>
              <a:t> </a:t>
            </a:r>
            <a:r>
              <a:rPr lang="fr-FR" dirty="0" err="1" smtClean="0"/>
              <a:t>chooses</a:t>
            </a:r>
            <a:r>
              <a:rPr lang="fr-FR" dirty="0" smtClean="0"/>
              <a:t> </a:t>
            </a:r>
            <a:r>
              <a:rPr lang="fr-FR" dirty="0" err="1" smtClean="0"/>
              <a:t>singing</a:t>
            </a:r>
            <a:r>
              <a:rPr lang="fr-FR" dirty="0" smtClean="0"/>
              <a:t> as </a:t>
            </a:r>
            <a:r>
              <a:rPr lang="fr-FR" dirty="0" err="1" smtClean="0"/>
              <a:t>way</a:t>
            </a:r>
            <a:r>
              <a:rPr lang="fr-FR" dirty="0" smtClean="0"/>
              <a:t> to </a:t>
            </a:r>
            <a:r>
              <a:rPr lang="fr-FR" dirty="0" err="1" smtClean="0"/>
              <a:t>empower</a:t>
            </a:r>
            <a:r>
              <a:rPr lang="fr-FR" dirty="0" smtClean="0"/>
              <a:t> </a:t>
            </a:r>
            <a:r>
              <a:rPr lang="fr-FR" dirty="0" err="1" smtClean="0"/>
              <a:t>her</a:t>
            </a:r>
            <a:r>
              <a:rPr lang="fr-FR" dirty="0" smtClean="0"/>
              <a:t> main </a:t>
            </a:r>
            <a:r>
              <a:rPr lang="fr-FR" dirty="0" err="1" smtClean="0"/>
              <a:t>character</a:t>
            </a:r>
            <a:r>
              <a:rPr lang="fr-FR" dirty="0" smtClean="0"/>
              <a:t>. </a:t>
            </a:r>
            <a:r>
              <a:rPr lang="fr-FR" dirty="0" err="1" smtClean="0"/>
              <a:t>Farah’s</a:t>
            </a:r>
            <a:r>
              <a:rPr lang="fr-FR" dirty="0" smtClean="0"/>
              <a:t> </a:t>
            </a:r>
            <a:r>
              <a:rPr lang="fr-FR" dirty="0" err="1" smtClean="0"/>
              <a:t>voice</a:t>
            </a:r>
            <a:r>
              <a:rPr lang="fr-FR" dirty="0" smtClean="0"/>
              <a:t> </a:t>
            </a:r>
            <a:r>
              <a:rPr lang="fr-FR" dirty="0" err="1" smtClean="0"/>
              <a:t>is</a:t>
            </a:r>
            <a:r>
              <a:rPr lang="fr-FR" dirty="0" smtClean="0"/>
              <a:t> </a:t>
            </a:r>
            <a:r>
              <a:rPr lang="fr-FR" dirty="0" err="1" smtClean="0"/>
              <a:t>used</a:t>
            </a:r>
            <a:r>
              <a:rPr lang="fr-FR" dirty="0" smtClean="0"/>
              <a:t> to </a:t>
            </a:r>
            <a:r>
              <a:rPr lang="fr-FR" dirty="0" err="1" smtClean="0"/>
              <a:t>illustrate</a:t>
            </a:r>
            <a:r>
              <a:rPr lang="fr-FR" dirty="0" smtClean="0"/>
              <a:t> the </a:t>
            </a:r>
            <a:r>
              <a:rPr lang="fr-FR" dirty="0" err="1" smtClean="0"/>
              <a:t>dissatisfaction</a:t>
            </a:r>
            <a:r>
              <a:rPr lang="fr-FR" dirty="0" smtClean="0"/>
              <a:t> </a:t>
            </a:r>
            <a:r>
              <a:rPr lang="fr-FR" dirty="0" err="1" smtClean="0"/>
              <a:t>felt</a:t>
            </a:r>
            <a:r>
              <a:rPr lang="fr-FR" dirty="0" smtClean="0"/>
              <a:t> by the </a:t>
            </a:r>
            <a:r>
              <a:rPr lang="fr-FR" dirty="0" err="1" smtClean="0"/>
              <a:t>youth</a:t>
            </a:r>
            <a:r>
              <a:rPr lang="fr-FR" dirty="0" smtClean="0"/>
              <a:t> of </a:t>
            </a:r>
            <a:r>
              <a:rPr lang="fr-FR" dirty="0" err="1" smtClean="0"/>
              <a:t>her</a:t>
            </a:r>
            <a:r>
              <a:rPr lang="fr-FR" dirty="0" smtClean="0"/>
              <a:t> </a:t>
            </a:r>
            <a:r>
              <a:rPr lang="fr-FR" dirty="0" err="1" smtClean="0"/>
              <a:t>age</a:t>
            </a:r>
            <a:r>
              <a:rPr lang="fr-FR" dirty="0" smtClean="0"/>
              <a:t> </a:t>
            </a:r>
            <a:r>
              <a:rPr lang="fr-FR" dirty="0" err="1" smtClean="0"/>
              <a:t>with</a:t>
            </a:r>
            <a:r>
              <a:rPr lang="fr-FR" dirty="0" smtClean="0"/>
              <a:t> the </a:t>
            </a:r>
            <a:r>
              <a:rPr lang="fr-FR" dirty="0" err="1" smtClean="0"/>
              <a:t>constraints</a:t>
            </a:r>
            <a:r>
              <a:rPr lang="fr-FR" dirty="0" smtClean="0"/>
              <a:t> </a:t>
            </a:r>
            <a:r>
              <a:rPr lang="fr-FR" dirty="0" err="1" smtClean="0"/>
              <a:t>placed</a:t>
            </a:r>
            <a:r>
              <a:rPr lang="fr-FR" dirty="0" smtClean="0"/>
              <a:t> </a:t>
            </a:r>
            <a:r>
              <a:rPr lang="fr-FR" dirty="0" err="1" smtClean="0"/>
              <a:t>upon</a:t>
            </a:r>
            <a:r>
              <a:rPr lang="fr-FR" dirty="0" smtClean="0"/>
              <a:t> </a:t>
            </a:r>
            <a:r>
              <a:rPr lang="fr-FR" dirty="0" err="1" smtClean="0"/>
              <a:t>them</a:t>
            </a:r>
            <a:r>
              <a:rPr lang="fr-FR" dirty="0" smtClean="0"/>
              <a:t> by </a:t>
            </a:r>
            <a:r>
              <a:rPr lang="fr-FR" dirty="0" err="1" smtClean="0"/>
              <a:t>family</a:t>
            </a:r>
            <a:r>
              <a:rPr lang="fr-FR" dirty="0" smtClean="0"/>
              <a:t> and society and </a:t>
            </a:r>
            <a:r>
              <a:rPr lang="fr-FR" dirty="0" err="1" smtClean="0"/>
              <a:t>also</a:t>
            </a:r>
            <a:r>
              <a:rPr lang="fr-FR" dirty="0" smtClean="0"/>
              <a:t> </a:t>
            </a:r>
            <a:r>
              <a:rPr lang="fr-FR" dirty="0" err="1" smtClean="0"/>
              <a:t>with</a:t>
            </a:r>
            <a:r>
              <a:rPr lang="fr-FR" dirty="0" smtClean="0"/>
              <a:t> the </a:t>
            </a:r>
            <a:r>
              <a:rPr lang="fr-FR" dirty="0" err="1" smtClean="0"/>
              <a:t>overbearing</a:t>
            </a:r>
            <a:r>
              <a:rPr lang="fr-FR" dirty="0" smtClean="0"/>
              <a:t> </a:t>
            </a:r>
            <a:r>
              <a:rPr lang="fr-FR" dirty="0" err="1" smtClean="0"/>
              <a:t>political</a:t>
            </a:r>
            <a:r>
              <a:rPr lang="fr-FR" dirty="0" smtClean="0"/>
              <a:t> oppression. Farah, </a:t>
            </a:r>
            <a:r>
              <a:rPr lang="fr-FR" dirty="0" err="1" smtClean="0"/>
              <a:t>through</a:t>
            </a:r>
            <a:r>
              <a:rPr lang="fr-FR" dirty="0" smtClean="0"/>
              <a:t> </a:t>
            </a:r>
            <a:r>
              <a:rPr lang="fr-FR" dirty="0" err="1" smtClean="0"/>
              <a:t>singing</a:t>
            </a:r>
            <a:r>
              <a:rPr lang="fr-FR" dirty="0" smtClean="0"/>
              <a:t>, </a:t>
            </a:r>
            <a:r>
              <a:rPr lang="fr-FR" dirty="0" err="1" smtClean="0"/>
              <a:t>can</a:t>
            </a:r>
            <a:r>
              <a:rPr lang="fr-FR" dirty="0" smtClean="0"/>
              <a:t> </a:t>
            </a:r>
            <a:r>
              <a:rPr lang="fr-FR" dirty="0" err="1" smtClean="0"/>
              <a:t>make</a:t>
            </a:r>
            <a:r>
              <a:rPr lang="fr-FR" dirty="0" smtClean="0"/>
              <a:t> people </a:t>
            </a:r>
            <a:r>
              <a:rPr lang="fr-FR" dirty="0" err="1" smtClean="0"/>
              <a:t>become</a:t>
            </a:r>
            <a:r>
              <a:rPr lang="fr-FR" dirty="0" smtClean="0"/>
              <a:t> </a:t>
            </a:r>
            <a:r>
              <a:rPr lang="fr-FR" dirty="0" err="1" smtClean="0"/>
              <a:t>emotional</a:t>
            </a:r>
            <a:r>
              <a:rPr lang="fr-FR" dirty="0" smtClean="0"/>
              <a:t> and </a:t>
            </a:r>
            <a:r>
              <a:rPr lang="fr-FR" dirty="0" err="1" smtClean="0"/>
              <a:t>therefore</a:t>
            </a:r>
            <a:r>
              <a:rPr lang="fr-FR" dirty="0" smtClean="0"/>
              <a:t> </a:t>
            </a:r>
            <a:r>
              <a:rPr lang="fr-FR" dirty="0" err="1" smtClean="0"/>
              <a:t>enhance</a:t>
            </a:r>
            <a:r>
              <a:rPr lang="fr-FR" dirty="0" smtClean="0"/>
              <a:t> </a:t>
            </a:r>
            <a:r>
              <a:rPr lang="fr-FR" dirty="0" err="1" smtClean="0"/>
              <a:t>their</a:t>
            </a:r>
            <a:r>
              <a:rPr lang="fr-FR" dirty="0" smtClean="0"/>
              <a:t> </a:t>
            </a:r>
            <a:r>
              <a:rPr lang="fr-FR" dirty="0" err="1" smtClean="0"/>
              <a:t>awareness</a:t>
            </a:r>
            <a:r>
              <a:rPr lang="fr-FR" dirty="0" smtClean="0"/>
              <a:t> of the </a:t>
            </a:r>
            <a:r>
              <a:rPr lang="fr-FR" dirty="0" err="1" smtClean="0"/>
              <a:t>appalling</a:t>
            </a:r>
            <a:r>
              <a:rPr lang="fr-FR" dirty="0" smtClean="0"/>
              <a:t> conditions in </a:t>
            </a:r>
            <a:r>
              <a:rPr lang="fr-FR" dirty="0" err="1" smtClean="0"/>
              <a:t>which</a:t>
            </a:r>
            <a:r>
              <a:rPr lang="fr-FR" dirty="0" smtClean="0"/>
              <a:t> </a:t>
            </a:r>
            <a:r>
              <a:rPr lang="fr-FR" dirty="0" err="1" smtClean="0"/>
              <a:t>they</a:t>
            </a:r>
            <a:r>
              <a:rPr lang="fr-FR" dirty="0" smtClean="0"/>
              <a:t> live. </a:t>
            </a:r>
            <a:r>
              <a:rPr lang="fr-FR" dirty="0" err="1" smtClean="0"/>
              <a:t>Unfortunately</a:t>
            </a:r>
            <a:r>
              <a:rPr lang="fr-FR" dirty="0" smtClean="0"/>
              <a:t>, </a:t>
            </a:r>
            <a:r>
              <a:rPr lang="fr-FR" dirty="0" err="1" smtClean="0"/>
              <a:t>after</a:t>
            </a:r>
            <a:r>
              <a:rPr lang="fr-FR" dirty="0" smtClean="0"/>
              <a:t> </a:t>
            </a:r>
            <a:r>
              <a:rPr lang="fr-FR" dirty="0" err="1" smtClean="0"/>
              <a:t>being</a:t>
            </a:r>
            <a:r>
              <a:rPr lang="fr-FR" dirty="0" smtClean="0"/>
              <a:t> </a:t>
            </a:r>
            <a:r>
              <a:rPr lang="fr-FR" dirty="0" err="1" smtClean="0"/>
              <a:t>harassed</a:t>
            </a:r>
            <a:r>
              <a:rPr lang="fr-FR" dirty="0" smtClean="0"/>
              <a:t> and </a:t>
            </a:r>
            <a:r>
              <a:rPr lang="fr-FR" dirty="0" err="1" smtClean="0"/>
              <a:t>interrogated</a:t>
            </a:r>
            <a:r>
              <a:rPr lang="fr-FR" dirty="0" smtClean="0"/>
              <a:t> by the police, Farah </a:t>
            </a:r>
            <a:r>
              <a:rPr lang="fr-FR" dirty="0" err="1" smtClean="0"/>
              <a:t>could</a:t>
            </a:r>
            <a:r>
              <a:rPr lang="fr-FR" dirty="0" smtClean="0"/>
              <a:t> not </a:t>
            </a:r>
            <a:r>
              <a:rPr lang="fr-FR" dirty="0" err="1" smtClean="0"/>
              <a:t>sing</a:t>
            </a:r>
            <a:r>
              <a:rPr lang="fr-FR" dirty="0" smtClean="0"/>
              <a:t> </a:t>
            </a:r>
            <a:r>
              <a:rPr lang="fr-FR" dirty="0" err="1" smtClean="0"/>
              <a:t>anymore</a:t>
            </a:r>
            <a:r>
              <a:rPr lang="fr-FR" dirty="0" smtClean="0"/>
              <a:t>. The last </a:t>
            </a:r>
            <a:r>
              <a:rPr lang="fr-FR" dirty="0" err="1" smtClean="0"/>
              <a:t>scene</a:t>
            </a:r>
            <a:r>
              <a:rPr lang="fr-FR" dirty="0" smtClean="0"/>
              <a:t> in </a:t>
            </a:r>
            <a:r>
              <a:rPr lang="fr-FR" dirty="0" err="1" smtClean="0"/>
              <a:t>which</a:t>
            </a:r>
            <a:r>
              <a:rPr lang="fr-FR" dirty="0" smtClean="0"/>
              <a:t> </a:t>
            </a:r>
            <a:r>
              <a:rPr lang="fr-FR" dirty="0" err="1" smtClean="0"/>
              <a:t>Farah’s</a:t>
            </a:r>
            <a:r>
              <a:rPr lang="fr-FR" dirty="0" smtClean="0"/>
              <a:t> </a:t>
            </a:r>
            <a:r>
              <a:rPr lang="fr-FR" dirty="0" err="1" smtClean="0"/>
              <a:t>mother</a:t>
            </a:r>
            <a:r>
              <a:rPr lang="fr-FR" dirty="0" smtClean="0"/>
              <a:t> tries to </a:t>
            </a:r>
            <a:r>
              <a:rPr lang="fr-FR" dirty="0" err="1" smtClean="0"/>
              <a:t>convince</a:t>
            </a:r>
            <a:r>
              <a:rPr lang="fr-FR" dirty="0" smtClean="0"/>
              <a:t> </a:t>
            </a:r>
            <a:r>
              <a:rPr lang="fr-FR" dirty="0" err="1" smtClean="0"/>
              <a:t>her</a:t>
            </a:r>
            <a:r>
              <a:rPr lang="fr-FR" dirty="0" smtClean="0"/>
              <a:t> </a:t>
            </a:r>
            <a:r>
              <a:rPr lang="fr-FR" dirty="0" err="1" smtClean="0"/>
              <a:t>daughter</a:t>
            </a:r>
            <a:r>
              <a:rPr lang="fr-FR" dirty="0" smtClean="0"/>
              <a:t> to </a:t>
            </a:r>
            <a:r>
              <a:rPr lang="fr-FR" dirty="0" err="1" smtClean="0"/>
              <a:t>sing</a:t>
            </a:r>
            <a:r>
              <a:rPr lang="fr-FR" dirty="0" smtClean="0"/>
              <a:t> </a:t>
            </a:r>
            <a:r>
              <a:rPr lang="fr-FR" dirty="0" err="1" smtClean="0"/>
              <a:t>again</a:t>
            </a:r>
            <a:r>
              <a:rPr lang="fr-FR" dirty="0" smtClean="0"/>
              <a:t>, </a:t>
            </a:r>
            <a:r>
              <a:rPr lang="fr-FR" dirty="0" err="1" smtClean="0"/>
              <a:t>reminds</a:t>
            </a:r>
            <a:r>
              <a:rPr lang="fr-FR" dirty="0" smtClean="0"/>
              <a:t> </a:t>
            </a:r>
            <a:r>
              <a:rPr lang="fr-FR" dirty="0" err="1" smtClean="0"/>
              <a:t>viewers</a:t>
            </a:r>
            <a:r>
              <a:rPr lang="fr-FR" dirty="0" smtClean="0"/>
              <a:t> </a:t>
            </a:r>
            <a:r>
              <a:rPr lang="fr-FR" dirty="0" err="1" smtClean="0"/>
              <a:t>who</a:t>
            </a:r>
            <a:r>
              <a:rPr lang="fr-FR" dirty="0" smtClean="0"/>
              <a:t> are </a:t>
            </a:r>
            <a:r>
              <a:rPr lang="fr-FR" dirty="0" err="1" smtClean="0"/>
              <a:t>familiar</a:t>
            </a:r>
            <a:r>
              <a:rPr lang="fr-FR" dirty="0" smtClean="0"/>
              <a:t> </a:t>
            </a:r>
            <a:r>
              <a:rPr lang="fr-FR" dirty="0" err="1" smtClean="0"/>
              <a:t>with</a:t>
            </a:r>
            <a:r>
              <a:rPr lang="fr-FR" dirty="0" smtClean="0"/>
              <a:t> the </a:t>
            </a:r>
            <a:r>
              <a:rPr lang="fr-FR" dirty="0" err="1" smtClean="0"/>
              <a:t>work</a:t>
            </a:r>
            <a:r>
              <a:rPr lang="fr-FR" dirty="0" smtClean="0"/>
              <a:t> of Youssef Chahine, of the film </a:t>
            </a:r>
            <a:r>
              <a:rPr lang="fr-FR" b="1" i="1" dirty="0" smtClean="0"/>
              <a:t>Al </a:t>
            </a:r>
            <a:r>
              <a:rPr lang="fr-FR" b="1" i="1" dirty="0" err="1" smtClean="0"/>
              <a:t>Massir</a:t>
            </a:r>
            <a:r>
              <a:rPr lang="fr-FR" dirty="0" smtClean="0"/>
              <a:t> ‘</a:t>
            </a:r>
            <a:r>
              <a:rPr lang="fr-FR" dirty="0" err="1" smtClean="0"/>
              <a:t>Destiny</a:t>
            </a:r>
            <a:r>
              <a:rPr lang="fr-FR" dirty="0" smtClean="0"/>
              <a:t>’ (1997). </a:t>
            </a:r>
          </a:p>
          <a:p>
            <a:endParaRPr lang="fr-FR" dirty="0"/>
          </a:p>
        </p:txBody>
      </p:sp>
      <p:sp>
        <p:nvSpPr>
          <p:cNvPr id="4" name="Espace réservé du numéro de diapositive 3"/>
          <p:cNvSpPr>
            <a:spLocks noGrp="1"/>
          </p:cNvSpPr>
          <p:nvPr>
            <p:ph type="sldNum" sz="quarter" idx="12"/>
          </p:nvPr>
        </p:nvSpPr>
        <p:spPr/>
        <p:txBody>
          <a:bodyPr/>
          <a:lstStyle/>
          <a:p>
            <a:fld id="{30390A37-E3C3-492C-A955-60E1DA9A985E}" type="slidenum">
              <a:rPr lang="fr-FR" smtClean="0"/>
              <a:pPr/>
              <a:t>47</a:t>
            </a:fld>
            <a:endParaRPr lang="fr-F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lvl="3" algn="ctr" rtl="0">
              <a:spcBef>
                <a:spcPct val="0"/>
              </a:spcBef>
            </a:pPr>
            <a:r>
              <a:rPr lang="en-US" sz="3600" b="1" dirty="0"/>
              <a:t>Involvement versus Detachment</a:t>
            </a:r>
            <a:r>
              <a:rPr lang="fr-FR" sz="3600" b="1" dirty="0"/>
              <a:t/>
            </a:r>
            <a:br>
              <a:rPr lang="fr-FR" sz="3600" b="1" dirty="0"/>
            </a:br>
            <a:endParaRPr lang="fr-FR" sz="3600" dirty="0"/>
          </a:p>
        </p:txBody>
      </p:sp>
      <p:sp>
        <p:nvSpPr>
          <p:cNvPr id="3" name="Espace réservé du contenu 2"/>
          <p:cNvSpPr>
            <a:spLocks noGrp="1"/>
          </p:cNvSpPr>
          <p:nvPr>
            <p:ph idx="1"/>
          </p:nvPr>
        </p:nvSpPr>
        <p:spPr>
          <a:xfrm>
            <a:off x="681039" y="1825625"/>
            <a:ext cx="7347258" cy="4351338"/>
          </a:xfrm>
        </p:spPr>
        <p:txBody>
          <a:bodyPr vert="horz" lIns="91440" tIns="45720" rIns="91440" bIns="45720" rtlCol="0">
            <a:normAutofit fontScale="85000" lnSpcReduction="10000"/>
          </a:bodyPr>
          <a:lstStyle/>
          <a:p>
            <a:pPr marL="0" indent="0"/>
            <a:r>
              <a:rPr lang="en-US" sz="3200" dirty="0" smtClean="0">
                <a:latin typeface="FrankRuehl" pitchFamily="34" charset="-79"/>
                <a:cs typeface="FrankRuehl" pitchFamily="34" charset="-79"/>
              </a:rPr>
              <a:t>In expressing their propositions, participants leave ‘traces’ (De </a:t>
            </a:r>
            <a:r>
              <a:rPr lang="en-US" sz="3200" dirty="0" err="1" smtClean="0">
                <a:latin typeface="FrankRuehl" pitchFamily="34" charset="-79"/>
                <a:cs typeface="FrankRuehl" pitchFamily="34" charset="-79"/>
              </a:rPr>
              <a:t>Beaugrande</a:t>
            </a:r>
            <a:r>
              <a:rPr lang="en-US" sz="3200" dirty="0" smtClean="0">
                <a:latin typeface="FrankRuehl" pitchFamily="34" charset="-79"/>
                <a:cs typeface="FrankRuehl" pitchFamily="34" charset="-79"/>
              </a:rPr>
              <a:t>, 1999, p. 23) and cues that serve as a base for detecting their ‘involvement’ or ‘detachment’ and their ‘engaging or disengaging’ orientation. The main loci where these indices are detected include camera angles (already discussed in explanation), camera movements camera distances or sizes. involvement can also be detected through other cues such as repetition and time manipulation.</a:t>
            </a:r>
            <a:endParaRPr lang="fr-FR" sz="3200" dirty="0">
              <a:latin typeface="FrankRuehl" pitchFamily="34" charset="-79"/>
              <a:cs typeface="FrankRuehl" pitchFamily="34" charset="-79"/>
            </a:endParaRPr>
          </a:p>
        </p:txBody>
      </p:sp>
      <p:sp>
        <p:nvSpPr>
          <p:cNvPr id="4" name="Espace réservé du numéro de diapositive 3"/>
          <p:cNvSpPr>
            <a:spLocks noGrp="1"/>
          </p:cNvSpPr>
          <p:nvPr>
            <p:ph type="sldNum" sz="quarter" idx="12"/>
          </p:nvPr>
        </p:nvSpPr>
        <p:spPr/>
        <p:txBody>
          <a:bodyPr/>
          <a:lstStyle/>
          <a:p>
            <a:fld id="{30390A37-E3C3-492C-A955-60E1DA9A985E}" type="slidenum">
              <a:rPr lang="fr-FR" smtClean="0"/>
              <a:pPr/>
              <a:t>48</a:t>
            </a:fld>
            <a:endParaRPr lang="fr-FR"/>
          </a:p>
        </p:txBody>
      </p:sp>
      <p:grpSp>
        <p:nvGrpSpPr>
          <p:cNvPr id="5" name="Group 53"/>
          <p:cNvGrpSpPr/>
          <p:nvPr/>
        </p:nvGrpSpPr>
        <p:grpSpPr>
          <a:xfrm>
            <a:off x="8372050" y="2511188"/>
            <a:ext cx="1112604" cy="2169368"/>
            <a:chOff x="4097338" y="1643062"/>
            <a:chExt cx="3190875" cy="4810126"/>
          </a:xfrm>
          <a:solidFill>
            <a:srgbClr val="E4B10E"/>
          </a:solidFill>
        </p:grpSpPr>
        <p:sp>
          <p:nvSpPr>
            <p:cNvPr id="6" name="Freeform 5"/>
            <p:cNvSpPr>
              <a:spLocks/>
            </p:cNvSpPr>
            <p:nvPr/>
          </p:nvSpPr>
          <p:spPr bwMode="auto">
            <a:xfrm>
              <a:off x="5813426" y="1643062"/>
              <a:ext cx="620713" cy="277813"/>
            </a:xfrm>
            <a:custGeom>
              <a:avLst/>
              <a:gdLst>
                <a:gd name="T0" fmla="*/ 252 w 252"/>
                <a:gd name="T1" fmla="*/ 113 h 113"/>
                <a:gd name="T2" fmla="*/ 202 w 252"/>
                <a:gd name="T3" fmla="*/ 67 h 113"/>
                <a:gd name="T4" fmla="*/ 160 w 252"/>
                <a:gd name="T5" fmla="*/ 45 h 113"/>
                <a:gd name="T6" fmla="*/ 58 w 252"/>
                <a:gd name="T7" fmla="*/ 3 h 113"/>
                <a:gd name="T8" fmla="*/ 0 w 252"/>
                <a:gd name="T9" fmla="*/ 2 h 113"/>
                <a:gd name="T10" fmla="*/ 153 w 252"/>
                <a:gd name="T11" fmla="*/ 60 h 113"/>
                <a:gd name="T12" fmla="*/ 252 w 252"/>
                <a:gd name="T13" fmla="*/ 113 h 113"/>
              </a:gdLst>
              <a:ahLst/>
              <a:cxnLst>
                <a:cxn ang="0">
                  <a:pos x="T0" y="T1"/>
                </a:cxn>
                <a:cxn ang="0">
                  <a:pos x="T2" y="T3"/>
                </a:cxn>
                <a:cxn ang="0">
                  <a:pos x="T4" y="T5"/>
                </a:cxn>
                <a:cxn ang="0">
                  <a:pos x="T6" y="T7"/>
                </a:cxn>
                <a:cxn ang="0">
                  <a:pos x="T8" y="T9"/>
                </a:cxn>
                <a:cxn ang="0">
                  <a:pos x="T10" y="T11"/>
                </a:cxn>
                <a:cxn ang="0">
                  <a:pos x="T12" y="T13"/>
                </a:cxn>
              </a:cxnLst>
              <a:rect l="0" t="0" r="r" b="b"/>
              <a:pathLst>
                <a:path w="252" h="113">
                  <a:moveTo>
                    <a:pt x="252" y="113"/>
                  </a:moveTo>
                  <a:cubicBezTo>
                    <a:pt x="236" y="96"/>
                    <a:pt x="220" y="81"/>
                    <a:pt x="202" y="67"/>
                  </a:cubicBezTo>
                  <a:cubicBezTo>
                    <a:pt x="188" y="60"/>
                    <a:pt x="174" y="52"/>
                    <a:pt x="160" y="45"/>
                  </a:cubicBezTo>
                  <a:cubicBezTo>
                    <a:pt x="126" y="29"/>
                    <a:pt x="92" y="15"/>
                    <a:pt x="58" y="3"/>
                  </a:cubicBezTo>
                  <a:cubicBezTo>
                    <a:pt x="39" y="1"/>
                    <a:pt x="20" y="0"/>
                    <a:pt x="0" y="2"/>
                  </a:cubicBezTo>
                  <a:cubicBezTo>
                    <a:pt x="52" y="16"/>
                    <a:pt x="103" y="36"/>
                    <a:pt x="153" y="60"/>
                  </a:cubicBezTo>
                  <a:cubicBezTo>
                    <a:pt x="186" y="76"/>
                    <a:pt x="219" y="94"/>
                    <a:pt x="252" y="1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7" name="Freeform 6"/>
            <p:cNvSpPr>
              <a:spLocks/>
            </p:cNvSpPr>
            <p:nvPr/>
          </p:nvSpPr>
          <p:spPr bwMode="auto">
            <a:xfrm>
              <a:off x="5567363" y="1670050"/>
              <a:ext cx="1060450" cy="504825"/>
            </a:xfrm>
            <a:custGeom>
              <a:avLst/>
              <a:gdLst>
                <a:gd name="T0" fmla="*/ 431 w 431"/>
                <a:gd name="T1" fmla="*/ 205 h 205"/>
                <a:gd name="T2" fmla="*/ 407 w 431"/>
                <a:gd name="T3" fmla="*/ 169 h 205"/>
                <a:gd name="T4" fmla="*/ 266 w 431"/>
                <a:gd name="T5" fmla="*/ 84 h 205"/>
                <a:gd name="T6" fmla="*/ 39 w 431"/>
                <a:gd name="T7" fmla="*/ 0 h 205"/>
                <a:gd name="T8" fmla="*/ 0 w 431"/>
                <a:gd name="T9" fmla="*/ 9 h 205"/>
                <a:gd name="T10" fmla="*/ 259 w 431"/>
                <a:gd name="T11" fmla="*/ 98 h 205"/>
                <a:gd name="T12" fmla="*/ 431 w 431"/>
                <a:gd name="T13" fmla="*/ 205 h 205"/>
              </a:gdLst>
              <a:ahLst/>
              <a:cxnLst>
                <a:cxn ang="0">
                  <a:pos x="T0" y="T1"/>
                </a:cxn>
                <a:cxn ang="0">
                  <a:pos x="T2" y="T3"/>
                </a:cxn>
                <a:cxn ang="0">
                  <a:pos x="T4" y="T5"/>
                </a:cxn>
                <a:cxn ang="0">
                  <a:pos x="T6" y="T7"/>
                </a:cxn>
                <a:cxn ang="0">
                  <a:pos x="T8" y="T9"/>
                </a:cxn>
                <a:cxn ang="0">
                  <a:pos x="T10" y="T11"/>
                </a:cxn>
                <a:cxn ang="0">
                  <a:pos x="T12" y="T13"/>
                </a:cxn>
              </a:cxnLst>
              <a:rect l="0" t="0" r="r" b="b"/>
              <a:pathLst>
                <a:path w="431" h="205">
                  <a:moveTo>
                    <a:pt x="431" y="205"/>
                  </a:moveTo>
                  <a:cubicBezTo>
                    <a:pt x="423" y="192"/>
                    <a:pt x="415" y="181"/>
                    <a:pt x="407" y="169"/>
                  </a:cubicBezTo>
                  <a:cubicBezTo>
                    <a:pt x="360" y="138"/>
                    <a:pt x="313" y="109"/>
                    <a:pt x="266" y="84"/>
                  </a:cubicBezTo>
                  <a:cubicBezTo>
                    <a:pt x="191" y="43"/>
                    <a:pt x="115" y="16"/>
                    <a:pt x="39" y="0"/>
                  </a:cubicBezTo>
                  <a:cubicBezTo>
                    <a:pt x="26" y="3"/>
                    <a:pt x="13" y="6"/>
                    <a:pt x="0" y="9"/>
                  </a:cubicBezTo>
                  <a:cubicBezTo>
                    <a:pt x="86" y="23"/>
                    <a:pt x="173" y="51"/>
                    <a:pt x="259" y="98"/>
                  </a:cubicBezTo>
                  <a:cubicBezTo>
                    <a:pt x="316" y="129"/>
                    <a:pt x="373" y="165"/>
                    <a:pt x="431" y="20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8" name="Freeform 7"/>
            <p:cNvSpPr>
              <a:spLocks/>
            </p:cNvSpPr>
            <p:nvPr/>
          </p:nvSpPr>
          <p:spPr bwMode="auto">
            <a:xfrm>
              <a:off x="5338763" y="1736725"/>
              <a:ext cx="1420813" cy="668338"/>
            </a:xfrm>
            <a:custGeom>
              <a:avLst/>
              <a:gdLst>
                <a:gd name="T0" fmla="*/ 577 w 577"/>
                <a:gd name="T1" fmla="*/ 272 h 272"/>
                <a:gd name="T2" fmla="*/ 559 w 577"/>
                <a:gd name="T3" fmla="*/ 238 h 272"/>
                <a:gd name="T4" fmla="*/ 366 w 577"/>
                <a:gd name="T5" fmla="*/ 107 h 272"/>
                <a:gd name="T6" fmla="*/ 36 w 577"/>
                <a:gd name="T7" fmla="*/ 0 h 272"/>
                <a:gd name="T8" fmla="*/ 0 w 577"/>
                <a:gd name="T9" fmla="*/ 14 h 272"/>
                <a:gd name="T10" fmla="*/ 358 w 577"/>
                <a:gd name="T11" fmla="*/ 120 h 272"/>
                <a:gd name="T12" fmla="*/ 577 w 577"/>
                <a:gd name="T13" fmla="*/ 272 h 272"/>
              </a:gdLst>
              <a:ahLst/>
              <a:cxnLst>
                <a:cxn ang="0">
                  <a:pos x="T0" y="T1"/>
                </a:cxn>
                <a:cxn ang="0">
                  <a:pos x="T2" y="T3"/>
                </a:cxn>
                <a:cxn ang="0">
                  <a:pos x="T4" y="T5"/>
                </a:cxn>
                <a:cxn ang="0">
                  <a:pos x="T6" y="T7"/>
                </a:cxn>
                <a:cxn ang="0">
                  <a:pos x="T8" y="T9"/>
                </a:cxn>
                <a:cxn ang="0">
                  <a:pos x="T10" y="T11"/>
                </a:cxn>
                <a:cxn ang="0">
                  <a:pos x="T12" y="T13"/>
                </a:cxn>
              </a:cxnLst>
              <a:rect l="0" t="0" r="r" b="b"/>
              <a:pathLst>
                <a:path w="577" h="272">
                  <a:moveTo>
                    <a:pt x="577" y="272"/>
                  </a:moveTo>
                  <a:cubicBezTo>
                    <a:pt x="571" y="260"/>
                    <a:pt x="565" y="249"/>
                    <a:pt x="559" y="238"/>
                  </a:cubicBezTo>
                  <a:cubicBezTo>
                    <a:pt x="497" y="191"/>
                    <a:pt x="432" y="147"/>
                    <a:pt x="366" y="107"/>
                  </a:cubicBezTo>
                  <a:cubicBezTo>
                    <a:pt x="264" y="46"/>
                    <a:pt x="152" y="9"/>
                    <a:pt x="36" y="0"/>
                  </a:cubicBezTo>
                  <a:cubicBezTo>
                    <a:pt x="24" y="4"/>
                    <a:pt x="12" y="9"/>
                    <a:pt x="0" y="14"/>
                  </a:cubicBezTo>
                  <a:cubicBezTo>
                    <a:pt x="126" y="18"/>
                    <a:pt x="248" y="55"/>
                    <a:pt x="358" y="120"/>
                  </a:cubicBezTo>
                  <a:cubicBezTo>
                    <a:pt x="433" y="166"/>
                    <a:pt x="506" y="217"/>
                    <a:pt x="577" y="27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9" name="Freeform 8"/>
            <p:cNvSpPr>
              <a:spLocks/>
            </p:cNvSpPr>
            <p:nvPr/>
          </p:nvSpPr>
          <p:spPr bwMode="auto">
            <a:xfrm>
              <a:off x="5119688" y="1809750"/>
              <a:ext cx="1739900" cy="814388"/>
            </a:xfrm>
            <a:custGeom>
              <a:avLst/>
              <a:gdLst>
                <a:gd name="T0" fmla="*/ 453 w 707"/>
                <a:gd name="T1" fmla="*/ 140 h 331"/>
                <a:gd name="T2" fmla="*/ 707 w 707"/>
                <a:gd name="T3" fmla="*/ 331 h 331"/>
                <a:gd name="T4" fmla="*/ 693 w 707"/>
                <a:gd name="T5" fmla="*/ 299 h 331"/>
                <a:gd name="T6" fmla="*/ 461 w 707"/>
                <a:gd name="T7" fmla="*/ 126 h 331"/>
                <a:gd name="T8" fmla="*/ 35 w 707"/>
                <a:gd name="T9" fmla="*/ 8 h 331"/>
                <a:gd name="T10" fmla="*/ 0 w 707"/>
                <a:gd name="T11" fmla="*/ 27 h 331"/>
                <a:gd name="T12" fmla="*/ 23 w 707"/>
                <a:gd name="T13" fmla="*/ 25 h 331"/>
                <a:gd name="T14" fmla="*/ 453 w 707"/>
                <a:gd name="T15" fmla="*/ 140 h 3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7" h="331">
                  <a:moveTo>
                    <a:pt x="453" y="140"/>
                  </a:moveTo>
                  <a:cubicBezTo>
                    <a:pt x="541" y="198"/>
                    <a:pt x="625" y="263"/>
                    <a:pt x="707" y="331"/>
                  </a:cubicBezTo>
                  <a:cubicBezTo>
                    <a:pt x="702" y="320"/>
                    <a:pt x="698" y="310"/>
                    <a:pt x="693" y="299"/>
                  </a:cubicBezTo>
                  <a:cubicBezTo>
                    <a:pt x="618" y="238"/>
                    <a:pt x="541" y="179"/>
                    <a:pt x="461" y="126"/>
                  </a:cubicBezTo>
                  <a:cubicBezTo>
                    <a:pt x="332" y="41"/>
                    <a:pt x="185" y="0"/>
                    <a:pt x="35" y="8"/>
                  </a:cubicBezTo>
                  <a:cubicBezTo>
                    <a:pt x="23" y="14"/>
                    <a:pt x="12" y="21"/>
                    <a:pt x="0" y="27"/>
                  </a:cubicBezTo>
                  <a:cubicBezTo>
                    <a:pt x="8" y="26"/>
                    <a:pt x="16" y="26"/>
                    <a:pt x="23" y="25"/>
                  </a:cubicBezTo>
                  <a:cubicBezTo>
                    <a:pt x="174" y="14"/>
                    <a:pt x="323" y="54"/>
                    <a:pt x="453" y="1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10" name="Freeform 9"/>
            <p:cNvSpPr>
              <a:spLocks/>
            </p:cNvSpPr>
            <p:nvPr/>
          </p:nvSpPr>
          <p:spPr bwMode="auto">
            <a:xfrm>
              <a:off x="4910138" y="1903413"/>
              <a:ext cx="2030413" cy="933450"/>
            </a:xfrm>
            <a:custGeom>
              <a:avLst/>
              <a:gdLst>
                <a:gd name="T0" fmla="*/ 544 w 825"/>
                <a:gd name="T1" fmla="*/ 151 h 379"/>
                <a:gd name="T2" fmla="*/ 825 w 825"/>
                <a:gd name="T3" fmla="*/ 379 h 379"/>
                <a:gd name="T4" fmla="*/ 814 w 825"/>
                <a:gd name="T5" fmla="*/ 348 h 379"/>
                <a:gd name="T6" fmla="*/ 553 w 825"/>
                <a:gd name="T7" fmla="*/ 138 h 379"/>
                <a:gd name="T8" fmla="*/ 116 w 825"/>
                <a:gd name="T9" fmla="*/ 12 h 379"/>
                <a:gd name="T10" fmla="*/ 31 w 825"/>
                <a:gd name="T11" fmla="*/ 25 h 379"/>
                <a:gd name="T12" fmla="*/ 0 w 825"/>
                <a:gd name="T13" fmla="*/ 49 h 379"/>
                <a:gd name="T14" fmla="*/ 118 w 825"/>
                <a:gd name="T15" fmla="*/ 28 h 379"/>
                <a:gd name="T16" fmla="*/ 544 w 825"/>
                <a:gd name="T17" fmla="*/ 151 h 3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5" h="379">
                  <a:moveTo>
                    <a:pt x="544" y="151"/>
                  </a:moveTo>
                  <a:cubicBezTo>
                    <a:pt x="642" y="221"/>
                    <a:pt x="735" y="300"/>
                    <a:pt x="825" y="379"/>
                  </a:cubicBezTo>
                  <a:cubicBezTo>
                    <a:pt x="821" y="369"/>
                    <a:pt x="817" y="358"/>
                    <a:pt x="814" y="348"/>
                  </a:cubicBezTo>
                  <a:cubicBezTo>
                    <a:pt x="730" y="275"/>
                    <a:pt x="643" y="203"/>
                    <a:pt x="553" y="138"/>
                  </a:cubicBezTo>
                  <a:cubicBezTo>
                    <a:pt x="421" y="43"/>
                    <a:pt x="270" y="0"/>
                    <a:pt x="116" y="12"/>
                  </a:cubicBezTo>
                  <a:cubicBezTo>
                    <a:pt x="88" y="14"/>
                    <a:pt x="59" y="18"/>
                    <a:pt x="31" y="25"/>
                  </a:cubicBezTo>
                  <a:cubicBezTo>
                    <a:pt x="20" y="32"/>
                    <a:pt x="10" y="40"/>
                    <a:pt x="0" y="49"/>
                  </a:cubicBezTo>
                  <a:cubicBezTo>
                    <a:pt x="38" y="38"/>
                    <a:pt x="78" y="31"/>
                    <a:pt x="118" y="28"/>
                  </a:cubicBezTo>
                  <a:cubicBezTo>
                    <a:pt x="268" y="16"/>
                    <a:pt x="415" y="59"/>
                    <a:pt x="544" y="15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11" name="Freeform 10"/>
            <p:cNvSpPr>
              <a:spLocks/>
            </p:cNvSpPr>
            <p:nvPr/>
          </p:nvSpPr>
          <p:spPr bwMode="auto">
            <a:xfrm>
              <a:off x="4710113" y="2000250"/>
              <a:ext cx="2300288" cy="1042988"/>
            </a:xfrm>
            <a:custGeom>
              <a:avLst/>
              <a:gdLst>
                <a:gd name="T0" fmla="*/ 631 w 934"/>
                <a:gd name="T1" fmla="*/ 161 h 424"/>
                <a:gd name="T2" fmla="*/ 928 w 934"/>
                <a:gd name="T3" fmla="*/ 418 h 424"/>
                <a:gd name="T4" fmla="*/ 934 w 934"/>
                <a:gd name="T5" fmla="*/ 424 h 424"/>
                <a:gd name="T6" fmla="*/ 924 w 934"/>
                <a:gd name="T7" fmla="*/ 393 h 424"/>
                <a:gd name="T8" fmla="*/ 640 w 934"/>
                <a:gd name="T9" fmla="*/ 149 h 424"/>
                <a:gd name="T10" fmla="*/ 206 w 934"/>
                <a:gd name="T11" fmla="*/ 14 h 424"/>
                <a:gd name="T12" fmla="*/ 28 w 934"/>
                <a:gd name="T13" fmla="*/ 58 h 424"/>
                <a:gd name="T14" fmla="*/ 0 w 934"/>
                <a:gd name="T15" fmla="*/ 89 h 424"/>
                <a:gd name="T16" fmla="*/ 208 w 934"/>
                <a:gd name="T17" fmla="*/ 30 h 424"/>
                <a:gd name="T18" fmla="*/ 631 w 934"/>
                <a:gd name="T19" fmla="*/ 161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4" h="424">
                  <a:moveTo>
                    <a:pt x="631" y="161"/>
                  </a:moveTo>
                  <a:cubicBezTo>
                    <a:pt x="735" y="242"/>
                    <a:pt x="833" y="332"/>
                    <a:pt x="928" y="418"/>
                  </a:cubicBezTo>
                  <a:cubicBezTo>
                    <a:pt x="930" y="420"/>
                    <a:pt x="932" y="422"/>
                    <a:pt x="934" y="424"/>
                  </a:cubicBezTo>
                  <a:cubicBezTo>
                    <a:pt x="931" y="414"/>
                    <a:pt x="928" y="403"/>
                    <a:pt x="924" y="393"/>
                  </a:cubicBezTo>
                  <a:cubicBezTo>
                    <a:pt x="834" y="311"/>
                    <a:pt x="740" y="226"/>
                    <a:pt x="640" y="149"/>
                  </a:cubicBezTo>
                  <a:cubicBezTo>
                    <a:pt x="510" y="47"/>
                    <a:pt x="360" y="0"/>
                    <a:pt x="206" y="14"/>
                  </a:cubicBezTo>
                  <a:cubicBezTo>
                    <a:pt x="145" y="19"/>
                    <a:pt x="85" y="34"/>
                    <a:pt x="28" y="58"/>
                  </a:cubicBezTo>
                  <a:cubicBezTo>
                    <a:pt x="18" y="68"/>
                    <a:pt x="9" y="78"/>
                    <a:pt x="0" y="89"/>
                  </a:cubicBezTo>
                  <a:cubicBezTo>
                    <a:pt x="65" y="56"/>
                    <a:pt x="135" y="36"/>
                    <a:pt x="208" y="30"/>
                  </a:cubicBezTo>
                  <a:cubicBezTo>
                    <a:pt x="357" y="17"/>
                    <a:pt x="503" y="62"/>
                    <a:pt x="631" y="16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12" name="Freeform 11"/>
            <p:cNvSpPr>
              <a:spLocks/>
            </p:cNvSpPr>
            <p:nvPr/>
          </p:nvSpPr>
          <p:spPr bwMode="auto">
            <a:xfrm>
              <a:off x="4543426" y="2098675"/>
              <a:ext cx="2525713" cy="1143000"/>
            </a:xfrm>
            <a:custGeom>
              <a:avLst/>
              <a:gdLst>
                <a:gd name="T0" fmla="*/ 705 w 1026"/>
                <a:gd name="T1" fmla="*/ 170 h 465"/>
                <a:gd name="T2" fmla="*/ 953 w 1026"/>
                <a:gd name="T3" fmla="*/ 396 h 465"/>
                <a:gd name="T4" fmla="*/ 1026 w 1026"/>
                <a:gd name="T5" fmla="*/ 465 h 465"/>
                <a:gd name="T6" fmla="*/ 1018 w 1026"/>
                <a:gd name="T7" fmla="*/ 435 h 465"/>
                <a:gd name="T8" fmla="*/ 964 w 1026"/>
                <a:gd name="T9" fmla="*/ 384 h 465"/>
                <a:gd name="T10" fmla="*/ 715 w 1026"/>
                <a:gd name="T11" fmla="*/ 158 h 465"/>
                <a:gd name="T12" fmla="*/ 284 w 1026"/>
                <a:gd name="T13" fmla="*/ 14 h 465"/>
                <a:gd name="T14" fmla="*/ 21 w 1026"/>
                <a:gd name="T15" fmla="*/ 111 h 465"/>
                <a:gd name="T16" fmla="*/ 0 w 1026"/>
                <a:gd name="T17" fmla="*/ 148 h 465"/>
                <a:gd name="T18" fmla="*/ 285 w 1026"/>
                <a:gd name="T19" fmla="*/ 30 h 465"/>
                <a:gd name="T20" fmla="*/ 705 w 1026"/>
                <a:gd name="T21" fmla="*/ 170 h 4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26" h="465">
                  <a:moveTo>
                    <a:pt x="705" y="170"/>
                  </a:moveTo>
                  <a:cubicBezTo>
                    <a:pt x="791" y="243"/>
                    <a:pt x="873" y="320"/>
                    <a:pt x="953" y="396"/>
                  </a:cubicBezTo>
                  <a:cubicBezTo>
                    <a:pt x="977" y="419"/>
                    <a:pt x="1002" y="442"/>
                    <a:pt x="1026" y="465"/>
                  </a:cubicBezTo>
                  <a:cubicBezTo>
                    <a:pt x="1023" y="455"/>
                    <a:pt x="1021" y="445"/>
                    <a:pt x="1018" y="435"/>
                  </a:cubicBezTo>
                  <a:cubicBezTo>
                    <a:pt x="1000" y="418"/>
                    <a:pt x="982" y="401"/>
                    <a:pt x="964" y="384"/>
                  </a:cubicBezTo>
                  <a:cubicBezTo>
                    <a:pt x="884" y="309"/>
                    <a:pt x="802" y="231"/>
                    <a:pt x="715" y="158"/>
                  </a:cubicBezTo>
                  <a:cubicBezTo>
                    <a:pt x="585" y="50"/>
                    <a:pt x="436" y="0"/>
                    <a:pt x="284" y="14"/>
                  </a:cubicBezTo>
                  <a:cubicBezTo>
                    <a:pt x="189" y="23"/>
                    <a:pt x="100" y="57"/>
                    <a:pt x="21" y="111"/>
                  </a:cubicBezTo>
                  <a:cubicBezTo>
                    <a:pt x="14" y="123"/>
                    <a:pt x="6" y="135"/>
                    <a:pt x="0" y="148"/>
                  </a:cubicBezTo>
                  <a:cubicBezTo>
                    <a:pt x="82" y="81"/>
                    <a:pt x="181" y="40"/>
                    <a:pt x="285" y="30"/>
                  </a:cubicBezTo>
                  <a:cubicBezTo>
                    <a:pt x="433" y="16"/>
                    <a:pt x="578" y="65"/>
                    <a:pt x="705" y="1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13" name="Freeform 12"/>
            <p:cNvSpPr>
              <a:spLocks/>
            </p:cNvSpPr>
            <p:nvPr/>
          </p:nvSpPr>
          <p:spPr bwMode="auto">
            <a:xfrm>
              <a:off x="4413251" y="2198688"/>
              <a:ext cx="2708275" cy="1238250"/>
            </a:xfrm>
            <a:custGeom>
              <a:avLst/>
              <a:gdLst>
                <a:gd name="T0" fmla="*/ 350 w 1100"/>
                <a:gd name="T1" fmla="*/ 30 h 503"/>
                <a:gd name="T2" fmla="*/ 764 w 1100"/>
                <a:gd name="T3" fmla="*/ 179 h 503"/>
                <a:gd name="T4" fmla="*/ 975 w 1100"/>
                <a:gd name="T5" fmla="*/ 381 h 503"/>
                <a:gd name="T6" fmla="*/ 1100 w 1100"/>
                <a:gd name="T7" fmla="*/ 503 h 503"/>
                <a:gd name="T8" fmla="*/ 1092 w 1100"/>
                <a:gd name="T9" fmla="*/ 473 h 503"/>
                <a:gd name="T10" fmla="*/ 986 w 1100"/>
                <a:gd name="T11" fmla="*/ 369 h 503"/>
                <a:gd name="T12" fmla="*/ 774 w 1100"/>
                <a:gd name="T13" fmla="*/ 167 h 503"/>
                <a:gd name="T14" fmla="*/ 348 w 1100"/>
                <a:gd name="T15" fmla="*/ 14 h 503"/>
                <a:gd name="T16" fmla="*/ 19 w 1100"/>
                <a:gd name="T17" fmla="*/ 179 h 503"/>
                <a:gd name="T18" fmla="*/ 0 w 1100"/>
                <a:gd name="T19" fmla="*/ 224 h 503"/>
                <a:gd name="T20" fmla="*/ 350 w 1100"/>
                <a:gd name="T21" fmla="*/ 30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00" h="503">
                  <a:moveTo>
                    <a:pt x="350" y="30"/>
                  </a:moveTo>
                  <a:cubicBezTo>
                    <a:pt x="494" y="16"/>
                    <a:pt x="641" y="69"/>
                    <a:pt x="764" y="179"/>
                  </a:cubicBezTo>
                  <a:cubicBezTo>
                    <a:pt x="837" y="244"/>
                    <a:pt x="907" y="314"/>
                    <a:pt x="975" y="381"/>
                  </a:cubicBezTo>
                  <a:cubicBezTo>
                    <a:pt x="1017" y="422"/>
                    <a:pt x="1058" y="463"/>
                    <a:pt x="1100" y="503"/>
                  </a:cubicBezTo>
                  <a:cubicBezTo>
                    <a:pt x="1097" y="493"/>
                    <a:pt x="1095" y="483"/>
                    <a:pt x="1092" y="473"/>
                  </a:cubicBezTo>
                  <a:cubicBezTo>
                    <a:pt x="1057" y="440"/>
                    <a:pt x="1022" y="405"/>
                    <a:pt x="986" y="369"/>
                  </a:cubicBezTo>
                  <a:cubicBezTo>
                    <a:pt x="918" y="302"/>
                    <a:pt x="848" y="233"/>
                    <a:pt x="774" y="167"/>
                  </a:cubicBezTo>
                  <a:cubicBezTo>
                    <a:pt x="649" y="54"/>
                    <a:pt x="497" y="0"/>
                    <a:pt x="348" y="14"/>
                  </a:cubicBezTo>
                  <a:cubicBezTo>
                    <a:pt x="223" y="26"/>
                    <a:pt x="109" y="84"/>
                    <a:pt x="19" y="179"/>
                  </a:cubicBezTo>
                  <a:cubicBezTo>
                    <a:pt x="12" y="194"/>
                    <a:pt x="6" y="209"/>
                    <a:pt x="0" y="224"/>
                  </a:cubicBezTo>
                  <a:cubicBezTo>
                    <a:pt x="91" y="112"/>
                    <a:pt x="214" y="43"/>
                    <a:pt x="350" y="3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14" name="Freeform 13"/>
            <p:cNvSpPr>
              <a:spLocks/>
            </p:cNvSpPr>
            <p:nvPr/>
          </p:nvSpPr>
          <p:spPr bwMode="auto">
            <a:xfrm>
              <a:off x="4276726" y="2295525"/>
              <a:ext cx="2889250" cy="1328738"/>
            </a:xfrm>
            <a:custGeom>
              <a:avLst/>
              <a:gdLst>
                <a:gd name="T0" fmla="*/ 412 w 1173"/>
                <a:gd name="T1" fmla="*/ 32 h 540"/>
                <a:gd name="T2" fmla="*/ 825 w 1173"/>
                <a:gd name="T3" fmla="*/ 189 h 540"/>
                <a:gd name="T4" fmla="*/ 1007 w 1173"/>
                <a:gd name="T5" fmla="*/ 373 h 540"/>
                <a:gd name="T6" fmla="*/ 1173 w 1173"/>
                <a:gd name="T7" fmla="*/ 540 h 540"/>
                <a:gd name="T8" fmla="*/ 1166 w 1173"/>
                <a:gd name="T9" fmla="*/ 512 h 540"/>
                <a:gd name="T10" fmla="*/ 1018 w 1173"/>
                <a:gd name="T11" fmla="*/ 362 h 540"/>
                <a:gd name="T12" fmla="*/ 836 w 1173"/>
                <a:gd name="T13" fmla="*/ 177 h 540"/>
                <a:gd name="T14" fmla="*/ 411 w 1173"/>
                <a:gd name="T15" fmla="*/ 16 h 540"/>
                <a:gd name="T16" fmla="*/ 45 w 1173"/>
                <a:gd name="T17" fmla="*/ 247 h 540"/>
                <a:gd name="T18" fmla="*/ 16 w 1173"/>
                <a:gd name="T19" fmla="*/ 287 h 540"/>
                <a:gd name="T20" fmla="*/ 0 w 1173"/>
                <a:gd name="T21" fmla="*/ 334 h 540"/>
                <a:gd name="T22" fmla="*/ 58 w 1173"/>
                <a:gd name="T23" fmla="*/ 256 h 540"/>
                <a:gd name="T24" fmla="*/ 412 w 1173"/>
                <a:gd name="T25" fmla="*/ 32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73" h="540">
                  <a:moveTo>
                    <a:pt x="412" y="32"/>
                  </a:moveTo>
                  <a:cubicBezTo>
                    <a:pt x="557" y="16"/>
                    <a:pt x="703" y="72"/>
                    <a:pt x="825" y="189"/>
                  </a:cubicBezTo>
                  <a:cubicBezTo>
                    <a:pt x="888" y="249"/>
                    <a:pt x="948" y="312"/>
                    <a:pt x="1007" y="373"/>
                  </a:cubicBezTo>
                  <a:cubicBezTo>
                    <a:pt x="1063" y="431"/>
                    <a:pt x="1118" y="488"/>
                    <a:pt x="1173" y="540"/>
                  </a:cubicBezTo>
                  <a:cubicBezTo>
                    <a:pt x="1171" y="531"/>
                    <a:pt x="1169" y="521"/>
                    <a:pt x="1166" y="512"/>
                  </a:cubicBezTo>
                  <a:cubicBezTo>
                    <a:pt x="1117" y="464"/>
                    <a:pt x="1068" y="413"/>
                    <a:pt x="1018" y="362"/>
                  </a:cubicBezTo>
                  <a:cubicBezTo>
                    <a:pt x="960" y="301"/>
                    <a:pt x="899" y="238"/>
                    <a:pt x="836" y="177"/>
                  </a:cubicBezTo>
                  <a:cubicBezTo>
                    <a:pt x="711" y="57"/>
                    <a:pt x="560" y="0"/>
                    <a:pt x="411" y="16"/>
                  </a:cubicBezTo>
                  <a:cubicBezTo>
                    <a:pt x="265" y="31"/>
                    <a:pt x="135" y="113"/>
                    <a:pt x="45" y="247"/>
                  </a:cubicBezTo>
                  <a:cubicBezTo>
                    <a:pt x="35" y="261"/>
                    <a:pt x="26" y="274"/>
                    <a:pt x="16" y="287"/>
                  </a:cubicBezTo>
                  <a:cubicBezTo>
                    <a:pt x="10" y="304"/>
                    <a:pt x="5" y="319"/>
                    <a:pt x="0" y="334"/>
                  </a:cubicBezTo>
                  <a:cubicBezTo>
                    <a:pt x="19" y="310"/>
                    <a:pt x="39" y="284"/>
                    <a:pt x="58" y="256"/>
                  </a:cubicBezTo>
                  <a:cubicBezTo>
                    <a:pt x="146" y="126"/>
                    <a:pt x="271" y="47"/>
                    <a:pt x="412" y="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15" name="Freeform 14"/>
            <p:cNvSpPr>
              <a:spLocks/>
            </p:cNvSpPr>
            <p:nvPr/>
          </p:nvSpPr>
          <p:spPr bwMode="auto">
            <a:xfrm>
              <a:off x="4186238" y="2390775"/>
              <a:ext cx="3016250" cy="1417638"/>
            </a:xfrm>
            <a:custGeom>
              <a:avLst/>
              <a:gdLst>
                <a:gd name="T0" fmla="*/ 457 w 1225"/>
                <a:gd name="T1" fmla="*/ 34 h 576"/>
                <a:gd name="T2" fmla="*/ 868 w 1225"/>
                <a:gd name="T3" fmla="*/ 199 h 576"/>
                <a:gd name="T4" fmla="*/ 1027 w 1225"/>
                <a:gd name="T5" fmla="*/ 368 h 576"/>
                <a:gd name="T6" fmla="*/ 1225 w 1225"/>
                <a:gd name="T7" fmla="*/ 576 h 576"/>
                <a:gd name="T8" fmla="*/ 1220 w 1225"/>
                <a:gd name="T9" fmla="*/ 548 h 576"/>
                <a:gd name="T10" fmla="*/ 1039 w 1225"/>
                <a:gd name="T11" fmla="*/ 358 h 576"/>
                <a:gd name="T12" fmla="*/ 879 w 1225"/>
                <a:gd name="T13" fmla="*/ 188 h 576"/>
                <a:gd name="T14" fmla="*/ 455 w 1225"/>
                <a:gd name="T15" fmla="*/ 18 h 576"/>
                <a:gd name="T16" fmla="*/ 96 w 1225"/>
                <a:gd name="T17" fmla="*/ 265 h 576"/>
                <a:gd name="T18" fmla="*/ 9 w 1225"/>
                <a:gd name="T19" fmla="*/ 386 h 576"/>
                <a:gd name="T20" fmla="*/ 0 w 1225"/>
                <a:gd name="T21" fmla="*/ 421 h 576"/>
                <a:gd name="T22" fmla="*/ 109 w 1225"/>
                <a:gd name="T23" fmla="*/ 273 h 576"/>
                <a:gd name="T24" fmla="*/ 457 w 1225"/>
                <a:gd name="T25" fmla="*/ 34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25" h="576">
                  <a:moveTo>
                    <a:pt x="457" y="34"/>
                  </a:moveTo>
                  <a:cubicBezTo>
                    <a:pt x="601" y="17"/>
                    <a:pt x="747" y="76"/>
                    <a:pt x="868" y="199"/>
                  </a:cubicBezTo>
                  <a:cubicBezTo>
                    <a:pt x="923" y="255"/>
                    <a:pt x="976" y="313"/>
                    <a:pt x="1027" y="368"/>
                  </a:cubicBezTo>
                  <a:cubicBezTo>
                    <a:pt x="1094" y="441"/>
                    <a:pt x="1160" y="513"/>
                    <a:pt x="1225" y="576"/>
                  </a:cubicBezTo>
                  <a:cubicBezTo>
                    <a:pt x="1223" y="567"/>
                    <a:pt x="1222" y="557"/>
                    <a:pt x="1220" y="548"/>
                  </a:cubicBezTo>
                  <a:cubicBezTo>
                    <a:pt x="1160" y="489"/>
                    <a:pt x="1100" y="424"/>
                    <a:pt x="1039" y="358"/>
                  </a:cubicBezTo>
                  <a:cubicBezTo>
                    <a:pt x="987" y="302"/>
                    <a:pt x="934" y="244"/>
                    <a:pt x="879" y="188"/>
                  </a:cubicBezTo>
                  <a:cubicBezTo>
                    <a:pt x="755" y="61"/>
                    <a:pt x="604" y="0"/>
                    <a:pt x="455" y="18"/>
                  </a:cubicBezTo>
                  <a:cubicBezTo>
                    <a:pt x="310" y="35"/>
                    <a:pt x="182" y="122"/>
                    <a:pt x="96" y="265"/>
                  </a:cubicBezTo>
                  <a:cubicBezTo>
                    <a:pt x="68" y="311"/>
                    <a:pt x="38" y="351"/>
                    <a:pt x="9" y="386"/>
                  </a:cubicBezTo>
                  <a:cubicBezTo>
                    <a:pt x="6" y="398"/>
                    <a:pt x="3" y="409"/>
                    <a:pt x="0" y="421"/>
                  </a:cubicBezTo>
                  <a:cubicBezTo>
                    <a:pt x="37" y="380"/>
                    <a:pt x="74" y="331"/>
                    <a:pt x="109" y="273"/>
                  </a:cubicBezTo>
                  <a:cubicBezTo>
                    <a:pt x="193" y="135"/>
                    <a:pt x="316" y="50"/>
                    <a:pt x="457" y="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16" name="Freeform 15"/>
            <p:cNvSpPr>
              <a:spLocks/>
            </p:cNvSpPr>
            <p:nvPr/>
          </p:nvSpPr>
          <p:spPr bwMode="auto">
            <a:xfrm>
              <a:off x="4137026" y="2489200"/>
              <a:ext cx="3097213" cy="1498600"/>
            </a:xfrm>
            <a:custGeom>
              <a:avLst/>
              <a:gdLst>
                <a:gd name="T0" fmla="*/ 485 w 1258"/>
                <a:gd name="T1" fmla="*/ 34 h 609"/>
                <a:gd name="T2" fmla="*/ 894 w 1258"/>
                <a:gd name="T3" fmla="*/ 208 h 609"/>
                <a:gd name="T4" fmla="*/ 1034 w 1258"/>
                <a:gd name="T5" fmla="*/ 366 h 609"/>
                <a:gd name="T6" fmla="*/ 1258 w 1258"/>
                <a:gd name="T7" fmla="*/ 609 h 609"/>
                <a:gd name="T8" fmla="*/ 1254 w 1258"/>
                <a:gd name="T9" fmla="*/ 582 h 609"/>
                <a:gd name="T10" fmla="*/ 1046 w 1258"/>
                <a:gd name="T11" fmla="*/ 355 h 609"/>
                <a:gd name="T12" fmla="*/ 906 w 1258"/>
                <a:gd name="T13" fmla="*/ 198 h 609"/>
                <a:gd name="T14" fmla="*/ 483 w 1258"/>
                <a:gd name="T15" fmla="*/ 18 h 609"/>
                <a:gd name="T16" fmla="*/ 130 w 1258"/>
                <a:gd name="T17" fmla="*/ 281 h 609"/>
                <a:gd name="T18" fmla="*/ 4 w 1258"/>
                <a:gd name="T19" fmla="*/ 459 h 609"/>
                <a:gd name="T20" fmla="*/ 0 w 1258"/>
                <a:gd name="T21" fmla="*/ 487 h 609"/>
                <a:gd name="T22" fmla="*/ 144 w 1258"/>
                <a:gd name="T23" fmla="*/ 289 h 609"/>
                <a:gd name="T24" fmla="*/ 485 w 1258"/>
                <a:gd name="T25" fmla="*/ 34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58" h="609">
                  <a:moveTo>
                    <a:pt x="485" y="34"/>
                  </a:moveTo>
                  <a:cubicBezTo>
                    <a:pt x="629" y="17"/>
                    <a:pt x="774" y="78"/>
                    <a:pt x="894" y="208"/>
                  </a:cubicBezTo>
                  <a:cubicBezTo>
                    <a:pt x="942" y="261"/>
                    <a:pt x="989" y="314"/>
                    <a:pt x="1034" y="366"/>
                  </a:cubicBezTo>
                  <a:cubicBezTo>
                    <a:pt x="1112" y="454"/>
                    <a:pt x="1185" y="538"/>
                    <a:pt x="1258" y="609"/>
                  </a:cubicBezTo>
                  <a:cubicBezTo>
                    <a:pt x="1257" y="600"/>
                    <a:pt x="1255" y="591"/>
                    <a:pt x="1254" y="582"/>
                  </a:cubicBezTo>
                  <a:cubicBezTo>
                    <a:pt x="1186" y="515"/>
                    <a:pt x="1118" y="437"/>
                    <a:pt x="1046" y="355"/>
                  </a:cubicBezTo>
                  <a:cubicBezTo>
                    <a:pt x="1001" y="303"/>
                    <a:pt x="954" y="250"/>
                    <a:pt x="906" y="198"/>
                  </a:cubicBezTo>
                  <a:cubicBezTo>
                    <a:pt x="782" y="64"/>
                    <a:pt x="632" y="0"/>
                    <a:pt x="483" y="18"/>
                  </a:cubicBezTo>
                  <a:cubicBezTo>
                    <a:pt x="340" y="36"/>
                    <a:pt x="211" y="132"/>
                    <a:pt x="130" y="281"/>
                  </a:cubicBezTo>
                  <a:cubicBezTo>
                    <a:pt x="90" y="355"/>
                    <a:pt x="46" y="413"/>
                    <a:pt x="4" y="459"/>
                  </a:cubicBezTo>
                  <a:cubicBezTo>
                    <a:pt x="3" y="468"/>
                    <a:pt x="1" y="478"/>
                    <a:pt x="0" y="487"/>
                  </a:cubicBezTo>
                  <a:cubicBezTo>
                    <a:pt x="48" y="438"/>
                    <a:pt x="98" y="373"/>
                    <a:pt x="144" y="289"/>
                  </a:cubicBezTo>
                  <a:cubicBezTo>
                    <a:pt x="222" y="144"/>
                    <a:pt x="347" y="52"/>
                    <a:pt x="485" y="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17" name="Freeform 16"/>
            <p:cNvSpPr>
              <a:spLocks/>
            </p:cNvSpPr>
            <p:nvPr/>
          </p:nvSpPr>
          <p:spPr bwMode="auto">
            <a:xfrm>
              <a:off x="4110038" y="2587625"/>
              <a:ext cx="3151188" cy="1571625"/>
            </a:xfrm>
            <a:custGeom>
              <a:avLst/>
              <a:gdLst>
                <a:gd name="T0" fmla="*/ 169 w 1280"/>
                <a:gd name="T1" fmla="*/ 305 h 639"/>
                <a:gd name="T2" fmla="*/ 505 w 1280"/>
                <a:gd name="T3" fmla="*/ 35 h 639"/>
                <a:gd name="T4" fmla="*/ 911 w 1280"/>
                <a:gd name="T5" fmla="*/ 218 h 639"/>
                <a:gd name="T6" fmla="*/ 1035 w 1280"/>
                <a:gd name="T7" fmla="*/ 364 h 639"/>
                <a:gd name="T8" fmla="*/ 1280 w 1280"/>
                <a:gd name="T9" fmla="*/ 639 h 639"/>
                <a:gd name="T10" fmla="*/ 1277 w 1280"/>
                <a:gd name="T11" fmla="*/ 613 h 639"/>
                <a:gd name="T12" fmla="*/ 1047 w 1280"/>
                <a:gd name="T13" fmla="*/ 354 h 639"/>
                <a:gd name="T14" fmla="*/ 923 w 1280"/>
                <a:gd name="T15" fmla="*/ 207 h 639"/>
                <a:gd name="T16" fmla="*/ 503 w 1280"/>
                <a:gd name="T17" fmla="*/ 19 h 639"/>
                <a:gd name="T18" fmla="*/ 155 w 1280"/>
                <a:gd name="T19" fmla="*/ 298 h 639"/>
                <a:gd name="T20" fmla="*/ 3 w 1280"/>
                <a:gd name="T21" fmla="*/ 519 h 639"/>
                <a:gd name="T22" fmla="*/ 0 w 1280"/>
                <a:gd name="T23" fmla="*/ 544 h 639"/>
                <a:gd name="T24" fmla="*/ 169 w 1280"/>
                <a:gd name="T25" fmla="*/ 305 h 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80" h="639">
                  <a:moveTo>
                    <a:pt x="169" y="305"/>
                  </a:moveTo>
                  <a:cubicBezTo>
                    <a:pt x="244" y="152"/>
                    <a:pt x="366" y="53"/>
                    <a:pt x="505" y="35"/>
                  </a:cubicBezTo>
                  <a:cubicBezTo>
                    <a:pt x="648" y="16"/>
                    <a:pt x="792" y="81"/>
                    <a:pt x="911" y="218"/>
                  </a:cubicBezTo>
                  <a:cubicBezTo>
                    <a:pt x="954" y="267"/>
                    <a:pt x="995" y="316"/>
                    <a:pt x="1035" y="364"/>
                  </a:cubicBezTo>
                  <a:cubicBezTo>
                    <a:pt x="1120" y="466"/>
                    <a:pt x="1200" y="562"/>
                    <a:pt x="1280" y="639"/>
                  </a:cubicBezTo>
                  <a:cubicBezTo>
                    <a:pt x="1279" y="631"/>
                    <a:pt x="1278" y="622"/>
                    <a:pt x="1277" y="613"/>
                  </a:cubicBezTo>
                  <a:cubicBezTo>
                    <a:pt x="1202" y="539"/>
                    <a:pt x="1127" y="449"/>
                    <a:pt x="1047" y="354"/>
                  </a:cubicBezTo>
                  <a:cubicBezTo>
                    <a:pt x="1007" y="306"/>
                    <a:pt x="966" y="256"/>
                    <a:pt x="923" y="207"/>
                  </a:cubicBezTo>
                  <a:cubicBezTo>
                    <a:pt x="801" y="66"/>
                    <a:pt x="652" y="0"/>
                    <a:pt x="503" y="19"/>
                  </a:cubicBezTo>
                  <a:cubicBezTo>
                    <a:pt x="359" y="38"/>
                    <a:pt x="232" y="140"/>
                    <a:pt x="155" y="298"/>
                  </a:cubicBezTo>
                  <a:cubicBezTo>
                    <a:pt x="107" y="396"/>
                    <a:pt x="53" y="467"/>
                    <a:pt x="3" y="519"/>
                  </a:cubicBezTo>
                  <a:cubicBezTo>
                    <a:pt x="2" y="527"/>
                    <a:pt x="1" y="536"/>
                    <a:pt x="0" y="544"/>
                  </a:cubicBezTo>
                  <a:cubicBezTo>
                    <a:pt x="57" y="489"/>
                    <a:pt x="117" y="412"/>
                    <a:pt x="169" y="30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18" name="Freeform 17"/>
            <p:cNvSpPr>
              <a:spLocks/>
            </p:cNvSpPr>
            <p:nvPr/>
          </p:nvSpPr>
          <p:spPr bwMode="auto">
            <a:xfrm>
              <a:off x="4100513" y="2711450"/>
              <a:ext cx="3179763" cy="1616075"/>
            </a:xfrm>
            <a:custGeom>
              <a:avLst/>
              <a:gdLst>
                <a:gd name="T0" fmla="*/ 187 w 1292"/>
                <a:gd name="T1" fmla="*/ 311 h 657"/>
                <a:gd name="T2" fmla="*/ 518 w 1292"/>
                <a:gd name="T3" fmla="*/ 26 h 657"/>
                <a:gd name="T4" fmla="*/ 724 w 1292"/>
                <a:gd name="T5" fmla="*/ 58 h 657"/>
                <a:gd name="T6" fmla="*/ 921 w 1292"/>
                <a:gd name="T7" fmla="*/ 217 h 657"/>
                <a:gd name="T8" fmla="*/ 1032 w 1292"/>
                <a:gd name="T9" fmla="*/ 354 h 657"/>
                <a:gd name="T10" fmla="*/ 1292 w 1292"/>
                <a:gd name="T11" fmla="*/ 657 h 657"/>
                <a:gd name="T12" fmla="*/ 1291 w 1292"/>
                <a:gd name="T13" fmla="*/ 644 h 657"/>
                <a:gd name="T14" fmla="*/ 1290 w 1292"/>
                <a:gd name="T15" fmla="*/ 632 h 657"/>
                <a:gd name="T16" fmla="*/ 1044 w 1292"/>
                <a:gd name="T17" fmla="*/ 344 h 657"/>
                <a:gd name="T18" fmla="*/ 934 w 1292"/>
                <a:gd name="T19" fmla="*/ 207 h 657"/>
                <a:gd name="T20" fmla="*/ 730 w 1292"/>
                <a:gd name="T21" fmla="*/ 44 h 657"/>
                <a:gd name="T22" fmla="*/ 516 w 1292"/>
                <a:gd name="T23" fmla="*/ 10 h 657"/>
                <a:gd name="T24" fmla="*/ 173 w 1292"/>
                <a:gd name="T25" fmla="*/ 305 h 657"/>
                <a:gd name="T26" fmla="*/ 0 w 1292"/>
                <a:gd name="T27" fmla="*/ 562 h 657"/>
                <a:gd name="T28" fmla="*/ 0 w 1292"/>
                <a:gd name="T29" fmla="*/ 585 h 657"/>
                <a:gd name="T30" fmla="*/ 187 w 1292"/>
                <a:gd name="T31" fmla="*/ 311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92" h="657">
                  <a:moveTo>
                    <a:pt x="187" y="311"/>
                  </a:moveTo>
                  <a:cubicBezTo>
                    <a:pt x="258" y="149"/>
                    <a:pt x="379" y="45"/>
                    <a:pt x="518" y="26"/>
                  </a:cubicBezTo>
                  <a:cubicBezTo>
                    <a:pt x="586" y="16"/>
                    <a:pt x="656" y="27"/>
                    <a:pt x="724" y="58"/>
                  </a:cubicBezTo>
                  <a:cubicBezTo>
                    <a:pt x="795" y="91"/>
                    <a:pt x="862" y="144"/>
                    <a:pt x="921" y="217"/>
                  </a:cubicBezTo>
                  <a:cubicBezTo>
                    <a:pt x="959" y="263"/>
                    <a:pt x="996" y="309"/>
                    <a:pt x="1032" y="354"/>
                  </a:cubicBezTo>
                  <a:cubicBezTo>
                    <a:pt x="1122" y="468"/>
                    <a:pt x="1207" y="574"/>
                    <a:pt x="1292" y="657"/>
                  </a:cubicBezTo>
                  <a:cubicBezTo>
                    <a:pt x="1292" y="653"/>
                    <a:pt x="1291" y="649"/>
                    <a:pt x="1291" y="644"/>
                  </a:cubicBezTo>
                  <a:cubicBezTo>
                    <a:pt x="1291" y="641"/>
                    <a:pt x="1290" y="636"/>
                    <a:pt x="1290" y="632"/>
                  </a:cubicBezTo>
                  <a:cubicBezTo>
                    <a:pt x="1210" y="552"/>
                    <a:pt x="1129" y="451"/>
                    <a:pt x="1044" y="344"/>
                  </a:cubicBezTo>
                  <a:cubicBezTo>
                    <a:pt x="1008" y="299"/>
                    <a:pt x="972" y="253"/>
                    <a:pt x="934" y="207"/>
                  </a:cubicBezTo>
                  <a:cubicBezTo>
                    <a:pt x="872" y="132"/>
                    <a:pt x="804" y="78"/>
                    <a:pt x="730" y="44"/>
                  </a:cubicBezTo>
                  <a:cubicBezTo>
                    <a:pt x="659" y="12"/>
                    <a:pt x="587" y="0"/>
                    <a:pt x="516" y="10"/>
                  </a:cubicBezTo>
                  <a:cubicBezTo>
                    <a:pt x="371" y="30"/>
                    <a:pt x="246" y="138"/>
                    <a:pt x="173" y="305"/>
                  </a:cubicBezTo>
                  <a:cubicBezTo>
                    <a:pt x="120" y="426"/>
                    <a:pt x="57" y="507"/>
                    <a:pt x="0" y="562"/>
                  </a:cubicBezTo>
                  <a:cubicBezTo>
                    <a:pt x="0" y="569"/>
                    <a:pt x="0" y="577"/>
                    <a:pt x="0" y="585"/>
                  </a:cubicBezTo>
                  <a:cubicBezTo>
                    <a:pt x="61" y="529"/>
                    <a:pt x="130" y="443"/>
                    <a:pt x="187" y="3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19" name="Freeform 18"/>
            <p:cNvSpPr>
              <a:spLocks/>
            </p:cNvSpPr>
            <p:nvPr/>
          </p:nvSpPr>
          <p:spPr bwMode="auto">
            <a:xfrm>
              <a:off x="4097338" y="2784475"/>
              <a:ext cx="3190875" cy="1698625"/>
            </a:xfrm>
            <a:custGeom>
              <a:avLst/>
              <a:gdLst>
                <a:gd name="T0" fmla="*/ 203 w 1296"/>
                <a:gd name="T1" fmla="*/ 337 h 690"/>
                <a:gd name="T2" fmla="*/ 528 w 1296"/>
                <a:gd name="T3" fmla="*/ 37 h 690"/>
                <a:gd name="T4" fmla="*/ 928 w 1296"/>
                <a:gd name="T5" fmla="*/ 236 h 690"/>
                <a:gd name="T6" fmla="*/ 1027 w 1296"/>
                <a:gd name="T7" fmla="*/ 365 h 690"/>
                <a:gd name="T8" fmla="*/ 1296 w 1296"/>
                <a:gd name="T9" fmla="*/ 690 h 690"/>
                <a:gd name="T10" fmla="*/ 1295 w 1296"/>
                <a:gd name="T11" fmla="*/ 666 h 690"/>
                <a:gd name="T12" fmla="*/ 1040 w 1296"/>
                <a:gd name="T13" fmla="*/ 355 h 690"/>
                <a:gd name="T14" fmla="*/ 941 w 1296"/>
                <a:gd name="T15" fmla="*/ 226 h 690"/>
                <a:gd name="T16" fmla="*/ 526 w 1296"/>
                <a:gd name="T17" fmla="*/ 21 h 690"/>
                <a:gd name="T18" fmla="*/ 188 w 1296"/>
                <a:gd name="T19" fmla="*/ 332 h 690"/>
                <a:gd name="T20" fmla="*/ 0 w 1296"/>
                <a:gd name="T21" fmla="*/ 620 h 690"/>
                <a:gd name="T22" fmla="*/ 1 w 1296"/>
                <a:gd name="T23" fmla="*/ 641 h 690"/>
                <a:gd name="T24" fmla="*/ 203 w 1296"/>
                <a:gd name="T25" fmla="*/ 337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96" h="690">
                  <a:moveTo>
                    <a:pt x="203" y="337"/>
                  </a:moveTo>
                  <a:cubicBezTo>
                    <a:pt x="270" y="166"/>
                    <a:pt x="389" y="57"/>
                    <a:pt x="528" y="37"/>
                  </a:cubicBezTo>
                  <a:cubicBezTo>
                    <a:pt x="668" y="17"/>
                    <a:pt x="814" y="89"/>
                    <a:pt x="928" y="236"/>
                  </a:cubicBezTo>
                  <a:cubicBezTo>
                    <a:pt x="962" y="280"/>
                    <a:pt x="995" y="323"/>
                    <a:pt x="1027" y="365"/>
                  </a:cubicBezTo>
                  <a:cubicBezTo>
                    <a:pt x="1120" y="488"/>
                    <a:pt x="1207" y="603"/>
                    <a:pt x="1296" y="690"/>
                  </a:cubicBezTo>
                  <a:cubicBezTo>
                    <a:pt x="1296" y="682"/>
                    <a:pt x="1296" y="674"/>
                    <a:pt x="1295" y="666"/>
                  </a:cubicBezTo>
                  <a:cubicBezTo>
                    <a:pt x="1212" y="582"/>
                    <a:pt x="1128" y="472"/>
                    <a:pt x="1040" y="355"/>
                  </a:cubicBezTo>
                  <a:cubicBezTo>
                    <a:pt x="1008" y="313"/>
                    <a:pt x="975" y="270"/>
                    <a:pt x="941" y="226"/>
                  </a:cubicBezTo>
                  <a:cubicBezTo>
                    <a:pt x="823" y="75"/>
                    <a:pt x="671" y="0"/>
                    <a:pt x="526" y="21"/>
                  </a:cubicBezTo>
                  <a:cubicBezTo>
                    <a:pt x="381" y="42"/>
                    <a:pt x="257" y="155"/>
                    <a:pt x="188" y="332"/>
                  </a:cubicBezTo>
                  <a:cubicBezTo>
                    <a:pt x="131" y="475"/>
                    <a:pt x="61" y="565"/>
                    <a:pt x="0" y="620"/>
                  </a:cubicBezTo>
                  <a:cubicBezTo>
                    <a:pt x="1" y="627"/>
                    <a:pt x="1" y="634"/>
                    <a:pt x="1" y="641"/>
                  </a:cubicBezTo>
                  <a:cubicBezTo>
                    <a:pt x="65" y="585"/>
                    <a:pt x="142" y="491"/>
                    <a:pt x="203" y="33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20" name="Freeform 19"/>
            <p:cNvSpPr>
              <a:spLocks/>
            </p:cNvSpPr>
            <p:nvPr/>
          </p:nvSpPr>
          <p:spPr bwMode="auto">
            <a:xfrm>
              <a:off x="4110038" y="2882900"/>
              <a:ext cx="3176588" cy="1741488"/>
            </a:xfrm>
            <a:custGeom>
              <a:avLst/>
              <a:gdLst>
                <a:gd name="T0" fmla="*/ 942 w 1290"/>
                <a:gd name="T1" fmla="*/ 236 h 708"/>
                <a:gd name="T2" fmla="*/ 530 w 1290"/>
                <a:gd name="T3" fmla="*/ 22 h 708"/>
                <a:gd name="T4" fmla="*/ 197 w 1290"/>
                <a:gd name="T5" fmla="*/ 348 h 708"/>
                <a:gd name="T6" fmla="*/ 0 w 1290"/>
                <a:gd name="T7" fmla="*/ 664 h 708"/>
                <a:gd name="T8" fmla="*/ 2 w 1290"/>
                <a:gd name="T9" fmla="*/ 683 h 708"/>
                <a:gd name="T10" fmla="*/ 212 w 1290"/>
                <a:gd name="T11" fmla="*/ 354 h 708"/>
                <a:gd name="T12" fmla="*/ 532 w 1290"/>
                <a:gd name="T13" fmla="*/ 37 h 708"/>
                <a:gd name="T14" fmla="*/ 930 w 1290"/>
                <a:gd name="T15" fmla="*/ 246 h 708"/>
                <a:gd name="T16" fmla="*/ 1018 w 1290"/>
                <a:gd name="T17" fmla="*/ 367 h 708"/>
                <a:gd name="T18" fmla="*/ 1289 w 1290"/>
                <a:gd name="T19" fmla="*/ 708 h 708"/>
                <a:gd name="T20" fmla="*/ 1290 w 1290"/>
                <a:gd name="T21" fmla="*/ 686 h 708"/>
                <a:gd name="T22" fmla="*/ 1031 w 1290"/>
                <a:gd name="T23" fmla="*/ 357 h 708"/>
                <a:gd name="T24" fmla="*/ 942 w 1290"/>
                <a:gd name="T25" fmla="*/ 236 h 7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90" h="708">
                  <a:moveTo>
                    <a:pt x="942" y="236"/>
                  </a:moveTo>
                  <a:cubicBezTo>
                    <a:pt x="825" y="78"/>
                    <a:pt x="675" y="0"/>
                    <a:pt x="530" y="22"/>
                  </a:cubicBezTo>
                  <a:cubicBezTo>
                    <a:pt x="384" y="43"/>
                    <a:pt x="263" y="162"/>
                    <a:pt x="197" y="348"/>
                  </a:cubicBezTo>
                  <a:cubicBezTo>
                    <a:pt x="139" y="512"/>
                    <a:pt x="63" y="608"/>
                    <a:pt x="0" y="664"/>
                  </a:cubicBezTo>
                  <a:cubicBezTo>
                    <a:pt x="0" y="670"/>
                    <a:pt x="1" y="677"/>
                    <a:pt x="2" y="683"/>
                  </a:cubicBezTo>
                  <a:cubicBezTo>
                    <a:pt x="68" y="627"/>
                    <a:pt x="150" y="527"/>
                    <a:pt x="212" y="354"/>
                  </a:cubicBezTo>
                  <a:cubicBezTo>
                    <a:pt x="276" y="174"/>
                    <a:pt x="392" y="58"/>
                    <a:pt x="532" y="37"/>
                  </a:cubicBezTo>
                  <a:cubicBezTo>
                    <a:pt x="671" y="17"/>
                    <a:pt x="816" y="92"/>
                    <a:pt x="930" y="246"/>
                  </a:cubicBezTo>
                  <a:cubicBezTo>
                    <a:pt x="960" y="286"/>
                    <a:pt x="989" y="327"/>
                    <a:pt x="1018" y="367"/>
                  </a:cubicBezTo>
                  <a:cubicBezTo>
                    <a:pt x="1112" y="496"/>
                    <a:pt x="1200" y="618"/>
                    <a:pt x="1289" y="708"/>
                  </a:cubicBezTo>
                  <a:cubicBezTo>
                    <a:pt x="1290" y="701"/>
                    <a:pt x="1290" y="693"/>
                    <a:pt x="1290" y="686"/>
                  </a:cubicBezTo>
                  <a:cubicBezTo>
                    <a:pt x="1205" y="598"/>
                    <a:pt x="1121" y="481"/>
                    <a:pt x="1031" y="357"/>
                  </a:cubicBezTo>
                  <a:cubicBezTo>
                    <a:pt x="1002" y="318"/>
                    <a:pt x="973" y="277"/>
                    <a:pt x="942" y="2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21" name="Freeform 20"/>
            <p:cNvSpPr>
              <a:spLocks/>
            </p:cNvSpPr>
            <p:nvPr/>
          </p:nvSpPr>
          <p:spPr bwMode="auto">
            <a:xfrm>
              <a:off x="4133851" y="2981325"/>
              <a:ext cx="3141663" cy="1776413"/>
            </a:xfrm>
            <a:custGeom>
              <a:avLst/>
              <a:gdLst>
                <a:gd name="T0" fmla="*/ 939 w 1276"/>
                <a:gd name="T1" fmla="*/ 246 h 722"/>
                <a:gd name="T2" fmla="*/ 529 w 1276"/>
                <a:gd name="T3" fmla="*/ 22 h 722"/>
                <a:gd name="T4" fmla="*/ 201 w 1276"/>
                <a:gd name="T5" fmla="*/ 365 h 722"/>
                <a:gd name="T6" fmla="*/ 0 w 1276"/>
                <a:gd name="T7" fmla="*/ 702 h 722"/>
                <a:gd name="T8" fmla="*/ 4 w 1276"/>
                <a:gd name="T9" fmla="*/ 720 h 722"/>
                <a:gd name="T10" fmla="*/ 216 w 1276"/>
                <a:gd name="T11" fmla="*/ 370 h 722"/>
                <a:gd name="T12" fmla="*/ 531 w 1276"/>
                <a:gd name="T13" fmla="*/ 38 h 722"/>
                <a:gd name="T14" fmla="*/ 926 w 1276"/>
                <a:gd name="T15" fmla="*/ 255 h 722"/>
                <a:gd name="T16" fmla="*/ 1005 w 1276"/>
                <a:gd name="T17" fmla="*/ 369 h 722"/>
                <a:gd name="T18" fmla="*/ 1274 w 1276"/>
                <a:gd name="T19" fmla="*/ 722 h 722"/>
                <a:gd name="T20" fmla="*/ 1276 w 1276"/>
                <a:gd name="T21" fmla="*/ 701 h 722"/>
                <a:gd name="T22" fmla="*/ 1018 w 1276"/>
                <a:gd name="T23" fmla="*/ 360 h 722"/>
                <a:gd name="T24" fmla="*/ 939 w 1276"/>
                <a:gd name="T25" fmla="*/ 246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76" h="722">
                  <a:moveTo>
                    <a:pt x="939" y="246"/>
                  </a:moveTo>
                  <a:cubicBezTo>
                    <a:pt x="823" y="81"/>
                    <a:pt x="674" y="0"/>
                    <a:pt x="529" y="22"/>
                  </a:cubicBezTo>
                  <a:cubicBezTo>
                    <a:pt x="383" y="45"/>
                    <a:pt x="263" y="170"/>
                    <a:pt x="201" y="365"/>
                  </a:cubicBezTo>
                  <a:cubicBezTo>
                    <a:pt x="143" y="545"/>
                    <a:pt x="64" y="646"/>
                    <a:pt x="0" y="702"/>
                  </a:cubicBezTo>
                  <a:cubicBezTo>
                    <a:pt x="1" y="708"/>
                    <a:pt x="3" y="714"/>
                    <a:pt x="4" y="720"/>
                  </a:cubicBezTo>
                  <a:cubicBezTo>
                    <a:pt x="117" y="626"/>
                    <a:pt x="181" y="479"/>
                    <a:pt x="216" y="370"/>
                  </a:cubicBezTo>
                  <a:cubicBezTo>
                    <a:pt x="276" y="181"/>
                    <a:pt x="391" y="60"/>
                    <a:pt x="531" y="38"/>
                  </a:cubicBezTo>
                  <a:cubicBezTo>
                    <a:pt x="670" y="17"/>
                    <a:pt x="814" y="96"/>
                    <a:pt x="926" y="255"/>
                  </a:cubicBezTo>
                  <a:cubicBezTo>
                    <a:pt x="953" y="293"/>
                    <a:pt x="979" y="332"/>
                    <a:pt x="1005" y="369"/>
                  </a:cubicBezTo>
                  <a:cubicBezTo>
                    <a:pt x="1098" y="503"/>
                    <a:pt x="1185" y="629"/>
                    <a:pt x="1274" y="722"/>
                  </a:cubicBezTo>
                  <a:cubicBezTo>
                    <a:pt x="1275" y="715"/>
                    <a:pt x="1276" y="708"/>
                    <a:pt x="1276" y="701"/>
                  </a:cubicBezTo>
                  <a:cubicBezTo>
                    <a:pt x="1191" y="610"/>
                    <a:pt x="1108" y="489"/>
                    <a:pt x="1018" y="360"/>
                  </a:cubicBezTo>
                  <a:cubicBezTo>
                    <a:pt x="992" y="322"/>
                    <a:pt x="966" y="284"/>
                    <a:pt x="939" y="2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22" name="Freeform 21"/>
            <p:cNvSpPr>
              <a:spLocks/>
            </p:cNvSpPr>
            <p:nvPr/>
          </p:nvSpPr>
          <p:spPr bwMode="auto">
            <a:xfrm>
              <a:off x="4178301" y="3079750"/>
              <a:ext cx="3079750" cy="1844675"/>
            </a:xfrm>
            <a:custGeom>
              <a:avLst/>
              <a:gdLst>
                <a:gd name="T0" fmla="*/ 927 w 1251"/>
                <a:gd name="T1" fmla="*/ 255 h 750"/>
                <a:gd name="T2" fmla="*/ 520 w 1251"/>
                <a:gd name="T3" fmla="*/ 23 h 750"/>
                <a:gd name="T4" fmla="*/ 197 w 1251"/>
                <a:gd name="T5" fmla="*/ 381 h 750"/>
                <a:gd name="T6" fmla="*/ 0 w 1251"/>
                <a:gd name="T7" fmla="*/ 734 h 750"/>
                <a:gd name="T8" fmla="*/ 5 w 1251"/>
                <a:gd name="T9" fmla="*/ 750 h 750"/>
                <a:gd name="T10" fmla="*/ 212 w 1251"/>
                <a:gd name="T11" fmla="*/ 386 h 750"/>
                <a:gd name="T12" fmla="*/ 523 w 1251"/>
                <a:gd name="T13" fmla="*/ 39 h 750"/>
                <a:gd name="T14" fmla="*/ 914 w 1251"/>
                <a:gd name="T15" fmla="*/ 264 h 750"/>
                <a:gd name="T16" fmla="*/ 985 w 1251"/>
                <a:gd name="T17" fmla="*/ 371 h 750"/>
                <a:gd name="T18" fmla="*/ 1248 w 1251"/>
                <a:gd name="T19" fmla="*/ 733 h 750"/>
                <a:gd name="T20" fmla="*/ 1251 w 1251"/>
                <a:gd name="T21" fmla="*/ 713 h 750"/>
                <a:gd name="T22" fmla="*/ 999 w 1251"/>
                <a:gd name="T23" fmla="*/ 362 h 750"/>
                <a:gd name="T24" fmla="*/ 927 w 1251"/>
                <a:gd name="T25" fmla="*/ 255 h 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51" h="750">
                  <a:moveTo>
                    <a:pt x="927" y="255"/>
                  </a:moveTo>
                  <a:cubicBezTo>
                    <a:pt x="813" y="85"/>
                    <a:pt x="664" y="0"/>
                    <a:pt x="520" y="23"/>
                  </a:cubicBezTo>
                  <a:cubicBezTo>
                    <a:pt x="373" y="46"/>
                    <a:pt x="255" y="177"/>
                    <a:pt x="197" y="381"/>
                  </a:cubicBezTo>
                  <a:cubicBezTo>
                    <a:pt x="165" y="492"/>
                    <a:pt x="106" y="640"/>
                    <a:pt x="0" y="734"/>
                  </a:cubicBezTo>
                  <a:cubicBezTo>
                    <a:pt x="1" y="739"/>
                    <a:pt x="3" y="745"/>
                    <a:pt x="5" y="750"/>
                  </a:cubicBezTo>
                  <a:cubicBezTo>
                    <a:pt x="117" y="654"/>
                    <a:pt x="179" y="501"/>
                    <a:pt x="212" y="386"/>
                  </a:cubicBezTo>
                  <a:cubicBezTo>
                    <a:pt x="269" y="188"/>
                    <a:pt x="382" y="61"/>
                    <a:pt x="523" y="39"/>
                  </a:cubicBezTo>
                  <a:cubicBezTo>
                    <a:pt x="660" y="17"/>
                    <a:pt x="803" y="99"/>
                    <a:pt x="914" y="264"/>
                  </a:cubicBezTo>
                  <a:cubicBezTo>
                    <a:pt x="938" y="300"/>
                    <a:pt x="962" y="336"/>
                    <a:pt x="985" y="371"/>
                  </a:cubicBezTo>
                  <a:cubicBezTo>
                    <a:pt x="1076" y="508"/>
                    <a:pt x="1161" y="637"/>
                    <a:pt x="1248" y="733"/>
                  </a:cubicBezTo>
                  <a:cubicBezTo>
                    <a:pt x="1249" y="726"/>
                    <a:pt x="1250" y="719"/>
                    <a:pt x="1251" y="713"/>
                  </a:cubicBezTo>
                  <a:cubicBezTo>
                    <a:pt x="1168" y="619"/>
                    <a:pt x="1085" y="494"/>
                    <a:pt x="999" y="362"/>
                  </a:cubicBezTo>
                  <a:cubicBezTo>
                    <a:pt x="975" y="327"/>
                    <a:pt x="951" y="291"/>
                    <a:pt x="927" y="2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23" name="Freeform 22"/>
            <p:cNvSpPr>
              <a:spLocks/>
            </p:cNvSpPr>
            <p:nvPr/>
          </p:nvSpPr>
          <p:spPr bwMode="auto">
            <a:xfrm>
              <a:off x="4281488" y="4905375"/>
              <a:ext cx="2965450" cy="768350"/>
            </a:xfrm>
            <a:custGeom>
              <a:avLst/>
              <a:gdLst>
                <a:gd name="T0" fmla="*/ 1192 w 1204"/>
                <a:gd name="T1" fmla="*/ 5 h 312"/>
                <a:gd name="T2" fmla="*/ 798 w 1204"/>
                <a:gd name="T3" fmla="*/ 267 h 312"/>
                <a:gd name="T4" fmla="*/ 210 w 1204"/>
                <a:gd name="T5" fmla="*/ 155 h 312"/>
                <a:gd name="T6" fmla="*/ 0 w 1204"/>
                <a:gd name="T7" fmla="*/ 87 h 312"/>
                <a:gd name="T8" fmla="*/ 10 w 1204"/>
                <a:gd name="T9" fmla="*/ 103 h 312"/>
                <a:gd name="T10" fmla="*/ 201 w 1204"/>
                <a:gd name="T11" fmla="*/ 168 h 312"/>
                <a:gd name="T12" fmla="*/ 620 w 1204"/>
                <a:gd name="T13" fmla="*/ 305 h 312"/>
                <a:gd name="T14" fmla="*/ 802 w 1204"/>
                <a:gd name="T15" fmla="*/ 282 h 312"/>
                <a:gd name="T16" fmla="*/ 1198 w 1204"/>
                <a:gd name="T17" fmla="*/ 27 h 312"/>
                <a:gd name="T18" fmla="*/ 1204 w 1204"/>
                <a:gd name="T19" fmla="*/ 2 h 312"/>
                <a:gd name="T20" fmla="*/ 1203 w 1204"/>
                <a:gd name="T21" fmla="*/ 2 h 312"/>
                <a:gd name="T22" fmla="*/ 1192 w 1204"/>
                <a:gd name="T23" fmla="*/ 5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04" h="312">
                  <a:moveTo>
                    <a:pt x="1192" y="5"/>
                  </a:moveTo>
                  <a:cubicBezTo>
                    <a:pt x="1145" y="96"/>
                    <a:pt x="1002" y="217"/>
                    <a:pt x="798" y="267"/>
                  </a:cubicBezTo>
                  <a:cubicBezTo>
                    <a:pt x="652" y="303"/>
                    <a:pt x="432" y="312"/>
                    <a:pt x="210" y="155"/>
                  </a:cubicBezTo>
                  <a:cubicBezTo>
                    <a:pt x="139" y="105"/>
                    <a:pt x="64" y="89"/>
                    <a:pt x="0" y="87"/>
                  </a:cubicBezTo>
                  <a:cubicBezTo>
                    <a:pt x="3" y="92"/>
                    <a:pt x="6" y="98"/>
                    <a:pt x="10" y="103"/>
                  </a:cubicBezTo>
                  <a:cubicBezTo>
                    <a:pt x="69" y="106"/>
                    <a:pt x="136" y="122"/>
                    <a:pt x="201" y="168"/>
                  </a:cubicBezTo>
                  <a:cubicBezTo>
                    <a:pt x="348" y="272"/>
                    <a:pt x="495" y="305"/>
                    <a:pt x="620" y="305"/>
                  </a:cubicBezTo>
                  <a:cubicBezTo>
                    <a:pt x="688" y="305"/>
                    <a:pt x="750" y="295"/>
                    <a:pt x="802" y="282"/>
                  </a:cubicBezTo>
                  <a:cubicBezTo>
                    <a:pt x="1000" y="234"/>
                    <a:pt x="1143" y="119"/>
                    <a:pt x="1198" y="27"/>
                  </a:cubicBezTo>
                  <a:cubicBezTo>
                    <a:pt x="1200" y="19"/>
                    <a:pt x="1202" y="11"/>
                    <a:pt x="1204" y="2"/>
                  </a:cubicBezTo>
                  <a:cubicBezTo>
                    <a:pt x="1203" y="2"/>
                    <a:pt x="1203" y="2"/>
                    <a:pt x="1203" y="2"/>
                  </a:cubicBezTo>
                  <a:cubicBezTo>
                    <a:pt x="1199" y="0"/>
                    <a:pt x="1194" y="1"/>
                    <a:pt x="1192"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24" name="Freeform 23"/>
            <p:cNvSpPr>
              <a:spLocks/>
            </p:cNvSpPr>
            <p:nvPr/>
          </p:nvSpPr>
          <p:spPr bwMode="auto">
            <a:xfrm>
              <a:off x="4338638" y="5124450"/>
              <a:ext cx="2854325" cy="639763"/>
            </a:xfrm>
            <a:custGeom>
              <a:avLst/>
              <a:gdLst>
                <a:gd name="T0" fmla="*/ 774 w 1159"/>
                <a:gd name="T1" fmla="*/ 220 h 260"/>
                <a:gd name="T2" fmla="*/ 184 w 1159"/>
                <a:gd name="T3" fmla="*/ 109 h 260"/>
                <a:gd name="T4" fmla="*/ 0 w 1159"/>
                <a:gd name="T5" fmla="*/ 38 h 260"/>
                <a:gd name="T6" fmla="*/ 11 w 1159"/>
                <a:gd name="T7" fmla="*/ 56 h 260"/>
                <a:gd name="T8" fmla="*/ 175 w 1159"/>
                <a:gd name="T9" fmla="*/ 122 h 260"/>
                <a:gd name="T10" fmla="*/ 482 w 1159"/>
                <a:gd name="T11" fmla="*/ 245 h 260"/>
                <a:gd name="T12" fmla="*/ 603 w 1159"/>
                <a:gd name="T13" fmla="*/ 255 h 260"/>
                <a:gd name="T14" fmla="*/ 777 w 1159"/>
                <a:gd name="T15" fmla="*/ 235 h 260"/>
                <a:gd name="T16" fmla="*/ 1148 w 1159"/>
                <a:gd name="T17" fmla="*/ 37 h 260"/>
                <a:gd name="T18" fmla="*/ 1159 w 1159"/>
                <a:gd name="T19" fmla="*/ 0 h 260"/>
                <a:gd name="T20" fmla="*/ 774 w 1159"/>
                <a:gd name="T21" fmla="*/ 220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59" h="260">
                  <a:moveTo>
                    <a:pt x="774" y="220"/>
                  </a:moveTo>
                  <a:cubicBezTo>
                    <a:pt x="628" y="253"/>
                    <a:pt x="408" y="260"/>
                    <a:pt x="184" y="109"/>
                  </a:cubicBezTo>
                  <a:cubicBezTo>
                    <a:pt x="122" y="67"/>
                    <a:pt x="58" y="47"/>
                    <a:pt x="0" y="38"/>
                  </a:cubicBezTo>
                  <a:cubicBezTo>
                    <a:pt x="4" y="44"/>
                    <a:pt x="8" y="50"/>
                    <a:pt x="11" y="56"/>
                  </a:cubicBezTo>
                  <a:cubicBezTo>
                    <a:pt x="63" y="65"/>
                    <a:pt x="120" y="85"/>
                    <a:pt x="175" y="122"/>
                  </a:cubicBezTo>
                  <a:cubicBezTo>
                    <a:pt x="270" y="186"/>
                    <a:pt x="373" y="228"/>
                    <a:pt x="482" y="245"/>
                  </a:cubicBezTo>
                  <a:cubicBezTo>
                    <a:pt x="522" y="252"/>
                    <a:pt x="562" y="255"/>
                    <a:pt x="603" y="255"/>
                  </a:cubicBezTo>
                  <a:cubicBezTo>
                    <a:pt x="661" y="255"/>
                    <a:pt x="719" y="248"/>
                    <a:pt x="777" y="235"/>
                  </a:cubicBezTo>
                  <a:cubicBezTo>
                    <a:pt x="924" y="202"/>
                    <a:pt x="1059" y="128"/>
                    <a:pt x="1148" y="37"/>
                  </a:cubicBezTo>
                  <a:cubicBezTo>
                    <a:pt x="1152" y="25"/>
                    <a:pt x="1155" y="13"/>
                    <a:pt x="1159" y="0"/>
                  </a:cubicBezTo>
                  <a:cubicBezTo>
                    <a:pt x="1074" y="101"/>
                    <a:pt x="931" y="184"/>
                    <a:pt x="774" y="2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25" name="Freeform 24"/>
            <p:cNvSpPr>
              <a:spLocks/>
            </p:cNvSpPr>
            <p:nvPr/>
          </p:nvSpPr>
          <p:spPr bwMode="auto">
            <a:xfrm>
              <a:off x="4410076" y="5334000"/>
              <a:ext cx="2711450" cy="515938"/>
            </a:xfrm>
            <a:custGeom>
              <a:avLst/>
              <a:gdLst>
                <a:gd name="T0" fmla="*/ 454 w 1101"/>
                <a:gd name="T1" fmla="*/ 184 h 210"/>
                <a:gd name="T2" fmla="*/ 152 w 1101"/>
                <a:gd name="T3" fmla="*/ 67 h 210"/>
                <a:gd name="T4" fmla="*/ 0 w 1101"/>
                <a:gd name="T5" fmla="*/ 0 h 210"/>
                <a:gd name="T6" fmla="*/ 12 w 1101"/>
                <a:gd name="T7" fmla="*/ 20 h 210"/>
                <a:gd name="T8" fmla="*/ 143 w 1101"/>
                <a:gd name="T9" fmla="*/ 80 h 210"/>
                <a:gd name="T10" fmla="*/ 579 w 1101"/>
                <a:gd name="T11" fmla="*/ 210 h 210"/>
                <a:gd name="T12" fmla="*/ 752 w 1101"/>
                <a:gd name="T13" fmla="*/ 191 h 210"/>
                <a:gd name="T14" fmla="*/ 1089 w 1101"/>
                <a:gd name="T15" fmla="*/ 32 h 210"/>
                <a:gd name="T16" fmla="*/ 1101 w 1101"/>
                <a:gd name="T17" fmla="*/ 1 h 210"/>
                <a:gd name="T18" fmla="*/ 749 w 1101"/>
                <a:gd name="T19" fmla="*/ 175 h 210"/>
                <a:gd name="T20" fmla="*/ 454 w 1101"/>
                <a:gd name="T21" fmla="*/ 184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01" h="210">
                  <a:moveTo>
                    <a:pt x="454" y="184"/>
                  </a:moveTo>
                  <a:cubicBezTo>
                    <a:pt x="347" y="167"/>
                    <a:pt x="245" y="128"/>
                    <a:pt x="152" y="67"/>
                  </a:cubicBezTo>
                  <a:cubicBezTo>
                    <a:pt x="100" y="34"/>
                    <a:pt x="48" y="13"/>
                    <a:pt x="0" y="0"/>
                  </a:cubicBezTo>
                  <a:cubicBezTo>
                    <a:pt x="4" y="6"/>
                    <a:pt x="8" y="13"/>
                    <a:pt x="12" y="20"/>
                  </a:cubicBezTo>
                  <a:cubicBezTo>
                    <a:pt x="54" y="33"/>
                    <a:pt x="99" y="52"/>
                    <a:pt x="143" y="80"/>
                  </a:cubicBezTo>
                  <a:cubicBezTo>
                    <a:pt x="275" y="166"/>
                    <a:pt x="425" y="210"/>
                    <a:pt x="579" y="210"/>
                  </a:cubicBezTo>
                  <a:cubicBezTo>
                    <a:pt x="637" y="210"/>
                    <a:pt x="695" y="204"/>
                    <a:pt x="752" y="191"/>
                  </a:cubicBezTo>
                  <a:cubicBezTo>
                    <a:pt x="879" y="164"/>
                    <a:pt x="997" y="106"/>
                    <a:pt x="1089" y="32"/>
                  </a:cubicBezTo>
                  <a:cubicBezTo>
                    <a:pt x="1093" y="21"/>
                    <a:pt x="1097" y="11"/>
                    <a:pt x="1101" y="1"/>
                  </a:cubicBezTo>
                  <a:cubicBezTo>
                    <a:pt x="1009" y="83"/>
                    <a:pt x="884" y="146"/>
                    <a:pt x="749" y="175"/>
                  </a:cubicBezTo>
                  <a:cubicBezTo>
                    <a:pt x="651" y="197"/>
                    <a:pt x="551" y="200"/>
                    <a:pt x="454" y="1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26" name="Freeform 25"/>
            <p:cNvSpPr>
              <a:spLocks/>
            </p:cNvSpPr>
            <p:nvPr/>
          </p:nvSpPr>
          <p:spPr bwMode="auto">
            <a:xfrm>
              <a:off x="4491038" y="5465763"/>
              <a:ext cx="2555875" cy="509588"/>
            </a:xfrm>
            <a:custGeom>
              <a:avLst/>
              <a:gdLst>
                <a:gd name="T0" fmla="*/ 115 w 1038"/>
                <a:gd name="T1" fmla="*/ 56 h 207"/>
                <a:gd name="T2" fmla="*/ 0 w 1038"/>
                <a:gd name="T3" fmla="*/ 0 h 207"/>
                <a:gd name="T4" fmla="*/ 14 w 1038"/>
                <a:gd name="T5" fmla="*/ 22 h 207"/>
                <a:gd name="T6" fmla="*/ 107 w 1038"/>
                <a:gd name="T7" fmla="*/ 70 h 207"/>
                <a:gd name="T8" fmla="*/ 549 w 1038"/>
                <a:gd name="T9" fmla="*/ 196 h 207"/>
                <a:gd name="T10" fmla="*/ 737 w 1038"/>
                <a:gd name="T11" fmla="*/ 175 h 207"/>
                <a:gd name="T12" fmla="*/ 1025 w 1038"/>
                <a:gd name="T13" fmla="*/ 52 h 207"/>
                <a:gd name="T14" fmla="*/ 1027 w 1038"/>
                <a:gd name="T15" fmla="*/ 48 h 207"/>
                <a:gd name="T16" fmla="*/ 1038 w 1038"/>
                <a:gd name="T17" fmla="*/ 23 h 207"/>
                <a:gd name="T18" fmla="*/ 734 w 1038"/>
                <a:gd name="T19" fmla="*/ 159 h 207"/>
                <a:gd name="T20" fmla="*/ 115 w 1038"/>
                <a:gd name="T21" fmla="*/ 5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38" h="207">
                  <a:moveTo>
                    <a:pt x="115" y="56"/>
                  </a:moveTo>
                  <a:cubicBezTo>
                    <a:pt x="76" y="32"/>
                    <a:pt x="37" y="14"/>
                    <a:pt x="0" y="0"/>
                  </a:cubicBezTo>
                  <a:cubicBezTo>
                    <a:pt x="5" y="7"/>
                    <a:pt x="9" y="15"/>
                    <a:pt x="14" y="22"/>
                  </a:cubicBezTo>
                  <a:cubicBezTo>
                    <a:pt x="44" y="35"/>
                    <a:pt x="76" y="51"/>
                    <a:pt x="107" y="70"/>
                  </a:cubicBezTo>
                  <a:cubicBezTo>
                    <a:pt x="242" y="153"/>
                    <a:pt x="394" y="196"/>
                    <a:pt x="549" y="196"/>
                  </a:cubicBezTo>
                  <a:cubicBezTo>
                    <a:pt x="612" y="196"/>
                    <a:pt x="675" y="189"/>
                    <a:pt x="737" y="175"/>
                  </a:cubicBezTo>
                  <a:cubicBezTo>
                    <a:pt x="843" y="151"/>
                    <a:pt x="941" y="109"/>
                    <a:pt x="1025" y="52"/>
                  </a:cubicBezTo>
                  <a:cubicBezTo>
                    <a:pt x="1026" y="51"/>
                    <a:pt x="1026" y="49"/>
                    <a:pt x="1027" y="48"/>
                  </a:cubicBezTo>
                  <a:cubicBezTo>
                    <a:pt x="1031" y="39"/>
                    <a:pt x="1034" y="31"/>
                    <a:pt x="1038" y="23"/>
                  </a:cubicBezTo>
                  <a:cubicBezTo>
                    <a:pt x="950" y="86"/>
                    <a:pt x="845" y="134"/>
                    <a:pt x="734" y="159"/>
                  </a:cubicBezTo>
                  <a:cubicBezTo>
                    <a:pt x="520" y="207"/>
                    <a:pt x="301" y="171"/>
                    <a:pt x="115" y="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27" name="Freeform 26"/>
            <p:cNvSpPr>
              <a:spLocks/>
            </p:cNvSpPr>
            <p:nvPr/>
          </p:nvSpPr>
          <p:spPr bwMode="auto">
            <a:xfrm>
              <a:off x="4584701" y="5616575"/>
              <a:ext cx="2382838" cy="457200"/>
            </a:xfrm>
            <a:custGeom>
              <a:avLst/>
              <a:gdLst>
                <a:gd name="T0" fmla="*/ 74 w 968"/>
                <a:gd name="T1" fmla="*/ 39 h 186"/>
                <a:gd name="T2" fmla="*/ 0 w 968"/>
                <a:gd name="T3" fmla="*/ 0 h 186"/>
                <a:gd name="T4" fmla="*/ 15 w 968"/>
                <a:gd name="T5" fmla="*/ 24 h 186"/>
                <a:gd name="T6" fmla="*/ 66 w 968"/>
                <a:gd name="T7" fmla="*/ 52 h 186"/>
                <a:gd name="T8" fmla="*/ 516 w 968"/>
                <a:gd name="T9" fmla="*/ 175 h 186"/>
                <a:gd name="T10" fmla="*/ 698 w 968"/>
                <a:gd name="T11" fmla="*/ 157 h 186"/>
                <a:gd name="T12" fmla="*/ 956 w 968"/>
                <a:gd name="T13" fmla="*/ 58 h 186"/>
                <a:gd name="T14" fmla="*/ 968 w 968"/>
                <a:gd name="T15" fmla="*/ 32 h 186"/>
                <a:gd name="T16" fmla="*/ 695 w 968"/>
                <a:gd name="T17" fmla="*/ 141 h 186"/>
                <a:gd name="T18" fmla="*/ 74 w 968"/>
                <a:gd name="T19" fmla="*/ 39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68" h="186">
                  <a:moveTo>
                    <a:pt x="74" y="39"/>
                  </a:moveTo>
                  <a:cubicBezTo>
                    <a:pt x="49" y="24"/>
                    <a:pt x="24" y="11"/>
                    <a:pt x="0" y="0"/>
                  </a:cubicBezTo>
                  <a:cubicBezTo>
                    <a:pt x="5" y="8"/>
                    <a:pt x="10" y="16"/>
                    <a:pt x="15" y="24"/>
                  </a:cubicBezTo>
                  <a:cubicBezTo>
                    <a:pt x="32" y="33"/>
                    <a:pt x="49" y="42"/>
                    <a:pt x="66" y="52"/>
                  </a:cubicBezTo>
                  <a:cubicBezTo>
                    <a:pt x="204" y="134"/>
                    <a:pt x="359" y="175"/>
                    <a:pt x="516" y="175"/>
                  </a:cubicBezTo>
                  <a:cubicBezTo>
                    <a:pt x="577" y="175"/>
                    <a:pt x="638" y="169"/>
                    <a:pt x="698" y="157"/>
                  </a:cubicBezTo>
                  <a:cubicBezTo>
                    <a:pt x="790" y="137"/>
                    <a:pt x="878" y="103"/>
                    <a:pt x="956" y="58"/>
                  </a:cubicBezTo>
                  <a:cubicBezTo>
                    <a:pt x="960" y="49"/>
                    <a:pt x="964" y="41"/>
                    <a:pt x="968" y="32"/>
                  </a:cubicBezTo>
                  <a:cubicBezTo>
                    <a:pt x="886" y="83"/>
                    <a:pt x="793" y="120"/>
                    <a:pt x="695" y="141"/>
                  </a:cubicBezTo>
                  <a:cubicBezTo>
                    <a:pt x="482" y="186"/>
                    <a:pt x="262" y="149"/>
                    <a:pt x="74"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28" name="Freeform 27"/>
            <p:cNvSpPr>
              <a:spLocks/>
            </p:cNvSpPr>
            <p:nvPr/>
          </p:nvSpPr>
          <p:spPr bwMode="auto">
            <a:xfrm>
              <a:off x="4681538" y="5773738"/>
              <a:ext cx="2208213" cy="396875"/>
            </a:xfrm>
            <a:custGeom>
              <a:avLst/>
              <a:gdLst>
                <a:gd name="T0" fmla="*/ 32 w 897"/>
                <a:gd name="T1" fmla="*/ 18 h 161"/>
                <a:gd name="T2" fmla="*/ 0 w 897"/>
                <a:gd name="T3" fmla="*/ 0 h 161"/>
                <a:gd name="T4" fmla="*/ 15 w 897"/>
                <a:gd name="T5" fmla="*/ 26 h 161"/>
                <a:gd name="T6" fmla="*/ 24 w 897"/>
                <a:gd name="T7" fmla="*/ 32 h 161"/>
                <a:gd name="T8" fmla="*/ 482 w 897"/>
                <a:gd name="T9" fmla="*/ 152 h 161"/>
                <a:gd name="T10" fmla="*/ 658 w 897"/>
                <a:gd name="T11" fmla="*/ 135 h 161"/>
                <a:gd name="T12" fmla="*/ 883 w 897"/>
                <a:gd name="T13" fmla="*/ 59 h 161"/>
                <a:gd name="T14" fmla="*/ 897 w 897"/>
                <a:gd name="T15" fmla="*/ 34 h 161"/>
                <a:gd name="T16" fmla="*/ 655 w 897"/>
                <a:gd name="T17" fmla="*/ 119 h 161"/>
                <a:gd name="T18" fmla="*/ 32 w 897"/>
                <a:gd name="T19" fmla="*/ 1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7" h="161">
                  <a:moveTo>
                    <a:pt x="32" y="18"/>
                  </a:moveTo>
                  <a:cubicBezTo>
                    <a:pt x="21" y="12"/>
                    <a:pt x="10" y="6"/>
                    <a:pt x="0" y="0"/>
                  </a:cubicBezTo>
                  <a:cubicBezTo>
                    <a:pt x="5" y="9"/>
                    <a:pt x="10" y="18"/>
                    <a:pt x="15" y="26"/>
                  </a:cubicBezTo>
                  <a:cubicBezTo>
                    <a:pt x="18" y="28"/>
                    <a:pt x="21" y="30"/>
                    <a:pt x="24" y="32"/>
                  </a:cubicBezTo>
                  <a:cubicBezTo>
                    <a:pt x="165" y="111"/>
                    <a:pt x="323" y="152"/>
                    <a:pt x="482" y="152"/>
                  </a:cubicBezTo>
                  <a:cubicBezTo>
                    <a:pt x="541" y="152"/>
                    <a:pt x="600" y="146"/>
                    <a:pt x="658" y="135"/>
                  </a:cubicBezTo>
                  <a:cubicBezTo>
                    <a:pt x="737" y="120"/>
                    <a:pt x="813" y="94"/>
                    <a:pt x="883" y="59"/>
                  </a:cubicBezTo>
                  <a:cubicBezTo>
                    <a:pt x="888" y="51"/>
                    <a:pt x="893" y="43"/>
                    <a:pt x="897" y="34"/>
                  </a:cubicBezTo>
                  <a:cubicBezTo>
                    <a:pt x="822" y="74"/>
                    <a:pt x="741" y="103"/>
                    <a:pt x="655" y="119"/>
                  </a:cubicBezTo>
                  <a:cubicBezTo>
                    <a:pt x="443" y="161"/>
                    <a:pt x="222" y="125"/>
                    <a:pt x="32"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29" name="Freeform 28"/>
            <p:cNvSpPr>
              <a:spLocks/>
            </p:cNvSpPr>
            <p:nvPr/>
          </p:nvSpPr>
          <p:spPr bwMode="auto">
            <a:xfrm>
              <a:off x="4767263" y="5930900"/>
              <a:ext cx="2025650" cy="334963"/>
            </a:xfrm>
            <a:custGeom>
              <a:avLst/>
              <a:gdLst>
                <a:gd name="T0" fmla="*/ 0 w 823"/>
                <a:gd name="T1" fmla="*/ 0 h 136"/>
                <a:gd name="T2" fmla="*/ 12 w 823"/>
                <a:gd name="T3" fmla="*/ 24 h 136"/>
                <a:gd name="T4" fmla="*/ 453 w 823"/>
                <a:gd name="T5" fmla="*/ 129 h 136"/>
                <a:gd name="T6" fmla="*/ 622 w 823"/>
                <a:gd name="T7" fmla="*/ 114 h 136"/>
                <a:gd name="T8" fmla="*/ 804 w 823"/>
                <a:gd name="T9" fmla="*/ 61 h 136"/>
                <a:gd name="T10" fmla="*/ 823 w 823"/>
                <a:gd name="T11" fmla="*/ 36 h 136"/>
                <a:gd name="T12" fmla="*/ 619 w 823"/>
                <a:gd name="T13" fmla="*/ 98 h 136"/>
                <a:gd name="T14" fmla="*/ 0 w 823"/>
                <a:gd name="T15" fmla="*/ 0 h 1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23" h="136">
                  <a:moveTo>
                    <a:pt x="0" y="0"/>
                  </a:moveTo>
                  <a:cubicBezTo>
                    <a:pt x="4" y="8"/>
                    <a:pt x="8" y="16"/>
                    <a:pt x="12" y="24"/>
                  </a:cubicBezTo>
                  <a:cubicBezTo>
                    <a:pt x="150" y="93"/>
                    <a:pt x="302" y="129"/>
                    <a:pt x="453" y="129"/>
                  </a:cubicBezTo>
                  <a:cubicBezTo>
                    <a:pt x="510" y="129"/>
                    <a:pt x="566" y="124"/>
                    <a:pt x="622" y="114"/>
                  </a:cubicBezTo>
                  <a:cubicBezTo>
                    <a:pt x="686" y="102"/>
                    <a:pt x="746" y="85"/>
                    <a:pt x="804" y="61"/>
                  </a:cubicBezTo>
                  <a:cubicBezTo>
                    <a:pt x="811" y="53"/>
                    <a:pt x="817" y="45"/>
                    <a:pt x="823" y="36"/>
                  </a:cubicBezTo>
                  <a:cubicBezTo>
                    <a:pt x="759" y="64"/>
                    <a:pt x="691" y="85"/>
                    <a:pt x="619" y="98"/>
                  </a:cubicBezTo>
                  <a:cubicBezTo>
                    <a:pt x="411" y="136"/>
                    <a:pt x="191" y="101"/>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0" name="Freeform 29"/>
            <p:cNvSpPr>
              <a:spLocks/>
            </p:cNvSpPr>
            <p:nvPr/>
          </p:nvSpPr>
          <p:spPr bwMode="auto">
            <a:xfrm>
              <a:off x="4830763" y="6072188"/>
              <a:ext cx="1824038" cy="287338"/>
            </a:xfrm>
            <a:custGeom>
              <a:avLst/>
              <a:gdLst>
                <a:gd name="T0" fmla="*/ 0 w 741"/>
                <a:gd name="T1" fmla="*/ 0 h 117"/>
                <a:gd name="T2" fmla="*/ 0 w 741"/>
                <a:gd name="T3" fmla="*/ 0 h 117"/>
                <a:gd name="T4" fmla="*/ 11 w 741"/>
                <a:gd name="T5" fmla="*/ 23 h 117"/>
                <a:gd name="T6" fmla="*/ 433 w 741"/>
                <a:gd name="T7" fmla="*/ 113 h 117"/>
                <a:gd name="T8" fmla="*/ 595 w 741"/>
                <a:gd name="T9" fmla="*/ 100 h 117"/>
                <a:gd name="T10" fmla="*/ 711 w 741"/>
                <a:gd name="T11" fmla="*/ 73 h 117"/>
                <a:gd name="T12" fmla="*/ 741 w 741"/>
                <a:gd name="T13" fmla="*/ 46 h 117"/>
                <a:gd name="T14" fmla="*/ 593 w 741"/>
                <a:gd name="T15" fmla="*/ 84 h 117"/>
                <a:gd name="T16" fmla="*/ 0 w 741"/>
                <a:gd name="T17"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1" h="117">
                  <a:moveTo>
                    <a:pt x="0" y="0"/>
                  </a:moveTo>
                  <a:cubicBezTo>
                    <a:pt x="0" y="0"/>
                    <a:pt x="0" y="0"/>
                    <a:pt x="0" y="0"/>
                  </a:cubicBezTo>
                  <a:cubicBezTo>
                    <a:pt x="3" y="8"/>
                    <a:pt x="6" y="15"/>
                    <a:pt x="11" y="23"/>
                  </a:cubicBezTo>
                  <a:cubicBezTo>
                    <a:pt x="145" y="82"/>
                    <a:pt x="290" y="113"/>
                    <a:pt x="433" y="113"/>
                  </a:cubicBezTo>
                  <a:cubicBezTo>
                    <a:pt x="488" y="113"/>
                    <a:pt x="542" y="109"/>
                    <a:pt x="595" y="100"/>
                  </a:cubicBezTo>
                  <a:cubicBezTo>
                    <a:pt x="635" y="93"/>
                    <a:pt x="673" y="84"/>
                    <a:pt x="711" y="73"/>
                  </a:cubicBezTo>
                  <a:cubicBezTo>
                    <a:pt x="721" y="64"/>
                    <a:pt x="731" y="55"/>
                    <a:pt x="741" y="46"/>
                  </a:cubicBezTo>
                  <a:cubicBezTo>
                    <a:pt x="693" y="63"/>
                    <a:pt x="644" y="75"/>
                    <a:pt x="593" y="84"/>
                  </a:cubicBezTo>
                  <a:cubicBezTo>
                    <a:pt x="396" y="117"/>
                    <a:pt x="187" y="87"/>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1" name="Freeform 30"/>
            <p:cNvSpPr>
              <a:spLocks/>
            </p:cNvSpPr>
            <p:nvPr/>
          </p:nvSpPr>
          <p:spPr bwMode="auto">
            <a:xfrm>
              <a:off x="4937126" y="6224588"/>
              <a:ext cx="1462088" cy="228600"/>
            </a:xfrm>
            <a:custGeom>
              <a:avLst/>
              <a:gdLst>
                <a:gd name="T0" fmla="*/ 0 w 594"/>
                <a:gd name="T1" fmla="*/ 0 h 93"/>
                <a:gd name="T2" fmla="*/ 40 w 594"/>
                <a:gd name="T3" fmla="*/ 32 h 93"/>
                <a:gd name="T4" fmla="*/ 397 w 594"/>
                <a:gd name="T5" fmla="*/ 93 h 93"/>
                <a:gd name="T6" fmla="*/ 518 w 594"/>
                <a:gd name="T7" fmla="*/ 85 h 93"/>
                <a:gd name="T8" fmla="*/ 594 w 594"/>
                <a:gd name="T9" fmla="*/ 57 h 93"/>
                <a:gd name="T10" fmla="*/ 549 w 594"/>
                <a:gd name="T11" fmla="*/ 65 h 93"/>
                <a:gd name="T12" fmla="*/ 0 w 594"/>
                <a:gd name="T13" fmla="*/ 0 h 93"/>
              </a:gdLst>
              <a:ahLst/>
              <a:cxnLst>
                <a:cxn ang="0">
                  <a:pos x="T0" y="T1"/>
                </a:cxn>
                <a:cxn ang="0">
                  <a:pos x="T2" y="T3"/>
                </a:cxn>
                <a:cxn ang="0">
                  <a:pos x="T4" y="T5"/>
                </a:cxn>
                <a:cxn ang="0">
                  <a:pos x="T6" y="T7"/>
                </a:cxn>
                <a:cxn ang="0">
                  <a:pos x="T8" y="T9"/>
                </a:cxn>
                <a:cxn ang="0">
                  <a:pos x="T10" y="T11"/>
                </a:cxn>
                <a:cxn ang="0">
                  <a:pos x="T12" y="T13"/>
                </a:cxn>
              </a:cxnLst>
              <a:rect l="0" t="0" r="r" b="b"/>
              <a:pathLst>
                <a:path w="594" h="93">
                  <a:moveTo>
                    <a:pt x="0" y="0"/>
                  </a:moveTo>
                  <a:cubicBezTo>
                    <a:pt x="11" y="11"/>
                    <a:pt x="25" y="22"/>
                    <a:pt x="40" y="32"/>
                  </a:cubicBezTo>
                  <a:cubicBezTo>
                    <a:pt x="157" y="72"/>
                    <a:pt x="278" y="93"/>
                    <a:pt x="397" y="93"/>
                  </a:cubicBezTo>
                  <a:cubicBezTo>
                    <a:pt x="438" y="93"/>
                    <a:pt x="478" y="90"/>
                    <a:pt x="518" y="85"/>
                  </a:cubicBezTo>
                  <a:cubicBezTo>
                    <a:pt x="546" y="77"/>
                    <a:pt x="571" y="68"/>
                    <a:pt x="594" y="57"/>
                  </a:cubicBezTo>
                  <a:cubicBezTo>
                    <a:pt x="579" y="60"/>
                    <a:pt x="564" y="63"/>
                    <a:pt x="549" y="65"/>
                  </a:cubicBezTo>
                  <a:cubicBezTo>
                    <a:pt x="370" y="93"/>
                    <a:pt x="178" y="7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2" name="Freeform 31"/>
            <p:cNvSpPr>
              <a:spLocks/>
            </p:cNvSpPr>
            <p:nvPr/>
          </p:nvSpPr>
          <p:spPr bwMode="auto">
            <a:xfrm>
              <a:off x="4227513" y="3165475"/>
              <a:ext cx="2438400" cy="1885950"/>
            </a:xfrm>
            <a:custGeom>
              <a:avLst/>
              <a:gdLst>
                <a:gd name="T0" fmla="*/ 171 w 990"/>
                <a:gd name="T1" fmla="*/ 529 h 766"/>
                <a:gd name="T2" fmla="*/ 174 w 990"/>
                <a:gd name="T3" fmla="*/ 522 h 766"/>
                <a:gd name="T4" fmla="*/ 211 w 990"/>
                <a:gd name="T5" fmla="*/ 415 h 766"/>
                <a:gd name="T6" fmla="*/ 283 w 990"/>
                <a:gd name="T7" fmla="*/ 220 h 766"/>
                <a:gd name="T8" fmla="*/ 449 w 990"/>
                <a:gd name="T9" fmla="*/ 57 h 766"/>
                <a:gd name="T10" fmla="*/ 700 w 990"/>
                <a:gd name="T11" fmla="*/ 75 h 766"/>
                <a:gd name="T12" fmla="*/ 975 w 990"/>
                <a:gd name="T13" fmla="*/ 398 h 766"/>
                <a:gd name="T14" fmla="*/ 986 w 990"/>
                <a:gd name="T15" fmla="*/ 400 h 766"/>
                <a:gd name="T16" fmla="*/ 988 w 990"/>
                <a:gd name="T17" fmla="*/ 389 h 766"/>
                <a:gd name="T18" fmla="*/ 708 w 990"/>
                <a:gd name="T19" fmla="*/ 61 h 766"/>
                <a:gd name="T20" fmla="*/ 442 w 990"/>
                <a:gd name="T21" fmla="*/ 42 h 766"/>
                <a:gd name="T22" fmla="*/ 269 w 990"/>
                <a:gd name="T23" fmla="*/ 212 h 766"/>
                <a:gd name="T24" fmla="*/ 196 w 990"/>
                <a:gd name="T25" fmla="*/ 410 h 766"/>
                <a:gd name="T26" fmla="*/ 159 w 990"/>
                <a:gd name="T27" fmla="*/ 516 h 766"/>
                <a:gd name="T28" fmla="*/ 156 w 990"/>
                <a:gd name="T29" fmla="*/ 523 h 766"/>
                <a:gd name="T30" fmla="*/ 0 w 990"/>
                <a:gd name="T31" fmla="*/ 752 h 766"/>
                <a:gd name="T32" fmla="*/ 7 w 990"/>
                <a:gd name="T33" fmla="*/ 766 h 766"/>
                <a:gd name="T34" fmla="*/ 171 w 990"/>
                <a:gd name="T35" fmla="*/ 529 h 7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0" h="766">
                  <a:moveTo>
                    <a:pt x="171" y="529"/>
                  </a:moveTo>
                  <a:cubicBezTo>
                    <a:pt x="174" y="522"/>
                    <a:pt x="174" y="522"/>
                    <a:pt x="174" y="522"/>
                  </a:cubicBezTo>
                  <a:cubicBezTo>
                    <a:pt x="183" y="500"/>
                    <a:pt x="196" y="460"/>
                    <a:pt x="211" y="415"/>
                  </a:cubicBezTo>
                  <a:cubicBezTo>
                    <a:pt x="234" y="343"/>
                    <a:pt x="260" y="262"/>
                    <a:pt x="283" y="220"/>
                  </a:cubicBezTo>
                  <a:cubicBezTo>
                    <a:pt x="321" y="148"/>
                    <a:pt x="358" y="101"/>
                    <a:pt x="449" y="57"/>
                  </a:cubicBezTo>
                  <a:cubicBezTo>
                    <a:pt x="530" y="16"/>
                    <a:pt x="608" y="22"/>
                    <a:pt x="700" y="75"/>
                  </a:cubicBezTo>
                  <a:cubicBezTo>
                    <a:pt x="778" y="120"/>
                    <a:pt x="973" y="395"/>
                    <a:pt x="975" y="398"/>
                  </a:cubicBezTo>
                  <a:cubicBezTo>
                    <a:pt x="977" y="402"/>
                    <a:pt x="982" y="402"/>
                    <a:pt x="986" y="400"/>
                  </a:cubicBezTo>
                  <a:cubicBezTo>
                    <a:pt x="989" y="397"/>
                    <a:pt x="990" y="392"/>
                    <a:pt x="988" y="389"/>
                  </a:cubicBezTo>
                  <a:cubicBezTo>
                    <a:pt x="980" y="377"/>
                    <a:pt x="789" y="108"/>
                    <a:pt x="708" y="61"/>
                  </a:cubicBezTo>
                  <a:cubicBezTo>
                    <a:pt x="612" y="6"/>
                    <a:pt x="527" y="0"/>
                    <a:pt x="442" y="42"/>
                  </a:cubicBezTo>
                  <a:cubicBezTo>
                    <a:pt x="347" y="89"/>
                    <a:pt x="308" y="138"/>
                    <a:pt x="269" y="212"/>
                  </a:cubicBezTo>
                  <a:cubicBezTo>
                    <a:pt x="246" y="256"/>
                    <a:pt x="219" y="338"/>
                    <a:pt x="196" y="410"/>
                  </a:cubicBezTo>
                  <a:cubicBezTo>
                    <a:pt x="181" y="455"/>
                    <a:pt x="168" y="494"/>
                    <a:pt x="159" y="516"/>
                  </a:cubicBezTo>
                  <a:cubicBezTo>
                    <a:pt x="156" y="523"/>
                    <a:pt x="156" y="523"/>
                    <a:pt x="156" y="523"/>
                  </a:cubicBezTo>
                  <a:cubicBezTo>
                    <a:pt x="135" y="573"/>
                    <a:pt x="75" y="714"/>
                    <a:pt x="0" y="752"/>
                  </a:cubicBezTo>
                  <a:cubicBezTo>
                    <a:pt x="2" y="757"/>
                    <a:pt x="5" y="762"/>
                    <a:pt x="7" y="766"/>
                  </a:cubicBezTo>
                  <a:cubicBezTo>
                    <a:pt x="87" y="726"/>
                    <a:pt x="146" y="586"/>
                    <a:pt x="171" y="5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3" name="Freeform 32"/>
            <p:cNvSpPr>
              <a:spLocks/>
            </p:cNvSpPr>
            <p:nvPr/>
          </p:nvSpPr>
          <p:spPr bwMode="auto">
            <a:xfrm>
              <a:off x="4518026" y="4792663"/>
              <a:ext cx="2663825" cy="800100"/>
            </a:xfrm>
            <a:custGeom>
              <a:avLst/>
              <a:gdLst>
                <a:gd name="T0" fmla="*/ 87 w 1082"/>
                <a:gd name="T1" fmla="*/ 162 h 325"/>
                <a:gd name="T2" fmla="*/ 97 w 1082"/>
                <a:gd name="T3" fmla="*/ 168 h 325"/>
                <a:gd name="T4" fmla="*/ 385 w 1082"/>
                <a:gd name="T5" fmla="*/ 301 h 325"/>
                <a:gd name="T6" fmla="*/ 537 w 1082"/>
                <a:gd name="T7" fmla="*/ 318 h 325"/>
                <a:gd name="T8" fmla="*/ 918 w 1082"/>
                <a:gd name="T9" fmla="*/ 210 h 325"/>
                <a:gd name="T10" fmla="*/ 918 w 1082"/>
                <a:gd name="T11" fmla="*/ 210 h 325"/>
                <a:gd name="T12" fmla="*/ 1081 w 1082"/>
                <a:gd name="T13" fmla="*/ 33 h 325"/>
                <a:gd name="T14" fmla="*/ 1076 w 1082"/>
                <a:gd name="T15" fmla="*/ 23 h 325"/>
                <a:gd name="T16" fmla="*/ 1066 w 1082"/>
                <a:gd name="T17" fmla="*/ 27 h 325"/>
                <a:gd name="T18" fmla="*/ 910 w 1082"/>
                <a:gd name="T19" fmla="*/ 196 h 325"/>
                <a:gd name="T20" fmla="*/ 389 w 1082"/>
                <a:gd name="T21" fmla="*/ 285 h 325"/>
                <a:gd name="T22" fmla="*/ 106 w 1082"/>
                <a:gd name="T23" fmla="*/ 155 h 325"/>
                <a:gd name="T24" fmla="*/ 96 w 1082"/>
                <a:gd name="T25" fmla="*/ 148 h 325"/>
                <a:gd name="T26" fmla="*/ 17 w 1082"/>
                <a:gd name="T27" fmla="*/ 8 h 325"/>
                <a:gd name="T28" fmla="*/ 8 w 1082"/>
                <a:gd name="T29" fmla="*/ 0 h 325"/>
                <a:gd name="T30" fmla="*/ 1 w 1082"/>
                <a:gd name="T31" fmla="*/ 9 h 325"/>
                <a:gd name="T32" fmla="*/ 87 w 1082"/>
                <a:gd name="T33" fmla="*/ 162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82" h="325">
                  <a:moveTo>
                    <a:pt x="87" y="162"/>
                  </a:moveTo>
                  <a:cubicBezTo>
                    <a:pt x="90" y="164"/>
                    <a:pt x="93" y="166"/>
                    <a:pt x="97" y="168"/>
                  </a:cubicBezTo>
                  <a:cubicBezTo>
                    <a:pt x="140" y="198"/>
                    <a:pt x="243" y="269"/>
                    <a:pt x="385" y="301"/>
                  </a:cubicBezTo>
                  <a:cubicBezTo>
                    <a:pt x="435" y="312"/>
                    <a:pt x="486" y="318"/>
                    <a:pt x="537" y="318"/>
                  </a:cubicBezTo>
                  <a:cubicBezTo>
                    <a:pt x="664" y="318"/>
                    <a:pt x="792" y="282"/>
                    <a:pt x="918" y="210"/>
                  </a:cubicBezTo>
                  <a:cubicBezTo>
                    <a:pt x="918" y="210"/>
                    <a:pt x="918" y="210"/>
                    <a:pt x="918" y="210"/>
                  </a:cubicBezTo>
                  <a:cubicBezTo>
                    <a:pt x="924" y="206"/>
                    <a:pt x="1048" y="120"/>
                    <a:pt x="1081" y="33"/>
                  </a:cubicBezTo>
                  <a:cubicBezTo>
                    <a:pt x="1082" y="29"/>
                    <a:pt x="1080" y="24"/>
                    <a:pt x="1076" y="23"/>
                  </a:cubicBezTo>
                  <a:cubicBezTo>
                    <a:pt x="1072" y="21"/>
                    <a:pt x="1067" y="23"/>
                    <a:pt x="1066" y="27"/>
                  </a:cubicBezTo>
                  <a:cubicBezTo>
                    <a:pt x="1036" y="108"/>
                    <a:pt x="916" y="192"/>
                    <a:pt x="910" y="196"/>
                  </a:cubicBezTo>
                  <a:cubicBezTo>
                    <a:pt x="737" y="295"/>
                    <a:pt x="562" y="325"/>
                    <a:pt x="389" y="285"/>
                  </a:cubicBezTo>
                  <a:cubicBezTo>
                    <a:pt x="250" y="254"/>
                    <a:pt x="149" y="185"/>
                    <a:pt x="106" y="155"/>
                  </a:cubicBezTo>
                  <a:cubicBezTo>
                    <a:pt x="102" y="153"/>
                    <a:pt x="99" y="150"/>
                    <a:pt x="96" y="148"/>
                  </a:cubicBezTo>
                  <a:cubicBezTo>
                    <a:pt x="26" y="102"/>
                    <a:pt x="17" y="9"/>
                    <a:pt x="17" y="8"/>
                  </a:cubicBezTo>
                  <a:cubicBezTo>
                    <a:pt x="16" y="3"/>
                    <a:pt x="12" y="0"/>
                    <a:pt x="8" y="0"/>
                  </a:cubicBezTo>
                  <a:cubicBezTo>
                    <a:pt x="3" y="1"/>
                    <a:pt x="0" y="5"/>
                    <a:pt x="1" y="9"/>
                  </a:cubicBezTo>
                  <a:cubicBezTo>
                    <a:pt x="1" y="13"/>
                    <a:pt x="11" y="111"/>
                    <a:pt x="87" y="1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4" name="Freeform 33"/>
            <p:cNvSpPr>
              <a:spLocks/>
            </p:cNvSpPr>
            <p:nvPr/>
          </p:nvSpPr>
          <p:spPr bwMode="auto">
            <a:xfrm>
              <a:off x="4605338" y="3232150"/>
              <a:ext cx="2527300" cy="2232025"/>
            </a:xfrm>
            <a:custGeom>
              <a:avLst/>
              <a:gdLst>
                <a:gd name="T0" fmla="*/ 1020 w 1027"/>
                <a:gd name="T1" fmla="*/ 626 h 907"/>
                <a:gd name="T2" fmla="*/ 1010 w 1027"/>
                <a:gd name="T3" fmla="*/ 631 h 907"/>
                <a:gd name="T4" fmla="*/ 904 w 1027"/>
                <a:gd name="T5" fmla="*/ 767 h 907"/>
                <a:gd name="T6" fmla="*/ 405 w 1027"/>
                <a:gd name="T7" fmla="*/ 889 h 907"/>
                <a:gd name="T8" fmla="*/ 31 w 1027"/>
                <a:gd name="T9" fmla="*/ 640 h 907"/>
                <a:gd name="T10" fmla="*/ 66 w 1027"/>
                <a:gd name="T11" fmla="*/ 471 h 907"/>
                <a:gd name="T12" fmla="*/ 94 w 1027"/>
                <a:gd name="T13" fmla="*/ 399 h 907"/>
                <a:gd name="T14" fmla="*/ 113 w 1027"/>
                <a:gd name="T15" fmla="*/ 330 h 907"/>
                <a:gd name="T16" fmla="*/ 268 w 1027"/>
                <a:gd name="T17" fmla="*/ 77 h 907"/>
                <a:gd name="T18" fmla="*/ 554 w 1027"/>
                <a:gd name="T19" fmla="*/ 95 h 907"/>
                <a:gd name="T20" fmla="*/ 773 w 1027"/>
                <a:gd name="T21" fmla="*/ 372 h 907"/>
                <a:gd name="T22" fmla="*/ 774 w 1027"/>
                <a:gd name="T23" fmla="*/ 540 h 907"/>
                <a:gd name="T24" fmla="*/ 778 w 1027"/>
                <a:gd name="T25" fmla="*/ 551 h 907"/>
                <a:gd name="T26" fmla="*/ 789 w 1027"/>
                <a:gd name="T27" fmla="*/ 547 h 907"/>
                <a:gd name="T28" fmla="*/ 787 w 1027"/>
                <a:gd name="T29" fmla="*/ 365 h 907"/>
                <a:gd name="T30" fmla="*/ 564 w 1027"/>
                <a:gd name="T31" fmla="*/ 83 h 907"/>
                <a:gd name="T32" fmla="*/ 260 w 1027"/>
                <a:gd name="T33" fmla="*/ 64 h 907"/>
                <a:gd name="T34" fmla="*/ 97 w 1027"/>
                <a:gd name="T35" fmla="*/ 327 h 907"/>
                <a:gd name="T36" fmla="*/ 79 w 1027"/>
                <a:gd name="T37" fmla="*/ 394 h 907"/>
                <a:gd name="T38" fmla="*/ 51 w 1027"/>
                <a:gd name="T39" fmla="*/ 465 h 907"/>
                <a:gd name="T40" fmla="*/ 15 w 1027"/>
                <a:gd name="T41" fmla="*/ 644 h 907"/>
                <a:gd name="T42" fmla="*/ 404 w 1027"/>
                <a:gd name="T43" fmla="*/ 905 h 907"/>
                <a:gd name="T44" fmla="*/ 497 w 1027"/>
                <a:gd name="T45" fmla="*/ 907 h 907"/>
                <a:gd name="T46" fmla="*/ 915 w 1027"/>
                <a:gd name="T47" fmla="*/ 779 h 907"/>
                <a:gd name="T48" fmla="*/ 1025 w 1027"/>
                <a:gd name="T49" fmla="*/ 636 h 907"/>
                <a:gd name="T50" fmla="*/ 1020 w 1027"/>
                <a:gd name="T51" fmla="*/ 626 h 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027" h="907">
                  <a:moveTo>
                    <a:pt x="1020" y="626"/>
                  </a:moveTo>
                  <a:cubicBezTo>
                    <a:pt x="1016" y="624"/>
                    <a:pt x="1012" y="627"/>
                    <a:pt x="1010" y="631"/>
                  </a:cubicBezTo>
                  <a:cubicBezTo>
                    <a:pt x="999" y="658"/>
                    <a:pt x="953" y="721"/>
                    <a:pt x="904" y="767"/>
                  </a:cubicBezTo>
                  <a:cubicBezTo>
                    <a:pt x="782" y="882"/>
                    <a:pt x="616" y="899"/>
                    <a:pt x="405" y="889"/>
                  </a:cubicBezTo>
                  <a:cubicBezTo>
                    <a:pt x="199" y="880"/>
                    <a:pt x="49" y="710"/>
                    <a:pt x="31" y="640"/>
                  </a:cubicBezTo>
                  <a:cubicBezTo>
                    <a:pt x="17" y="587"/>
                    <a:pt x="39" y="534"/>
                    <a:pt x="66" y="471"/>
                  </a:cubicBezTo>
                  <a:cubicBezTo>
                    <a:pt x="76" y="448"/>
                    <a:pt x="86" y="424"/>
                    <a:pt x="94" y="399"/>
                  </a:cubicBezTo>
                  <a:cubicBezTo>
                    <a:pt x="102" y="378"/>
                    <a:pt x="107" y="355"/>
                    <a:pt x="113" y="330"/>
                  </a:cubicBezTo>
                  <a:cubicBezTo>
                    <a:pt x="133" y="244"/>
                    <a:pt x="156" y="146"/>
                    <a:pt x="268" y="77"/>
                  </a:cubicBezTo>
                  <a:cubicBezTo>
                    <a:pt x="367" y="17"/>
                    <a:pt x="458" y="22"/>
                    <a:pt x="554" y="95"/>
                  </a:cubicBezTo>
                  <a:cubicBezTo>
                    <a:pt x="632" y="154"/>
                    <a:pt x="736" y="293"/>
                    <a:pt x="773" y="372"/>
                  </a:cubicBezTo>
                  <a:cubicBezTo>
                    <a:pt x="793" y="415"/>
                    <a:pt x="778" y="530"/>
                    <a:pt x="774" y="540"/>
                  </a:cubicBezTo>
                  <a:cubicBezTo>
                    <a:pt x="772" y="544"/>
                    <a:pt x="774" y="549"/>
                    <a:pt x="778" y="551"/>
                  </a:cubicBezTo>
                  <a:cubicBezTo>
                    <a:pt x="782" y="553"/>
                    <a:pt x="787" y="551"/>
                    <a:pt x="789" y="547"/>
                  </a:cubicBezTo>
                  <a:cubicBezTo>
                    <a:pt x="793" y="538"/>
                    <a:pt x="810" y="414"/>
                    <a:pt x="787" y="365"/>
                  </a:cubicBezTo>
                  <a:cubicBezTo>
                    <a:pt x="749" y="284"/>
                    <a:pt x="643" y="143"/>
                    <a:pt x="564" y="83"/>
                  </a:cubicBezTo>
                  <a:cubicBezTo>
                    <a:pt x="463" y="6"/>
                    <a:pt x="364" y="0"/>
                    <a:pt x="260" y="64"/>
                  </a:cubicBezTo>
                  <a:cubicBezTo>
                    <a:pt x="142" y="136"/>
                    <a:pt x="117" y="242"/>
                    <a:pt x="97" y="327"/>
                  </a:cubicBezTo>
                  <a:cubicBezTo>
                    <a:pt x="92" y="351"/>
                    <a:pt x="86" y="374"/>
                    <a:pt x="79" y="394"/>
                  </a:cubicBezTo>
                  <a:cubicBezTo>
                    <a:pt x="71" y="419"/>
                    <a:pt x="61" y="442"/>
                    <a:pt x="51" y="465"/>
                  </a:cubicBezTo>
                  <a:cubicBezTo>
                    <a:pt x="25" y="527"/>
                    <a:pt x="0" y="586"/>
                    <a:pt x="15" y="644"/>
                  </a:cubicBezTo>
                  <a:cubicBezTo>
                    <a:pt x="38" y="731"/>
                    <a:pt x="203" y="896"/>
                    <a:pt x="404" y="905"/>
                  </a:cubicBezTo>
                  <a:cubicBezTo>
                    <a:pt x="436" y="906"/>
                    <a:pt x="467" y="907"/>
                    <a:pt x="497" y="907"/>
                  </a:cubicBezTo>
                  <a:cubicBezTo>
                    <a:pt x="669" y="907"/>
                    <a:pt x="808" y="879"/>
                    <a:pt x="915" y="779"/>
                  </a:cubicBezTo>
                  <a:cubicBezTo>
                    <a:pt x="967" y="730"/>
                    <a:pt x="1013" y="666"/>
                    <a:pt x="1025" y="636"/>
                  </a:cubicBezTo>
                  <a:cubicBezTo>
                    <a:pt x="1027" y="632"/>
                    <a:pt x="1025" y="628"/>
                    <a:pt x="1020" y="62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5" name="Freeform 34"/>
            <p:cNvSpPr>
              <a:spLocks/>
            </p:cNvSpPr>
            <p:nvPr/>
          </p:nvSpPr>
          <p:spPr bwMode="auto">
            <a:xfrm>
              <a:off x="5357813" y="3508375"/>
              <a:ext cx="928688" cy="1303338"/>
            </a:xfrm>
            <a:custGeom>
              <a:avLst/>
              <a:gdLst>
                <a:gd name="T0" fmla="*/ 275 w 377"/>
                <a:gd name="T1" fmla="*/ 517 h 530"/>
                <a:gd name="T2" fmla="*/ 339 w 377"/>
                <a:gd name="T3" fmla="*/ 457 h 530"/>
                <a:gd name="T4" fmla="*/ 250 w 377"/>
                <a:gd name="T5" fmla="*/ 3 h 530"/>
                <a:gd name="T6" fmla="*/ 239 w 377"/>
                <a:gd name="T7" fmla="*/ 3 h 530"/>
                <a:gd name="T8" fmla="*/ 239 w 377"/>
                <a:gd name="T9" fmla="*/ 15 h 530"/>
                <a:gd name="T10" fmla="*/ 334 w 377"/>
                <a:gd name="T11" fmla="*/ 253 h 530"/>
                <a:gd name="T12" fmla="*/ 324 w 377"/>
                <a:gd name="T13" fmla="*/ 452 h 530"/>
                <a:gd name="T14" fmla="*/ 270 w 377"/>
                <a:gd name="T15" fmla="*/ 502 h 530"/>
                <a:gd name="T16" fmla="*/ 105 w 377"/>
                <a:gd name="T17" fmla="*/ 489 h 530"/>
                <a:gd name="T18" fmla="*/ 23 w 377"/>
                <a:gd name="T19" fmla="*/ 357 h 530"/>
                <a:gd name="T20" fmla="*/ 48 w 377"/>
                <a:gd name="T21" fmla="*/ 221 h 530"/>
                <a:gd name="T22" fmla="*/ 76 w 377"/>
                <a:gd name="T23" fmla="*/ 201 h 530"/>
                <a:gd name="T24" fmla="*/ 134 w 377"/>
                <a:gd name="T25" fmla="*/ 217 h 530"/>
                <a:gd name="T26" fmla="*/ 145 w 377"/>
                <a:gd name="T27" fmla="*/ 215 h 530"/>
                <a:gd name="T28" fmla="*/ 143 w 377"/>
                <a:gd name="T29" fmla="*/ 204 h 530"/>
                <a:gd name="T30" fmla="*/ 73 w 377"/>
                <a:gd name="T31" fmla="*/ 185 h 530"/>
                <a:gd name="T32" fmla="*/ 34 w 377"/>
                <a:gd name="T33" fmla="*/ 213 h 530"/>
                <a:gd name="T34" fmla="*/ 8 w 377"/>
                <a:gd name="T35" fmla="*/ 359 h 530"/>
                <a:gd name="T36" fmla="*/ 97 w 377"/>
                <a:gd name="T37" fmla="*/ 503 h 530"/>
                <a:gd name="T38" fmla="*/ 206 w 377"/>
                <a:gd name="T39" fmla="*/ 530 h 530"/>
                <a:gd name="T40" fmla="*/ 275 w 377"/>
                <a:gd name="T41" fmla="*/ 517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77" h="530">
                  <a:moveTo>
                    <a:pt x="275" y="517"/>
                  </a:moveTo>
                  <a:cubicBezTo>
                    <a:pt x="308" y="505"/>
                    <a:pt x="330" y="484"/>
                    <a:pt x="339" y="457"/>
                  </a:cubicBezTo>
                  <a:cubicBezTo>
                    <a:pt x="362" y="392"/>
                    <a:pt x="377" y="133"/>
                    <a:pt x="250" y="3"/>
                  </a:cubicBezTo>
                  <a:cubicBezTo>
                    <a:pt x="247" y="0"/>
                    <a:pt x="242" y="0"/>
                    <a:pt x="239" y="3"/>
                  </a:cubicBezTo>
                  <a:cubicBezTo>
                    <a:pt x="236" y="6"/>
                    <a:pt x="236" y="11"/>
                    <a:pt x="239" y="15"/>
                  </a:cubicBezTo>
                  <a:cubicBezTo>
                    <a:pt x="303" y="80"/>
                    <a:pt x="326" y="180"/>
                    <a:pt x="334" y="253"/>
                  </a:cubicBezTo>
                  <a:cubicBezTo>
                    <a:pt x="344" y="337"/>
                    <a:pt x="336" y="417"/>
                    <a:pt x="324" y="452"/>
                  </a:cubicBezTo>
                  <a:cubicBezTo>
                    <a:pt x="314" y="480"/>
                    <a:pt x="289" y="495"/>
                    <a:pt x="270" y="502"/>
                  </a:cubicBezTo>
                  <a:cubicBezTo>
                    <a:pt x="221" y="521"/>
                    <a:pt x="156" y="516"/>
                    <a:pt x="105" y="489"/>
                  </a:cubicBezTo>
                  <a:cubicBezTo>
                    <a:pt x="71" y="471"/>
                    <a:pt x="31" y="414"/>
                    <a:pt x="23" y="357"/>
                  </a:cubicBezTo>
                  <a:cubicBezTo>
                    <a:pt x="16" y="297"/>
                    <a:pt x="16" y="271"/>
                    <a:pt x="48" y="221"/>
                  </a:cubicBezTo>
                  <a:cubicBezTo>
                    <a:pt x="55" y="210"/>
                    <a:pt x="64" y="203"/>
                    <a:pt x="76" y="201"/>
                  </a:cubicBezTo>
                  <a:cubicBezTo>
                    <a:pt x="103" y="196"/>
                    <a:pt x="133" y="216"/>
                    <a:pt x="134" y="217"/>
                  </a:cubicBezTo>
                  <a:cubicBezTo>
                    <a:pt x="137" y="219"/>
                    <a:pt x="142" y="219"/>
                    <a:pt x="145" y="215"/>
                  </a:cubicBezTo>
                  <a:cubicBezTo>
                    <a:pt x="147" y="211"/>
                    <a:pt x="146" y="206"/>
                    <a:pt x="143" y="204"/>
                  </a:cubicBezTo>
                  <a:cubicBezTo>
                    <a:pt x="141" y="203"/>
                    <a:pt x="107" y="179"/>
                    <a:pt x="73" y="185"/>
                  </a:cubicBezTo>
                  <a:cubicBezTo>
                    <a:pt x="57" y="188"/>
                    <a:pt x="44" y="198"/>
                    <a:pt x="34" y="213"/>
                  </a:cubicBezTo>
                  <a:cubicBezTo>
                    <a:pt x="0" y="267"/>
                    <a:pt x="0" y="297"/>
                    <a:pt x="8" y="359"/>
                  </a:cubicBezTo>
                  <a:cubicBezTo>
                    <a:pt x="16" y="423"/>
                    <a:pt x="61" y="483"/>
                    <a:pt x="97" y="503"/>
                  </a:cubicBezTo>
                  <a:cubicBezTo>
                    <a:pt x="130" y="520"/>
                    <a:pt x="169" y="530"/>
                    <a:pt x="206" y="530"/>
                  </a:cubicBezTo>
                  <a:cubicBezTo>
                    <a:pt x="230" y="530"/>
                    <a:pt x="254" y="526"/>
                    <a:pt x="275" y="5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6" name="Freeform 35"/>
            <p:cNvSpPr>
              <a:spLocks/>
            </p:cNvSpPr>
            <p:nvPr/>
          </p:nvSpPr>
          <p:spPr bwMode="auto">
            <a:xfrm>
              <a:off x="4670426" y="3503613"/>
              <a:ext cx="2413000" cy="1893888"/>
            </a:xfrm>
            <a:custGeom>
              <a:avLst/>
              <a:gdLst>
                <a:gd name="T0" fmla="*/ 975 w 980"/>
                <a:gd name="T1" fmla="*/ 495 h 770"/>
                <a:gd name="T2" fmla="*/ 964 w 980"/>
                <a:gd name="T3" fmla="*/ 498 h 770"/>
                <a:gd name="T4" fmla="*/ 869 w 980"/>
                <a:gd name="T5" fmla="*/ 627 h 770"/>
                <a:gd name="T6" fmla="*/ 443 w 980"/>
                <a:gd name="T7" fmla="*/ 752 h 770"/>
                <a:gd name="T8" fmla="*/ 414 w 980"/>
                <a:gd name="T9" fmla="*/ 754 h 770"/>
                <a:gd name="T10" fmla="*/ 100 w 980"/>
                <a:gd name="T11" fmla="*/ 608 h 770"/>
                <a:gd name="T12" fmla="*/ 65 w 980"/>
                <a:gd name="T13" fmla="*/ 387 h 770"/>
                <a:gd name="T14" fmla="*/ 123 w 980"/>
                <a:gd name="T15" fmla="*/ 218 h 770"/>
                <a:gd name="T16" fmla="*/ 126 w 980"/>
                <a:gd name="T17" fmla="*/ 208 h 770"/>
                <a:gd name="T18" fmla="*/ 297 w 980"/>
                <a:gd name="T19" fmla="*/ 46 h 770"/>
                <a:gd name="T20" fmla="*/ 489 w 980"/>
                <a:gd name="T21" fmla="*/ 173 h 770"/>
                <a:gd name="T22" fmla="*/ 458 w 980"/>
                <a:gd name="T23" fmla="*/ 354 h 770"/>
                <a:gd name="T24" fmla="*/ 404 w 980"/>
                <a:gd name="T25" fmla="*/ 358 h 770"/>
                <a:gd name="T26" fmla="*/ 357 w 980"/>
                <a:gd name="T27" fmla="*/ 267 h 770"/>
                <a:gd name="T28" fmla="*/ 366 w 980"/>
                <a:gd name="T29" fmla="*/ 240 h 770"/>
                <a:gd name="T30" fmla="*/ 422 w 980"/>
                <a:gd name="T31" fmla="*/ 265 h 770"/>
                <a:gd name="T32" fmla="*/ 434 w 980"/>
                <a:gd name="T33" fmla="*/ 264 h 770"/>
                <a:gd name="T34" fmla="*/ 433 w 980"/>
                <a:gd name="T35" fmla="*/ 253 h 770"/>
                <a:gd name="T36" fmla="*/ 360 w 980"/>
                <a:gd name="T37" fmla="*/ 226 h 770"/>
                <a:gd name="T38" fmla="*/ 341 w 980"/>
                <a:gd name="T39" fmla="*/ 267 h 770"/>
                <a:gd name="T40" fmla="*/ 397 w 980"/>
                <a:gd name="T41" fmla="*/ 372 h 770"/>
                <a:gd name="T42" fmla="*/ 467 w 980"/>
                <a:gd name="T43" fmla="*/ 367 h 770"/>
                <a:gd name="T44" fmla="*/ 504 w 980"/>
                <a:gd name="T45" fmla="*/ 166 h 770"/>
                <a:gd name="T46" fmla="*/ 292 w 980"/>
                <a:gd name="T47" fmla="*/ 31 h 770"/>
                <a:gd name="T48" fmla="*/ 111 w 980"/>
                <a:gd name="T49" fmla="*/ 203 h 770"/>
                <a:gd name="T50" fmla="*/ 108 w 980"/>
                <a:gd name="T51" fmla="*/ 214 h 770"/>
                <a:gd name="T52" fmla="*/ 51 w 980"/>
                <a:gd name="T53" fmla="*/ 380 h 770"/>
                <a:gd name="T54" fmla="*/ 89 w 980"/>
                <a:gd name="T55" fmla="*/ 620 h 770"/>
                <a:gd name="T56" fmla="*/ 401 w 980"/>
                <a:gd name="T57" fmla="*/ 770 h 770"/>
                <a:gd name="T58" fmla="*/ 415 w 980"/>
                <a:gd name="T59" fmla="*/ 770 h 770"/>
                <a:gd name="T60" fmla="*/ 444 w 980"/>
                <a:gd name="T61" fmla="*/ 768 h 770"/>
                <a:gd name="T62" fmla="*/ 880 w 980"/>
                <a:gd name="T63" fmla="*/ 638 h 770"/>
                <a:gd name="T64" fmla="*/ 977 w 980"/>
                <a:gd name="T65" fmla="*/ 506 h 770"/>
                <a:gd name="T66" fmla="*/ 975 w 980"/>
                <a:gd name="T67" fmla="*/ 495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80" h="770">
                  <a:moveTo>
                    <a:pt x="975" y="495"/>
                  </a:moveTo>
                  <a:cubicBezTo>
                    <a:pt x="971" y="493"/>
                    <a:pt x="966" y="494"/>
                    <a:pt x="964" y="498"/>
                  </a:cubicBezTo>
                  <a:cubicBezTo>
                    <a:pt x="947" y="526"/>
                    <a:pt x="900" y="596"/>
                    <a:pt x="869" y="627"/>
                  </a:cubicBezTo>
                  <a:cubicBezTo>
                    <a:pt x="764" y="731"/>
                    <a:pt x="547" y="745"/>
                    <a:pt x="443" y="752"/>
                  </a:cubicBezTo>
                  <a:cubicBezTo>
                    <a:pt x="432" y="752"/>
                    <a:pt x="422" y="753"/>
                    <a:pt x="414" y="754"/>
                  </a:cubicBezTo>
                  <a:cubicBezTo>
                    <a:pt x="333" y="760"/>
                    <a:pt x="219" y="706"/>
                    <a:pt x="100" y="608"/>
                  </a:cubicBezTo>
                  <a:cubicBezTo>
                    <a:pt x="30" y="550"/>
                    <a:pt x="18" y="474"/>
                    <a:pt x="65" y="387"/>
                  </a:cubicBezTo>
                  <a:cubicBezTo>
                    <a:pt x="84" y="352"/>
                    <a:pt x="106" y="278"/>
                    <a:pt x="123" y="218"/>
                  </a:cubicBezTo>
                  <a:cubicBezTo>
                    <a:pt x="126" y="208"/>
                    <a:pt x="126" y="208"/>
                    <a:pt x="126" y="208"/>
                  </a:cubicBezTo>
                  <a:cubicBezTo>
                    <a:pt x="138" y="168"/>
                    <a:pt x="176" y="94"/>
                    <a:pt x="297" y="46"/>
                  </a:cubicBezTo>
                  <a:cubicBezTo>
                    <a:pt x="389" y="10"/>
                    <a:pt x="452" y="95"/>
                    <a:pt x="489" y="173"/>
                  </a:cubicBezTo>
                  <a:cubicBezTo>
                    <a:pt x="519" y="236"/>
                    <a:pt x="505" y="320"/>
                    <a:pt x="458" y="354"/>
                  </a:cubicBezTo>
                  <a:cubicBezTo>
                    <a:pt x="441" y="366"/>
                    <a:pt x="422" y="368"/>
                    <a:pt x="404" y="358"/>
                  </a:cubicBezTo>
                  <a:cubicBezTo>
                    <a:pt x="375" y="343"/>
                    <a:pt x="356" y="306"/>
                    <a:pt x="357" y="267"/>
                  </a:cubicBezTo>
                  <a:cubicBezTo>
                    <a:pt x="357" y="257"/>
                    <a:pt x="358" y="244"/>
                    <a:pt x="366" y="240"/>
                  </a:cubicBezTo>
                  <a:cubicBezTo>
                    <a:pt x="380" y="234"/>
                    <a:pt x="410" y="254"/>
                    <a:pt x="422" y="265"/>
                  </a:cubicBezTo>
                  <a:cubicBezTo>
                    <a:pt x="426" y="268"/>
                    <a:pt x="431" y="267"/>
                    <a:pt x="434" y="264"/>
                  </a:cubicBezTo>
                  <a:cubicBezTo>
                    <a:pt x="437" y="261"/>
                    <a:pt x="436" y="256"/>
                    <a:pt x="433" y="253"/>
                  </a:cubicBezTo>
                  <a:cubicBezTo>
                    <a:pt x="428" y="249"/>
                    <a:pt x="386" y="214"/>
                    <a:pt x="360" y="226"/>
                  </a:cubicBezTo>
                  <a:cubicBezTo>
                    <a:pt x="347" y="231"/>
                    <a:pt x="341" y="245"/>
                    <a:pt x="341" y="267"/>
                  </a:cubicBezTo>
                  <a:cubicBezTo>
                    <a:pt x="340" y="312"/>
                    <a:pt x="362" y="355"/>
                    <a:pt x="397" y="372"/>
                  </a:cubicBezTo>
                  <a:cubicBezTo>
                    <a:pt x="420" y="385"/>
                    <a:pt x="446" y="383"/>
                    <a:pt x="467" y="367"/>
                  </a:cubicBezTo>
                  <a:cubicBezTo>
                    <a:pt x="521" y="328"/>
                    <a:pt x="537" y="236"/>
                    <a:pt x="504" y="166"/>
                  </a:cubicBezTo>
                  <a:cubicBezTo>
                    <a:pt x="446" y="46"/>
                    <a:pt x="373" y="0"/>
                    <a:pt x="292" y="31"/>
                  </a:cubicBezTo>
                  <a:cubicBezTo>
                    <a:pt x="164" y="82"/>
                    <a:pt x="123" y="161"/>
                    <a:pt x="111" y="203"/>
                  </a:cubicBezTo>
                  <a:cubicBezTo>
                    <a:pt x="108" y="214"/>
                    <a:pt x="108" y="214"/>
                    <a:pt x="108" y="214"/>
                  </a:cubicBezTo>
                  <a:cubicBezTo>
                    <a:pt x="90" y="273"/>
                    <a:pt x="69" y="346"/>
                    <a:pt x="51" y="380"/>
                  </a:cubicBezTo>
                  <a:cubicBezTo>
                    <a:pt x="0" y="474"/>
                    <a:pt x="13" y="557"/>
                    <a:pt x="89" y="620"/>
                  </a:cubicBezTo>
                  <a:cubicBezTo>
                    <a:pt x="158" y="677"/>
                    <a:pt x="288" y="770"/>
                    <a:pt x="401" y="770"/>
                  </a:cubicBezTo>
                  <a:cubicBezTo>
                    <a:pt x="405" y="770"/>
                    <a:pt x="410" y="770"/>
                    <a:pt x="415" y="770"/>
                  </a:cubicBezTo>
                  <a:cubicBezTo>
                    <a:pt x="424" y="769"/>
                    <a:pt x="433" y="768"/>
                    <a:pt x="444" y="768"/>
                  </a:cubicBezTo>
                  <a:cubicBezTo>
                    <a:pt x="550" y="761"/>
                    <a:pt x="771" y="747"/>
                    <a:pt x="880" y="638"/>
                  </a:cubicBezTo>
                  <a:cubicBezTo>
                    <a:pt x="912" y="606"/>
                    <a:pt x="960" y="535"/>
                    <a:pt x="977" y="506"/>
                  </a:cubicBezTo>
                  <a:cubicBezTo>
                    <a:pt x="980" y="502"/>
                    <a:pt x="978" y="497"/>
                    <a:pt x="975" y="49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7" name="Freeform 36"/>
            <p:cNvSpPr>
              <a:spLocks/>
            </p:cNvSpPr>
            <p:nvPr/>
          </p:nvSpPr>
          <p:spPr bwMode="auto">
            <a:xfrm>
              <a:off x="4799013" y="3608388"/>
              <a:ext cx="2211388" cy="1689100"/>
            </a:xfrm>
            <a:custGeom>
              <a:avLst/>
              <a:gdLst>
                <a:gd name="T0" fmla="*/ 892 w 898"/>
                <a:gd name="T1" fmla="*/ 421 h 686"/>
                <a:gd name="T2" fmla="*/ 882 w 898"/>
                <a:gd name="T3" fmla="*/ 425 h 686"/>
                <a:gd name="T4" fmla="*/ 772 w 898"/>
                <a:gd name="T5" fmla="*/ 569 h 686"/>
                <a:gd name="T6" fmla="*/ 271 w 898"/>
                <a:gd name="T7" fmla="*/ 661 h 686"/>
                <a:gd name="T8" fmla="*/ 41 w 898"/>
                <a:gd name="T9" fmla="*/ 488 h 686"/>
                <a:gd name="T10" fmla="*/ 42 w 898"/>
                <a:gd name="T11" fmla="*/ 367 h 686"/>
                <a:gd name="T12" fmla="*/ 72 w 898"/>
                <a:gd name="T13" fmla="*/ 282 h 686"/>
                <a:gd name="T14" fmla="*/ 145 w 898"/>
                <a:gd name="T15" fmla="*/ 106 h 686"/>
                <a:gd name="T16" fmla="*/ 343 w 898"/>
                <a:gd name="T17" fmla="*/ 55 h 686"/>
                <a:gd name="T18" fmla="*/ 409 w 898"/>
                <a:gd name="T19" fmla="*/ 256 h 686"/>
                <a:gd name="T20" fmla="*/ 387 w 898"/>
                <a:gd name="T21" fmla="*/ 276 h 686"/>
                <a:gd name="T22" fmla="*/ 386 w 898"/>
                <a:gd name="T23" fmla="*/ 276 h 686"/>
                <a:gd name="T24" fmla="*/ 340 w 898"/>
                <a:gd name="T25" fmla="*/ 230 h 686"/>
                <a:gd name="T26" fmla="*/ 330 w 898"/>
                <a:gd name="T27" fmla="*/ 227 h 686"/>
                <a:gd name="T28" fmla="*/ 326 w 898"/>
                <a:gd name="T29" fmla="*/ 238 h 686"/>
                <a:gd name="T30" fmla="*/ 386 w 898"/>
                <a:gd name="T31" fmla="*/ 292 h 686"/>
                <a:gd name="T32" fmla="*/ 387 w 898"/>
                <a:gd name="T33" fmla="*/ 292 h 686"/>
                <a:gd name="T34" fmla="*/ 424 w 898"/>
                <a:gd name="T35" fmla="*/ 264 h 686"/>
                <a:gd name="T36" fmla="*/ 351 w 898"/>
                <a:gd name="T37" fmla="*/ 42 h 686"/>
                <a:gd name="T38" fmla="*/ 132 w 898"/>
                <a:gd name="T39" fmla="*/ 97 h 686"/>
                <a:gd name="T40" fmla="*/ 57 w 898"/>
                <a:gd name="T41" fmla="*/ 277 h 686"/>
                <a:gd name="T42" fmla="*/ 28 w 898"/>
                <a:gd name="T43" fmla="*/ 359 h 686"/>
                <a:gd name="T44" fmla="*/ 28 w 898"/>
                <a:gd name="T45" fmla="*/ 497 h 686"/>
                <a:gd name="T46" fmla="*/ 266 w 898"/>
                <a:gd name="T47" fmla="*/ 676 h 686"/>
                <a:gd name="T48" fmla="*/ 365 w 898"/>
                <a:gd name="T49" fmla="*/ 686 h 686"/>
                <a:gd name="T50" fmla="*/ 515 w 898"/>
                <a:gd name="T51" fmla="*/ 675 h 686"/>
                <a:gd name="T52" fmla="*/ 783 w 898"/>
                <a:gd name="T53" fmla="*/ 580 h 686"/>
                <a:gd name="T54" fmla="*/ 897 w 898"/>
                <a:gd name="T55" fmla="*/ 431 h 686"/>
                <a:gd name="T56" fmla="*/ 892 w 898"/>
                <a:gd name="T57" fmla="*/ 421 h 6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98" h="686">
                  <a:moveTo>
                    <a:pt x="892" y="421"/>
                  </a:moveTo>
                  <a:cubicBezTo>
                    <a:pt x="888" y="419"/>
                    <a:pt x="883" y="421"/>
                    <a:pt x="882" y="425"/>
                  </a:cubicBezTo>
                  <a:cubicBezTo>
                    <a:pt x="857" y="489"/>
                    <a:pt x="816" y="528"/>
                    <a:pt x="772" y="569"/>
                  </a:cubicBezTo>
                  <a:cubicBezTo>
                    <a:pt x="673" y="662"/>
                    <a:pt x="352" y="686"/>
                    <a:pt x="271" y="661"/>
                  </a:cubicBezTo>
                  <a:cubicBezTo>
                    <a:pt x="193" y="637"/>
                    <a:pt x="66" y="521"/>
                    <a:pt x="41" y="488"/>
                  </a:cubicBezTo>
                  <a:cubicBezTo>
                    <a:pt x="17" y="456"/>
                    <a:pt x="17" y="410"/>
                    <a:pt x="42" y="367"/>
                  </a:cubicBezTo>
                  <a:cubicBezTo>
                    <a:pt x="51" y="350"/>
                    <a:pt x="61" y="318"/>
                    <a:pt x="72" y="282"/>
                  </a:cubicBezTo>
                  <a:cubicBezTo>
                    <a:pt x="91" y="222"/>
                    <a:pt x="114" y="147"/>
                    <a:pt x="145" y="106"/>
                  </a:cubicBezTo>
                  <a:cubicBezTo>
                    <a:pt x="195" y="41"/>
                    <a:pt x="284" y="18"/>
                    <a:pt x="343" y="55"/>
                  </a:cubicBezTo>
                  <a:cubicBezTo>
                    <a:pt x="401" y="92"/>
                    <a:pt x="444" y="192"/>
                    <a:pt x="409" y="256"/>
                  </a:cubicBezTo>
                  <a:cubicBezTo>
                    <a:pt x="402" y="270"/>
                    <a:pt x="395" y="276"/>
                    <a:pt x="387" y="276"/>
                  </a:cubicBezTo>
                  <a:cubicBezTo>
                    <a:pt x="387" y="276"/>
                    <a:pt x="386" y="276"/>
                    <a:pt x="386" y="276"/>
                  </a:cubicBezTo>
                  <a:cubicBezTo>
                    <a:pt x="368" y="276"/>
                    <a:pt x="346" y="242"/>
                    <a:pt x="340" y="230"/>
                  </a:cubicBezTo>
                  <a:cubicBezTo>
                    <a:pt x="338" y="226"/>
                    <a:pt x="334" y="225"/>
                    <a:pt x="330" y="227"/>
                  </a:cubicBezTo>
                  <a:cubicBezTo>
                    <a:pt x="326" y="229"/>
                    <a:pt x="324" y="234"/>
                    <a:pt x="326" y="238"/>
                  </a:cubicBezTo>
                  <a:cubicBezTo>
                    <a:pt x="329" y="243"/>
                    <a:pt x="355" y="292"/>
                    <a:pt x="386" y="292"/>
                  </a:cubicBezTo>
                  <a:cubicBezTo>
                    <a:pt x="386" y="292"/>
                    <a:pt x="386" y="292"/>
                    <a:pt x="387" y="292"/>
                  </a:cubicBezTo>
                  <a:cubicBezTo>
                    <a:pt x="401" y="292"/>
                    <a:pt x="413" y="283"/>
                    <a:pt x="424" y="264"/>
                  </a:cubicBezTo>
                  <a:cubicBezTo>
                    <a:pt x="463" y="190"/>
                    <a:pt x="416" y="82"/>
                    <a:pt x="351" y="42"/>
                  </a:cubicBezTo>
                  <a:cubicBezTo>
                    <a:pt x="285" y="0"/>
                    <a:pt x="187" y="25"/>
                    <a:pt x="132" y="97"/>
                  </a:cubicBezTo>
                  <a:cubicBezTo>
                    <a:pt x="99" y="140"/>
                    <a:pt x="76" y="216"/>
                    <a:pt x="57" y="277"/>
                  </a:cubicBezTo>
                  <a:cubicBezTo>
                    <a:pt x="46" y="313"/>
                    <a:pt x="36" y="343"/>
                    <a:pt x="28" y="359"/>
                  </a:cubicBezTo>
                  <a:cubicBezTo>
                    <a:pt x="0" y="408"/>
                    <a:pt x="1" y="461"/>
                    <a:pt x="28" y="497"/>
                  </a:cubicBezTo>
                  <a:cubicBezTo>
                    <a:pt x="55" y="533"/>
                    <a:pt x="184" y="651"/>
                    <a:pt x="266" y="676"/>
                  </a:cubicBezTo>
                  <a:cubicBezTo>
                    <a:pt x="287" y="683"/>
                    <a:pt x="322" y="686"/>
                    <a:pt x="365" y="686"/>
                  </a:cubicBezTo>
                  <a:cubicBezTo>
                    <a:pt x="410" y="686"/>
                    <a:pt x="463" y="682"/>
                    <a:pt x="515" y="675"/>
                  </a:cubicBezTo>
                  <a:cubicBezTo>
                    <a:pt x="588" y="665"/>
                    <a:pt x="721" y="640"/>
                    <a:pt x="783" y="580"/>
                  </a:cubicBezTo>
                  <a:cubicBezTo>
                    <a:pt x="826" y="540"/>
                    <a:pt x="870" y="498"/>
                    <a:pt x="897" y="431"/>
                  </a:cubicBezTo>
                  <a:cubicBezTo>
                    <a:pt x="898" y="427"/>
                    <a:pt x="896" y="422"/>
                    <a:pt x="892" y="4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8" name="Freeform 37"/>
            <p:cNvSpPr>
              <a:spLocks/>
            </p:cNvSpPr>
            <p:nvPr/>
          </p:nvSpPr>
          <p:spPr bwMode="auto">
            <a:xfrm>
              <a:off x="5022851" y="3367088"/>
              <a:ext cx="1125538" cy="1363663"/>
            </a:xfrm>
            <a:custGeom>
              <a:avLst/>
              <a:gdLst>
                <a:gd name="T0" fmla="*/ 184 w 457"/>
                <a:gd name="T1" fmla="*/ 342 h 554"/>
                <a:gd name="T2" fmla="*/ 176 w 457"/>
                <a:gd name="T3" fmla="*/ 334 h 554"/>
                <a:gd name="T4" fmla="*/ 168 w 457"/>
                <a:gd name="T5" fmla="*/ 341 h 554"/>
                <a:gd name="T6" fmla="*/ 220 w 457"/>
                <a:gd name="T7" fmla="*/ 513 h 554"/>
                <a:gd name="T8" fmla="*/ 343 w 457"/>
                <a:gd name="T9" fmla="*/ 554 h 554"/>
                <a:gd name="T10" fmla="*/ 388 w 457"/>
                <a:gd name="T11" fmla="*/ 552 h 554"/>
                <a:gd name="T12" fmla="*/ 454 w 457"/>
                <a:gd name="T13" fmla="*/ 389 h 554"/>
                <a:gd name="T14" fmla="*/ 454 w 457"/>
                <a:gd name="T15" fmla="*/ 372 h 554"/>
                <a:gd name="T16" fmla="*/ 410 w 457"/>
                <a:gd name="T17" fmla="*/ 161 h 554"/>
                <a:gd name="T18" fmla="*/ 242 w 457"/>
                <a:gd name="T19" fmla="*/ 5 h 554"/>
                <a:gd name="T20" fmla="*/ 64 w 457"/>
                <a:gd name="T21" fmla="*/ 58 h 554"/>
                <a:gd name="T22" fmla="*/ 1 w 457"/>
                <a:gd name="T23" fmla="*/ 153 h 554"/>
                <a:gd name="T24" fmla="*/ 6 w 457"/>
                <a:gd name="T25" fmla="*/ 163 h 554"/>
                <a:gd name="T26" fmla="*/ 16 w 457"/>
                <a:gd name="T27" fmla="*/ 158 h 554"/>
                <a:gd name="T28" fmla="*/ 74 w 457"/>
                <a:gd name="T29" fmla="*/ 71 h 554"/>
                <a:gd name="T30" fmla="*/ 241 w 457"/>
                <a:gd name="T31" fmla="*/ 21 h 554"/>
                <a:gd name="T32" fmla="*/ 395 w 457"/>
                <a:gd name="T33" fmla="*/ 167 h 554"/>
                <a:gd name="T34" fmla="*/ 438 w 457"/>
                <a:gd name="T35" fmla="*/ 372 h 554"/>
                <a:gd name="T36" fmla="*/ 438 w 457"/>
                <a:gd name="T37" fmla="*/ 390 h 554"/>
                <a:gd name="T38" fmla="*/ 387 w 457"/>
                <a:gd name="T39" fmla="*/ 536 h 554"/>
                <a:gd name="T40" fmla="*/ 231 w 457"/>
                <a:gd name="T41" fmla="*/ 501 h 554"/>
                <a:gd name="T42" fmla="*/ 184 w 457"/>
                <a:gd name="T43" fmla="*/ 342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7" h="554">
                  <a:moveTo>
                    <a:pt x="184" y="342"/>
                  </a:moveTo>
                  <a:cubicBezTo>
                    <a:pt x="184" y="337"/>
                    <a:pt x="180" y="334"/>
                    <a:pt x="176" y="334"/>
                  </a:cubicBezTo>
                  <a:cubicBezTo>
                    <a:pt x="171" y="333"/>
                    <a:pt x="168" y="337"/>
                    <a:pt x="168" y="341"/>
                  </a:cubicBezTo>
                  <a:cubicBezTo>
                    <a:pt x="165" y="420"/>
                    <a:pt x="182" y="478"/>
                    <a:pt x="220" y="513"/>
                  </a:cubicBezTo>
                  <a:cubicBezTo>
                    <a:pt x="256" y="547"/>
                    <a:pt x="305" y="554"/>
                    <a:pt x="343" y="554"/>
                  </a:cubicBezTo>
                  <a:cubicBezTo>
                    <a:pt x="361" y="554"/>
                    <a:pt x="377" y="553"/>
                    <a:pt x="388" y="552"/>
                  </a:cubicBezTo>
                  <a:cubicBezTo>
                    <a:pt x="457" y="545"/>
                    <a:pt x="455" y="447"/>
                    <a:pt x="454" y="389"/>
                  </a:cubicBezTo>
                  <a:cubicBezTo>
                    <a:pt x="454" y="383"/>
                    <a:pt x="454" y="377"/>
                    <a:pt x="454" y="372"/>
                  </a:cubicBezTo>
                  <a:cubicBezTo>
                    <a:pt x="454" y="334"/>
                    <a:pt x="448" y="256"/>
                    <a:pt x="410" y="161"/>
                  </a:cubicBezTo>
                  <a:cubicBezTo>
                    <a:pt x="373" y="68"/>
                    <a:pt x="310" y="10"/>
                    <a:pt x="242" y="5"/>
                  </a:cubicBezTo>
                  <a:cubicBezTo>
                    <a:pt x="177" y="0"/>
                    <a:pt x="113" y="19"/>
                    <a:pt x="64" y="58"/>
                  </a:cubicBezTo>
                  <a:cubicBezTo>
                    <a:pt x="18" y="95"/>
                    <a:pt x="2" y="151"/>
                    <a:pt x="1" y="153"/>
                  </a:cubicBezTo>
                  <a:cubicBezTo>
                    <a:pt x="0" y="157"/>
                    <a:pt x="2" y="162"/>
                    <a:pt x="6" y="163"/>
                  </a:cubicBezTo>
                  <a:cubicBezTo>
                    <a:pt x="10" y="164"/>
                    <a:pt x="15" y="162"/>
                    <a:pt x="16" y="158"/>
                  </a:cubicBezTo>
                  <a:cubicBezTo>
                    <a:pt x="16" y="157"/>
                    <a:pt x="32" y="104"/>
                    <a:pt x="74" y="71"/>
                  </a:cubicBezTo>
                  <a:cubicBezTo>
                    <a:pt x="120" y="34"/>
                    <a:pt x="180" y="16"/>
                    <a:pt x="241" y="21"/>
                  </a:cubicBezTo>
                  <a:cubicBezTo>
                    <a:pt x="302" y="25"/>
                    <a:pt x="361" y="81"/>
                    <a:pt x="395" y="167"/>
                  </a:cubicBezTo>
                  <a:cubicBezTo>
                    <a:pt x="432" y="260"/>
                    <a:pt x="438" y="335"/>
                    <a:pt x="438" y="372"/>
                  </a:cubicBezTo>
                  <a:cubicBezTo>
                    <a:pt x="438" y="377"/>
                    <a:pt x="438" y="383"/>
                    <a:pt x="438" y="390"/>
                  </a:cubicBezTo>
                  <a:cubicBezTo>
                    <a:pt x="439" y="442"/>
                    <a:pt x="440" y="530"/>
                    <a:pt x="387" y="536"/>
                  </a:cubicBezTo>
                  <a:cubicBezTo>
                    <a:pt x="337" y="541"/>
                    <a:pt x="274" y="542"/>
                    <a:pt x="231" y="501"/>
                  </a:cubicBezTo>
                  <a:cubicBezTo>
                    <a:pt x="197" y="469"/>
                    <a:pt x="181" y="416"/>
                    <a:pt x="184" y="3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9" name="Freeform 38"/>
            <p:cNvSpPr>
              <a:spLocks/>
            </p:cNvSpPr>
            <p:nvPr/>
          </p:nvSpPr>
          <p:spPr bwMode="auto">
            <a:xfrm>
              <a:off x="5245101" y="3463925"/>
              <a:ext cx="827088" cy="1195388"/>
            </a:xfrm>
            <a:custGeom>
              <a:avLst/>
              <a:gdLst>
                <a:gd name="T0" fmla="*/ 128 w 336"/>
                <a:gd name="T1" fmla="*/ 372 h 486"/>
                <a:gd name="T2" fmla="*/ 120 w 336"/>
                <a:gd name="T3" fmla="*/ 380 h 486"/>
                <a:gd name="T4" fmla="*/ 147 w 336"/>
                <a:gd name="T5" fmla="*/ 447 h 486"/>
                <a:gd name="T6" fmla="*/ 263 w 336"/>
                <a:gd name="T7" fmla="*/ 486 h 486"/>
                <a:gd name="T8" fmla="*/ 265 w 336"/>
                <a:gd name="T9" fmla="*/ 486 h 486"/>
                <a:gd name="T10" fmla="*/ 315 w 336"/>
                <a:gd name="T11" fmla="*/ 468 h 486"/>
                <a:gd name="T12" fmla="*/ 333 w 336"/>
                <a:gd name="T13" fmla="*/ 366 h 486"/>
                <a:gd name="T14" fmla="*/ 333 w 336"/>
                <a:gd name="T15" fmla="*/ 330 h 486"/>
                <a:gd name="T16" fmla="*/ 272 w 336"/>
                <a:gd name="T17" fmla="*/ 85 h 486"/>
                <a:gd name="T18" fmla="*/ 161 w 336"/>
                <a:gd name="T19" fmla="*/ 13 h 486"/>
                <a:gd name="T20" fmla="*/ 5 w 336"/>
                <a:gd name="T21" fmla="*/ 39 h 486"/>
                <a:gd name="T22" fmla="*/ 3 w 336"/>
                <a:gd name="T23" fmla="*/ 50 h 486"/>
                <a:gd name="T24" fmla="*/ 14 w 336"/>
                <a:gd name="T25" fmla="*/ 52 h 486"/>
                <a:gd name="T26" fmla="*/ 157 w 336"/>
                <a:gd name="T27" fmla="*/ 29 h 486"/>
                <a:gd name="T28" fmla="*/ 258 w 336"/>
                <a:gd name="T29" fmla="*/ 93 h 486"/>
                <a:gd name="T30" fmla="*/ 317 w 336"/>
                <a:gd name="T31" fmla="*/ 330 h 486"/>
                <a:gd name="T32" fmla="*/ 317 w 336"/>
                <a:gd name="T33" fmla="*/ 367 h 486"/>
                <a:gd name="T34" fmla="*/ 303 w 336"/>
                <a:gd name="T35" fmla="*/ 457 h 486"/>
                <a:gd name="T36" fmla="*/ 265 w 336"/>
                <a:gd name="T37" fmla="*/ 470 h 486"/>
                <a:gd name="T38" fmla="*/ 263 w 336"/>
                <a:gd name="T39" fmla="*/ 470 h 486"/>
                <a:gd name="T40" fmla="*/ 159 w 336"/>
                <a:gd name="T41" fmla="*/ 436 h 486"/>
                <a:gd name="T42" fmla="*/ 136 w 336"/>
                <a:gd name="T43" fmla="*/ 381 h 486"/>
                <a:gd name="T44" fmla="*/ 128 w 336"/>
                <a:gd name="T45" fmla="*/ 372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6" h="486">
                  <a:moveTo>
                    <a:pt x="128" y="372"/>
                  </a:moveTo>
                  <a:cubicBezTo>
                    <a:pt x="124" y="372"/>
                    <a:pt x="120" y="376"/>
                    <a:pt x="120" y="380"/>
                  </a:cubicBezTo>
                  <a:cubicBezTo>
                    <a:pt x="120" y="381"/>
                    <a:pt x="118" y="417"/>
                    <a:pt x="147" y="447"/>
                  </a:cubicBezTo>
                  <a:cubicBezTo>
                    <a:pt x="172" y="473"/>
                    <a:pt x="211" y="486"/>
                    <a:pt x="263" y="486"/>
                  </a:cubicBezTo>
                  <a:cubicBezTo>
                    <a:pt x="264" y="486"/>
                    <a:pt x="264" y="486"/>
                    <a:pt x="265" y="486"/>
                  </a:cubicBezTo>
                  <a:cubicBezTo>
                    <a:pt x="287" y="486"/>
                    <a:pt x="303" y="480"/>
                    <a:pt x="315" y="468"/>
                  </a:cubicBezTo>
                  <a:cubicBezTo>
                    <a:pt x="336" y="446"/>
                    <a:pt x="335" y="407"/>
                    <a:pt x="333" y="366"/>
                  </a:cubicBezTo>
                  <a:cubicBezTo>
                    <a:pt x="333" y="354"/>
                    <a:pt x="332" y="342"/>
                    <a:pt x="333" y="330"/>
                  </a:cubicBezTo>
                  <a:cubicBezTo>
                    <a:pt x="334" y="255"/>
                    <a:pt x="305" y="141"/>
                    <a:pt x="272" y="85"/>
                  </a:cubicBezTo>
                  <a:cubicBezTo>
                    <a:pt x="253" y="52"/>
                    <a:pt x="209" y="24"/>
                    <a:pt x="161" y="13"/>
                  </a:cubicBezTo>
                  <a:cubicBezTo>
                    <a:pt x="106" y="0"/>
                    <a:pt x="51" y="10"/>
                    <a:pt x="5" y="39"/>
                  </a:cubicBezTo>
                  <a:cubicBezTo>
                    <a:pt x="2" y="41"/>
                    <a:pt x="0" y="46"/>
                    <a:pt x="3" y="50"/>
                  </a:cubicBezTo>
                  <a:cubicBezTo>
                    <a:pt x="5" y="54"/>
                    <a:pt x="10" y="55"/>
                    <a:pt x="14" y="52"/>
                  </a:cubicBezTo>
                  <a:cubicBezTo>
                    <a:pt x="56" y="25"/>
                    <a:pt x="107" y="17"/>
                    <a:pt x="157" y="29"/>
                  </a:cubicBezTo>
                  <a:cubicBezTo>
                    <a:pt x="201" y="39"/>
                    <a:pt x="241" y="64"/>
                    <a:pt x="258" y="93"/>
                  </a:cubicBezTo>
                  <a:cubicBezTo>
                    <a:pt x="290" y="147"/>
                    <a:pt x="318" y="257"/>
                    <a:pt x="317" y="330"/>
                  </a:cubicBezTo>
                  <a:cubicBezTo>
                    <a:pt x="316" y="342"/>
                    <a:pt x="317" y="355"/>
                    <a:pt x="317" y="367"/>
                  </a:cubicBezTo>
                  <a:cubicBezTo>
                    <a:pt x="319" y="404"/>
                    <a:pt x="320" y="439"/>
                    <a:pt x="303" y="457"/>
                  </a:cubicBezTo>
                  <a:cubicBezTo>
                    <a:pt x="295" y="465"/>
                    <a:pt x="282" y="470"/>
                    <a:pt x="265" y="470"/>
                  </a:cubicBezTo>
                  <a:cubicBezTo>
                    <a:pt x="264" y="470"/>
                    <a:pt x="264" y="470"/>
                    <a:pt x="263" y="470"/>
                  </a:cubicBezTo>
                  <a:cubicBezTo>
                    <a:pt x="215" y="470"/>
                    <a:pt x="180" y="458"/>
                    <a:pt x="159" y="436"/>
                  </a:cubicBezTo>
                  <a:cubicBezTo>
                    <a:pt x="135" y="411"/>
                    <a:pt x="136" y="381"/>
                    <a:pt x="136" y="381"/>
                  </a:cubicBezTo>
                  <a:cubicBezTo>
                    <a:pt x="136" y="376"/>
                    <a:pt x="133" y="373"/>
                    <a:pt x="128" y="37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40" name="Freeform 39"/>
            <p:cNvSpPr>
              <a:spLocks/>
            </p:cNvSpPr>
            <p:nvPr/>
          </p:nvSpPr>
          <p:spPr bwMode="auto">
            <a:xfrm>
              <a:off x="5630863" y="4230688"/>
              <a:ext cx="369888" cy="271463"/>
            </a:xfrm>
            <a:custGeom>
              <a:avLst/>
              <a:gdLst>
                <a:gd name="T0" fmla="*/ 143 w 150"/>
                <a:gd name="T1" fmla="*/ 0 h 110"/>
                <a:gd name="T2" fmla="*/ 134 w 150"/>
                <a:gd name="T3" fmla="*/ 7 h 110"/>
                <a:gd name="T4" fmla="*/ 100 w 150"/>
                <a:gd name="T5" fmla="*/ 77 h 110"/>
                <a:gd name="T6" fmla="*/ 11 w 150"/>
                <a:gd name="T7" fmla="*/ 92 h 110"/>
                <a:gd name="T8" fmla="*/ 1 w 150"/>
                <a:gd name="T9" fmla="*/ 98 h 110"/>
                <a:gd name="T10" fmla="*/ 7 w 150"/>
                <a:gd name="T11" fmla="*/ 107 h 110"/>
                <a:gd name="T12" fmla="*/ 38 w 150"/>
                <a:gd name="T13" fmla="*/ 110 h 110"/>
                <a:gd name="T14" fmla="*/ 109 w 150"/>
                <a:gd name="T15" fmla="*/ 90 h 110"/>
                <a:gd name="T16" fmla="*/ 150 w 150"/>
                <a:gd name="T17" fmla="*/ 9 h 110"/>
                <a:gd name="T18" fmla="*/ 143 w 150"/>
                <a:gd name="T19" fmla="*/ 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0" h="110">
                  <a:moveTo>
                    <a:pt x="143" y="0"/>
                  </a:moveTo>
                  <a:cubicBezTo>
                    <a:pt x="138" y="0"/>
                    <a:pt x="134" y="3"/>
                    <a:pt x="134" y="7"/>
                  </a:cubicBezTo>
                  <a:cubicBezTo>
                    <a:pt x="131" y="39"/>
                    <a:pt x="119" y="63"/>
                    <a:pt x="100" y="77"/>
                  </a:cubicBezTo>
                  <a:cubicBezTo>
                    <a:pt x="64" y="103"/>
                    <a:pt x="11" y="92"/>
                    <a:pt x="11" y="92"/>
                  </a:cubicBezTo>
                  <a:cubicBezTo>
                    <a:pt x="7" y="91"/>
                    <a:pt x="2" y="94"/>
                    <a:pt x="1" y="98"/>
                  </a:cubicBezTo>
                  <a:cubicBezTo>
                    <a:pt x="0" y="102"/>
                    <a:pt x="3" y="106"/>
                    <a:pt x="7" y="107"/>
                  </a:cubicBezTo>
                  <a:cubicBezTo>
                    <a:pt x="9" y="108"/>
                    <a:pt x="21" y="110"/>
                    <a:pt x="38" y="110"/>
                  </a:cubicBezTo>
                  <a:cubicBezTo>
                    <a:pt x="59" y="110"/>
                    <a:pt x="86" y="107"/>
                    <a:pt x="109" y="90"/>
                  </a:cubicBezTo>
                  <a:cubicBezTo>
                    <a:pt x="133" y="73"/>
                    <a:pt x="146" y="46"/>
                    <a:pt x="150" y="9"/>
                  </a:cubicBezTo>
                  <a:cubicBezTo>
                    <a:pt x="150" y="5"/>
                    <a:pt x="147" y="1"/>
                    <a:pt x="1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41" name="Freeform 40"/>
            <p:cNvSpPr>
              <a:spLocks/>
            </p:cNvSpPr>
            <p:nvPr/>
          </p:nvSpPr>
          <p:spPr bwMode="auto">
            <a:xfrm>
              <a:off x="4895851" y="3716338"/>
              <a:ext cx="2055813" cy="1489075"/>
            </a:xfrm>
            <a:custGeom>
              <a:avLst/>
              <a:gdLst>
                <a:gd name="T0" fmla="*/ 828 w 835"/>
                <a:gd name="T1" fmla="*/ 335 h 605"/>
                <a:gd name="T2" fmla="*/ 818 w 835"/>
                <a:gd name="T3" fmla="*/ 341 h 605"/>
                <a:gd name="T4" fmla="*/ 733 w 835"/>
                <a:gd name="T5" fmla="*/ 473 h 605"/>
                <a:gd name="T6" fmla="*/ 478 w 835"/>
                <a:gd name="T7" fmla="*/ 571 h 605"/>
                <a:gd name="T8" fmla="*/ 252 w 835"/>
                <a:gd name="T9" fmla="*/ 588 h 605"/>
                <a:gd name="T10" fmla="*/ 63 w 835"/>
                <a:gd name="T11" fmla="*/ 454 h 605"/>
                <a:gd name="T12" fmla="*/ 33 w 835"/>
                <a:gd name="T13" fmla="*/ 354 h 605"/>
                <a:gd name="T14" fmla="*/ 101 w 835"/>
                <a:gd name="T15" fmla="*/ 153 h 605"/>
                <a:gd name="T16" fmla="*/ 233 w 835"/>
                <a:gd name="T17" fmla="*/ 23 h 605"/>
                <a:gd name="T18" fmla="*/ 327 w 835"/>
                <a:gd name="T19" fmla="*/ 92 h 605"/>
                <a:gd name="T20" fmla="*/ 338 w 835"/>
                <a:gd name="T21" fmla="*/ 96 h 605"/>
                <a:gd name="T22" fmla="*/ 342 w 835"/>
                <a:gd name="T23" fmla="*/ 86 h 605"/>
                <a:gd name="T24" fmla="*/ 314 w 835"/>
                <a:gd name="T25" fmla="*/ 40 h 605"/>
                <a:gd name="T26" fmla="*/ 228 w 835"/>
                <a:gd name="T27" fmla="*/ 8 h 605"/>
                <a:gd name="T28" fmla="*/ 86 w 835"/>
                <a:gd name="T29" fmla="*/ 148 h 605"/>
                <a:gd name="T30" fmla="*/ 18 w 835"/>
                <a:gd name="T31" fmla="*/ 348 h 605"/>
                <a:gd name="T32" fmla="*/ 50 w 835"/>
                <a:gd name="T33" fmla="*/ 464 h 605"/>
                <a:gd name="T34" fmla="*/ 142 w 835"/>
                <a:gd name="T35" fmla="*/ 550 h 605"/>
                <a:gd name="T36" fmla="*/ 251 w 835"/>
                <a:gd name="T37" fmla="*/ 604 h 605"/>
                <a:gd name="T38" fmla="*/ 274 w 835"/>
                <a:gd name="T39" fmla="*/ 605 h 605"/>
                <a:gd name="T40" fmla="*/ 480 w 835"/>
                <a:gd name="T41" fmla="*/ 587 h 605"/>
                <a:gd name="T42" fmla="*/ 744 w 835"/>
                <a:gd name="T43" fmla="*/ 484 h 605"/>
                <a:gd name="T44" fmla="*/ 834 w 835"/>
                <a:gd name="T45" fmla="*/ 344 h 605"/>
                <a:gd name="T46" fmla="*/ 828 w 835"/>
                <a:gd name="T47" fmla="*/ 335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35" h="605">
                  <a:moveTo>
                    <a:pt x="828" y="335"/>
                  </a:moveTo>
                  <a:cubicBezTo>
                    <a:pt x="823" y="334"/>
                    <a:pt x="819" y="337"/>
                    <a:pt x="818" y="341"/>
                  </a:cubicBezTo>
                  <a:cubicBezTo>
                    <a:pt x="812" y="378"/>
                    <a:pt x="771" y="434"/>
                    <a:pt x="733" y="473"/>
                  </a:cubicBezTo>
                  <a:cubicBezTo>
                    <a:pt x="681" y="528"/>
                    <a:pt x="565" y="556"/>
                    <a:pt x="478" y="571"/>
                  </a:cubicBezTo>
                  <a:cubicBezTo>
                    <a:pt x="376" y="588"/>
                    <a:pt x="280" y="590"/>
                    <a:pt x="252" y="588"/>
                  </a:cubicBezTo>
                  <a:cubicBezTo>
                    <a:pt x="197" y="584"/>
                    <a:pt x="101" y="500"/>
                    <a:pt x="63" y="454"/>
                  </a:cubicBezTo>
                  <a:cubicBezTo>
                    <a:pt x="24" y="407"/>
                    <a:pt x="19" y="390"/>
                    <a:pt x="33" y="354"/>
                  </a:cubicBezTo>
                  <a:cubicBezTo>
                    <a:pt x="52" y="306"/>
                    <a:pt x="77" y="233"/>
                    <a:pt x="101" y="153"/>
                  </a:cubicBezTo>
                  <a:cubicBezTo>
                    <a:pt x="128" y="66"/>
                    <a:pt x="166" y="41"/>
                    <a:pt x="233" y="23"/>
                  </a:cubicBezTo>
                  <a:cubicBezTo>
                    <a:pt x="292" y="7"/>
                    <a:pt x="327" y="91"/>
                    <a:pt x="327" y="92"/>
                  </a:cubicBezTo>
                  <a:cubicBezTo>
                    <a:pt x="329" y="96"/>
                    <a:pt x="333" y="98"/>
                    <a:pt x="338" y="96"/>
                  </a:cubicBezTo>
                  <a:cubicBezTo>
                    <a:pt x="342" y="94"/>
                    <a:pt x="344" y="90"/>
                    <a:pt x="342" y="86"/>
                  </a:cubicBezTo>
                  <a:cubicBezTo>
                    <a:pt x="342" y="85"/>
                    <a:pt x="332" y="61"/>
                    <a:pt x="314" y="40"/>
                  </a:cubicBezTo>
                  <a:cubicBezTo>
                    <a:pt x="289" y="11"/>
                    <a:pt x="259" y="0"/>
                    <a:pt x="228" y="8"/>
                  </a:cubicBezTo>
                  <a:cubicBezTo>
                    <a:pt x="158" y="27"/>
                    <a:pt x="114" y="55"/>
                    <a:pt x="86" y="148"/>
                  </a:cubicBezTo>
                  <a:cubicBezTo>
                    <a:pt x="62" y="228"/>
                    <a:pt x="37" y="301"/>
                    <a:pt x="18" y="348"/>
                  </a:cubicBezTo>
                  <a:cubicBezTo>
                    <a:pt x="0" y="392"/>
                    <a:pt x="11" y="416"/>
                    <a:pt x="50" y="464"/>
                  </a:cubicBezTo>
                  <a:cubicBezTo>
                    <a:pt x="68" y="485"/>
                    <a:pt x="102" y="519"/>
                    <a:pt x="142" y="550"/>
                  </a:cubicBezTo>
                  <a:cubicBezTo>
                    <a:pt x="173" y="573"/>
                    <a:pt x="216" y="602"/>
                    <a:pt x="251" y="604"/>
                  </a:cubicBezTo>
                  <a:cubicBezTo>
                    <a:pt x="256" y="605"/>
                    <a:pt x="264" y="605"/>
                    <a:pt x="274" y="605"/>
                  </a:cubicBezTo>
                  <a:cubicBezTo>
                    <a:pt x="317" y="605"/>
                    <a:pt x="396" y="600"/>
                    <a:pt x="480" y="587"/>
                  </a:cubicBezTo>
                  <a:cubicBezTo>
                    <a:pt x="570" y="572"/>
                    <a:pt x="689" y="542"/>
                    <a:pt x="744" y="484"/>
                  </a:cubicBezTo>
                  <a:cubicBezTo>
                    <a:pt x="781" y="446"/>
                    <a:pt x="826" y="386"/>
                    <a:pt x="834" y="344"/>
                  </a:cubicBezTo>
                  <a:cubicBezTo>
                    <a:pt x="835" y="340"/>
                    <a:pt x="832" y="336"/>
                    <a:pt x="828" y="33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42" name="Freeform 41"/>
            <p:cNvSpPr>
              <a:spLocks/>
            </p:cNvSpPr>
            <p:nvPr/>
          </p:nvSpPr>
          <p:spPr bwMode="auto">
            <a:xfrm>
              <a:off x="5021263" y="3756025"/>
              <a:ext cx="1858963" cy="1376363"/>
            </a:xfrm>
            <a:custGeom>
              <a:avLst/>
              <a:gdLst>
                <a:gd name="T0" fmla="*/ 747 w 755"/>
                <a:gd name="T1" fmla="*/ 276 h 559"/>
                <a:gd name="T2" fmla="*/ 747 w 755"/>
                <a:gd name="T3" fmla="*/ 276 h 559"/>
                <a:gd name="T4" fmla="*/ 739 w 755"/>
                <a:gd name="T5" fmla="*/ 283 h 559"/>
                <a:gd name="T6" fmla="*/ 681 w 755"/>
                <a:gd name="T7" fmla="*/ 406 h 559"/>
                <a:gd name="T8" fmla="*/ 315 w 755"/>
                <a:gd name="T9" fmla="*/ 540 h 559"/>
                <a:gd name="T10" fmla="*/ 144 w 755"/>
                <a:gd name="T11" fmla="*/ 498 h 559"/>
                <a:gd name="T12" fmla="*/ 126 w 755"/>
                <a:gd name="T13" fmla="*/ 484 h 559"/>
                <a:gd name="T14" fmla="*/ 18 w 755"/>
                <a:gd name="T15" fmla="*/ 355 h 559"/>
                <a:gd name="T16" fmla="*/ 46 w 755"/>
                <a:gd name="T17" fmla="*/ 254 h 559"/>
                <a:gd name="T18" fmla="*/ 68 w 755"/>
                <a:gd name="T19" fmla="*/ 193 h 559"/>
                <a:gd name="T20" fmla="*/ 71 w 755"/>
                <a:gd name="T21" fmla="*/ 181 h 559"/>
                <a:gd name="T22" fmla="*/ 139 w 755"/>
                <a:gd name="T23" fmla="*/ 59 h 559"/>
                <a:gd name="T24" fmla="*/ 227 w 755"/>
                <a:gd name="T25" fmla="*/ 59 h 559"/>
                <a:gd name="T26" fmla="*/ 238 w 755"/>
                <a:gd name="T27" fmla="*/ 58 h 559"/>
                <a:gd name="T28" fmla="*/ 238 w 755"/>
                <a:gd name="T29" fmla="*/ 47 h 559"/>
                <a:gd name="T30" fmla="*/ 128 w 755"/>
                <a:gd name="T31" fmla="*/ 47 h 559"/>
                <a:gd name="T32" fmla="*/ 56 w 755"/>
                <a:gd name="T33" fmla="*/ 177 h 559"/>
                <a:gd name="T34" fmla="*/ 53 w 755"/>
                <a:gd name="T35" fmla="*/ 189 h 559"/>
                <a:gd name="T36" fmla="*/ 31 w 755"/>
                <a:gd name="T37" fmla="*/ 248 h 559"/>
                <a:gd name="T38" fmla="*/ 2 w 755"/>
                <a:gd name="T39" fmla="*/ 355 h 559"/>
                <a:gd name="T40" fmla="*/ 116 w 755"/>
                <a:gd name="T41" fmla="*/ 497 h 559"/>
                <a:gd name="T42" fmla="*/ 134 w 755"/>
                <a:gd name="T43" fmla="*/ 510 h 559"/>
                <a:gd name="T44" fmla="*/ 262 w 755"/>
                <a:gd name="T45" fmla="*/ 559 h 559"/>
                <a:gd name="T46" fmla="*/ 317 w 755"/>
                <a:gd name="T47" fmla="*/ 556 h 559"/>
                <a:gd name="T48" fmla="*/ 694 w 755"/>
                <a:gd name="T49" fmla="*/ 416 h 559"/>
                <a:gd name="T50" fmla="*/ 755 w 755"/>
                <a:gd name="T51" fmla="*/ 283 h 559"/>
                <a:gd name="T52" fmla="*/ 747 w 755"/>
                <a:gd name="T53" fmla="*/ 276 h 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55" h="559">
                  <a:moveTo>
                    <a:pt x="747" y="276"/>
                  </a:moveTo>
                  <a:cubicBezTo>
                    <a:pt x="747" y="276"/>
                    <a:pt x="747" y="276"/>
                    <a:pt x="747" y="276"/>
                  </a:cubicBezTo>
                  <a:cubicBezTo>
                    <a:pt x="743" y="276"/>
                    <a:pt x="739" y="279"/>
                    <a:pt x="739" y="283"/>
                  </a:cubicBezTo>
                  <a:cubicBezTo>
                    <a:pt x="739" y="323"/>
                    <a:pt x="716" y="361"/>
                    <a:pt x="681" y="406"/>
                  </a:cubicBezTo>
                  <a:cubicBezTo>
                    <a:pt x="637" y="463"/>
                    <a:pt x="429" y="527"/>
                    <a:pt x="315" y="540"/>
                  </a:cubicBezTo>
                  <a:cubicBezTo>
                    <a:pt x="216" y="551"/>
                    <a:pt x="193" y="534"/>
                    <a:pt x="144" y="498"/>
                  </a:cubicBezTo>
                  <a:cubicBezTo>
                    <a:pt x="138" y="493"/>
                    <a:pt x="132" y="489"/>
                    <a:pt x="126" y="484"/>
                  </a:cubicBezTo>
                  <a:cubicBezTo>
                    <a:pt x="62" y="438"/>
                    <a:pt x="19" y="399"/>
                    <a:pt x="18" y="355"/>
                  </a:cubicBezTo>
                  <a:cubicBezTo>
                    <a:pt x="16" y="327"/>
                    <a:pt x="31" y="290"/>
                    <a:pt x="46" y="254"/>
                  </a:cubicBezTo>
                  <a:cubicBezTo>
                    <a:pt x="55" y="232"/>
                    <a:pt x="63" y="212"/>
                    <a:pt x="68" y="193"/>
                  </a:cubicBezTo>
                  <a:cubicBezTo>
                    <a:pt x="69" y="189"/>
                    <a:pt x="70" y="185"/>
                    <a:pt x="71" y="181"/>
                  </a:cubicBezTo>
                  <a:cubicBezTo>
                    <a:pt x="83" y="136"/>
                    <a:pt x="93" y="97"/>
                    <a:pt x="139" y="59"/>
                  </a:cubicBezTo>
                  <a:cubicBezTo>
                    <a:pt x="185" y="22"/>
                    <a:pt x="225" y="57"/>
                    <a:pt x="227" y="59"/>
                  </a:cubicBezTo>
                  <a:cubicBezTo>
                    <a:pt x="230" y="62"/>
                    <a:pt x="236" y="62"/>
                    <a:pt x="238" y="58"/>
                  </a:cubicBezTo>
                  <a:cubicBezTo>
                    <a:pt x="241" y="55"/>
                    <a:pt x="241" y="50"/>
                    <a:pt x="238" y="47"/>
                  </a:cubicBezTo>
                  <a:cubicBezTo>
                    <a:pt x="237" y="47"/>
                    <a:pt x="185" y="0"/>
                    <a:pt x="128" y="47"/>
                  </a:cubicBezTo>
                  <a:cubicBezTo>
                    <a:pt x="78" y="88"/>
                    <a:pt x="67" y="131"/>
                    <a:pt x="56" y="177"/>
                  </a:cubicBezTo>
                  <a:cubicBezTo>
                    <a:pt x="55" y="181"/>
                    <a:pt x="54" y="185"/>
                    <a:pt x="53" y="189"/>
                  </a:cubicBezTo>
                  <a:cubicBezTo>
                    <a:pt x="48" y="207"/>
                    <a:pt x="40" y="227"/>
                    <a:pt x="31" y="248"/>
                  </a:cubicBezTo>
                  <a:cubicBezTo>
                    <a:pt x="16" y="285"/>
                    <a:pt x="0" y="324"/>
                    <a:pt x="2" y="355"/>
                  </a:cubicBezTo>
                  <a:cubicBezTo>
                    <a:pt x="4" y="406"/>
                    <a:pt x="49" y="448"/>
                    <a:pt x="116" y="497"/>
                  </a:cubicBezTo>
                  <a:cubicBezTo>
                    <a:pt x="123" y="502"/>
                    <a:pt x="129" y="506"/>
                    <a:pt x="134" y="510"/>
                  </a:cubicBezTo>
                  <a:cubicBezTo>
                    <a:pt x="175" y="541"/>
                    <a:pt x="200" y="559"/>
                    <a:pt x="262" y="559"/>
                  </a:cubicBezTo>
                  <a:cubicBezTo>
                    <a:pt x="278" y="559"/>
                    <a:pt x="296" y="558"/>
                    <a:pt x="317" y="556"/>
                  </a:cubicBezTo>
                  <a:cubicBezTo>
                    <a:pt x="436" y="542"/>
                    <a:pt x="647" y="478"/>
                    <a:pt x="694" y="416"/>
                  </a:cubicBezTo>
                  <a:cubicBezTo>
                    <a:pt x="723" y="377"/>
                    <a:pt x="755" y="333"/>
                    <a:pt x="755" y="283"/>
                  </a:cubicBezTo>
                  <a:cubicBezTo>
                    <a:pt x="755" y="279"/>
                    <a:pt x="752" y="276"/>
                    <a:pt x="747" y="2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43" name="Freeform 42"/>
            <p:cNvSpPr>
              <a:spLocks/>
            </p:cNvSpPr>
            <p:nvPr/>
          </p:nvSpPr>
          <p:spPr bwMode="auto">
            <a:xfrm>
              <a:off x="5103813" y="3938588"/>
              <a:ext cx="1716088" cy="1106488"/>
            </a:xfrm>
            <a:custGeom>
              <a:avLst/>
              <a:gdLst>
                <a:gd name="T0" fmla="*/ 271 w 697"/>
                <a:gd name="T1" fmla="*/ 429 h 450"/>
                <a:gd name="T2" fmla="*/ 93 w 697"/>
                <a:gd name="T3" fmla="*/ 378 h 450"/>
                <a:gd name="T4" fmla="*/ 17 w 697"/>
                <a:gd name="T5" fmla="*/ 266 h 450"/>
                <a:gd name="T6" fmla="*/ 34 w 697"/>
                <a:gd name="T7" fmla="*/ 204 h 450"/>
                <a:gd name="T8" fmla="*/ 68 w 697"/>
                <a:gd name="T9" fmla="*/ 104 h 450"/>
                <a:gd name="T10" fmla="*/ 127 w 697"/>
                <a:gd name="T11" fmla="*/ 16 h 450"/>
                <a:gd name="T12" fmla="*/ 134 w 697"/>
                <a:gd name="T13" fmla="*/ 8 h 450"/>
                <a:gd name="T14" fmla="*/ 126 w 697"/>
                <a:gd name="T15" fmla="*/ 0 h 450"/>
                <a:gd name="T16" fmla="*/ 53 w 697"/>
                <a:gd name="T17" fmla="*/ 100 h 450"/>
                <a:gd name="T18" fmla="*/ 19 w 697"/>
                <a:gd name="T19" fmla="*/ 198 h 450"/>
                <a:gd name="T20" fmla="*/ 1 w 697"/>
                <a:gd name="T21" fmla="*/ 267 h 450"/>
                <a:gd name="T22" fmla="*/ 82 w 697"/>
                <a:gd name="T23" fmla="*/ 390 h 450"/>
                <a:gd name="T24" fmla="*/ 220 w 697"/>
                <a:gd name="T25" fmla="*/ 450 h 450"/>
                <a:gd name="T26" fmla="*/ 274 w 697"/>
                <a:gd name="T27" fmla="*/ 445 h 450"/>
                <a:gd name="T28" fmla="*/ 642 w 697"/>
                <a:gd name="T29" fmla="*/ 302 h 450"/>
                <a:gd name="T30" fmla="*/ 693 w 697"/>
                <a:gd name="T31" fmla="*/ 174 h 450"/>
                <a:gd name="T32" fmla="*/ 685 w 697"/>
                <a:gd name="T33" fmla="*/ 166 h 450"/>
                <a:gd name="T34" fmla="*/ 677 w 697"/>
                <a:gd name="T35" fmla="*/ 175 h 450"/>
                <a:gd name="T36" fmla="*/ 629 w 697"/>
                <a:gd name="T37" fmla="*/ 292 h 450"/>
                <a:gd name="T38" fmla="*/ 271 w 697"/>
                <a:gd name="T39" fmla="*/ 429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97" h="450">
                  <a:moveTo>
                    <a:pt x="271" y="429"/>
                  </a:moveTo>
                  <a:cubicBezTo>
                    <a:pt x="186" y="443"/>
                    <a:pt x="148" y="425"/>
                    <a:pt x="93" y="378"/>
                  </a:cubicBezTo>
                  <a:cubicBezTo>
                    <a:pt x="42" y="334"/>
                    <a:pt x="18" y="299"/>
                    <a:pt x="17" y="266"/>
                  </a:cubicBezTo>
                  <a:cubicBezTo>
                    <a:pt x="16" y="251"/>
                    <a:pt x="24" y="231"/>
                    <a:pt x="34" y="204"/>
                  </a:cubicBezTo>
                  <a:cubicBezTo>
                    <a:pt x="44" y="179"/>
                    <a:pt x="57" y="147"/>
                    <a:pt x="68" y="104"/>
                  </a:cubicBezTo>
                  <a:cubicBezTo>
                    <a:pt x="90" y="23"/>
                    <a:pt x="125" y="16"/>
                    <a:pt x="127" y="16"/>
                  </a:cubicBezTo>
                  <a:cubicBezTo>
                    <a:pt x="131" y="15"/>
                    <a:pt x="134" y="12"/>
                    <a:pt x="134" y="8"/>
                  </a:cubicBezTo>
                  <a:cubicBezTo>
                    <a:pt x="134" y="3"/>
                    <a:pt x="130" y="0"/>
                    <a:pt x="126" y="0"/>
                  </a:cubicBezTo>
                  <a:cubicBezTo>
                    <a:pt x="125" y="0"/>
                    <a:pt x="79" y="2"/>
                    <a:pt x="53" y="100"/>
                  </a:cubicBezTo>
                  <a:cubicBezTo>
                    <a:pt x="42" y="142"/>
                    <a:pt x="29" y="173"/>
                    <a:pt x="19" y="198"/>
                  </a:cubicBezTo>
                  <a:cubicBezTo>
                    <a:pt x="8" y="227"/>
                    <a:pt x="0" y="248"/>
                    <a:pt x="1" y="267"/>
                  </a:cubicBezTo>
                  <a:cubicBezTo>
                    <a:pt x="2" y="304"/>
                    <a:pt x="27" y="342"/>
                    <a:pt x="82" y="390"/>
                  </a:cubicBezTo>
                  <a:cubicBezTo>
                    <a:pt x="128" y="429"/>
                    <a:pt x="163" y="450"/>
                    <a:pt x="220" y="450"/>
                  </a:cubicBezTo>
                  <a:cubicBezTo>
                    <a:pt x="236" y="450"/>
                    <a:pt x="254" y="448"/>
                    <a:pt x="274" y="445"/>
                  </a:cubicBezTo>
                  <a:cubicBezTo>
                    <a:pt x="373" y="428"/>
                    <a:pt x="578" y="377"/>
                    <a:pt x="642" y="302"/>
                  </a:cubicBezTo>
                  <a:cubicBezTo>
                    <a:pt x="658" y="282"/>
                    <a:pt x="697" y="237"/>
                    <a:pt x="693" y="174"/>
                  </a:cubicBezTo>
                  <a:cubicBezTo>
                    <a:pt x="693" y="169"/>
                    <a:pt x="689" y="166"/>
                    <a:pt x="685" y="166"/>
                  </a:cubicBezTo>
                  <a:cubicBezTo>
                    <a:pt x="680" y="167"/>
                    <a:pt x="677" y="170"/>
                    <a:pt x="677" y="175"/>
                  </a:cubicBezTo>
                  <a:cubicBezTo>
                    <a:pt x="680" y="231"/>
                    <a:pt x="645" y="274"/>
                    <a:pt x="629" y="292"/>
                  </a:cubicBezTo>
                  <a:cubicBezTo>
                    <a:pt x="573" y="358"/>
                    <a:pt x="384" y="410"/>
                    <a:pt x="271" y="4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44" name="Freeform 43"/>
            <p:cNvSpPr>
              <a:spLocks/>
            </p:cNvSpPr>
            <p:nvPr/>
          </p:nvSpPr>
          <p:spPr bwMode="auto">
            <a:xfrm>
              <a:off x="5195888" y="4187825"/>
              <a:ext cx="1547813" cy="747713"/>
            </a:xfrm>
            <a:custGeom>
              <a:avLst/>
              <a:gdLst>
                <a:gd name="T0" fmla="*/ 586 w 629"/>
                <a:gd name="T1" fmla="*/ 146 h 304"/>
                <a:gd name="T2" fmla="*/ 454 w 629"/>
                <a:gd name="T3" fmla="*/ 227 h 304"/>
                <a:gd name="T4" fmla="*/ 115 w 629"/>
                <a:gd name="T5" fmla="*/ 270 h 304"/>
                <a:gd name="T6" fmla="*/ 19 w 629"/>
                <a:gd name="T7" fmla="*/ 146 h 304"/>
                <a:gd name="T8" fmla="*/ 56 w 629"/>
                <a:gd name="T9" fmla="*/ 39 h 304"/>
                <a:gd name="T10" fmla="*/ 52 w 629"/>
                <a:gd name="T11" fmla="*/ 28 h 304"/>
                <a:gd name="T12" fmla="*/ 41 w 629"/>
                <a:gd name="T13" fmla="*/ 32 h 304"/>
                <a:gd name="T14" fmla="*/ 4 w 629"/>
                <a:gd name="T15" fmla="*/ 143 h 304"/>
                <a:gd name="T16" fmla="*/ 32 w 629"/>
                <a:gd name="T17" fmla="*/ 218 h 304"/>
                <a:gd name="T18" fmla="*/ 106 w 629"/>
                <a:gd name="T19" fmla="*/ 283 h 304"/>
                <a:gd name="T20" fmla="*/ 195 w 629"/>
                <a:gd name="T21" fmla="*/ 303 h 304"/>
                <a:gd name="T22" fmla="*/ 461 w 629"/>
                <a:gd name="T23" fmla="*/ 242 h 304"/>
                <a:gd name="T24" fmla="*/ 601 w 629"/>
                <a:gd name="T25" fmla="*/ 153 h 304"/>
                <a:gd name="T26" fmla="*/ 605 w 629"/>
                <a:gd name="T27" fmla="*/ 144 h 304"/>
                <a:gd name="T28" fmla="*/ 619 w 629"/>
                <a:gd name="T29" fmla="*/ 7 h 304"/>
                <a:gd name="T30" fmla="*/ 609 w 629"/>
                <a:gd name="T31" fmla="*/ 1 h 304"/>
                <a:gd name="T32" fmla="*/ 603 w 629"/>
                <a:gd name="T33" fmla="*/ 10 h 304"/>
                <a:gd name="T34" fmla="*/ 592 w 629"/>
                <a:gd name="T35" fmla="*/ 136 h 304"/>
                <a:gd name="T36" fmla="*/ 586 w 629"/>
                <a:gd name="T37" fmla="*/ 146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29" h="304">
                  <a:moveTo>
                    <a:pt x="586" y="146"/>
                  </a:moveTo>
                  <a:cubicBezTo>
                    <a:pt x="578" y="163"/>
                    <a:pt x="570" y="179"/>
                    <a:pt x="454" y="227"/>
                  </a:cubicBezTo>
                  <a:cubicBezTo>
                    <a:pt x="318" y="285"/>
                    <a:pt x="165" y="304"/>
                    <a:pt x="115" y="270"/>
                  </a:cubicBezTo>
                  <a:cubicBezTo>
                    <a:pt x="65" y="236"/>
                    <a:pt x="13" y="186"/>
                    <a:pt x="19" y="146"/>
                  </a:cubicBezTo>
                  <a:cubicBezTo>
                    <a:pt x="26" y="105"/>
                    <a:pt x="56" y="40"/>
                    <a:pt x="56" y="39"/>
                  </a:cubicBezTo>
                  <a:cubicBezTo>
                    <a:pt x="58" y="35"/>
                    <a:pt x="56" y="30"/>
                    <a:pt x="52" y="28"/>
                  </a:cubicBezTo>
                  <a:cubicBezTo>
                    <a:pt x="48" y="27"/>
                    <a:pt x="43" y="28"/>
                    <a:pt x="41" y="32"/>
                  </a:cubicBezTo>
                  <a:cubicBezTo>
                    <a:pt x="40" y="35"/>
                    <a:pt x="11" y="100"/>
                    <a:pt x="4" y="143"/>
                  </a:cubicBezTo>
                  <a:cubicBezTo>
                    <a:pt x="0" y="166"/>
                    <a:pt x="9" y="191"/>
                    <a:pt x="32" y="218"/>
                  </a:cubicBezTo>
                  <a:cubicBezTo>
                    <a:pt x="54" y="246"/>
                    <a:pt x="85" y="269"/>
                    <a:pt x="106" y="283"/>
                  </a:cubicBezTo>
                  <a:cubicBezTo>
                    <a:pt x="126" y="297"/>
                    <a:pt x="158" y="303"/>
                    <a:pt x="195" y="303"/>
                  </a:cubicBezTo>
                  <a:cubicBezTo>
                    <a:pt x="272" y="303"/>
                    <a:pt x="376" y="278"/>
                    <a:pt x="461" y="242"/>
                  </a:cubicBezTo>
                  <a:cubicBezTo>
                    <a:pt x="582" y="191"/>
                    <a:pt x="590" y="174"/>
                    <a:pt x="601" y="153"/>
                  </a:cubicBezTo>
                  <a:cubicBezTo>
                    <a:pt x="602" y="150"/>
                    <a:pt x="604" y="147"/>
                    <a:pt x="605" y="144"/>
                  </a:cubicBezTo>
                  <a:cubicBezTo>
                    <a:pt x="622" y="116"/>
                    <a:pt x="629" y="47"/>
                    <a:pt x="619" y="7"/>
                  </a:cubicBezTo>
                  <a:cubicBezTo>
                    <a:pt x="618" y="2"/>
                    <a:pt x="613" y="0"/>
                    <a:pt x="609" y="1"/>
                  </a:cubicBezTo>
                  <a:cubicBezTo>
                    <a:pt x="605" y="2"/>
                    <a:pt x="602" y="6"/>
                    <a:pt x="603" y="10"/>
                  </a:cubicBezTo>
                  <a:cubicBezTo>
                    <a:pt x="612" y="46"/>
                    <a:pt x="606" y="112"/>
                    <a:pt x="592" y="136"/>
                  </a:cubicBezTo>
                  <a:cubicBezTo>
                    <a:pt x="590" y="139"/>
                    <a:pt x="588" y="142"/>
                    <a:pt x="586" y="1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45" name="Freeform 44"/>
            <p:cNvSpPr>
              <a:spLocks/>
            </p:cNvSpPr>
            <p:nvPr/>
          </p:nvSpPr>
          <p:spPr bwMode="auto">
            <a:xfrm>
              <a:off x="5291138" y="4408488"/>
              <a:ext cx="490538" cy="446088"/>
            </a:xfrm>
            <a:custGeom>
              <a:avLst/>
              <a:gdLst>
                <a:gd name="T0" fmla="*/ 14 w 199"/>
                <a:gd name="T1" fmla="*/ 0 h 181"/>
                <a:gd name="T2" fmla="*/ 5 w 199"/>
                <a:gd name="T3" fmla="*/ 7 h 181"/>
                <a:gd name="T4" fmla="*/ 38 w 199"/>
                <a:gd name="T5" fmla="*/ 124 h 181"/>
                <a:gd name="T6" fmla="*/ 191 w 199"/>
                <a:gd name="T7" fmla="*/ 181 h 181"/>
                <a:gd name="T8" fmla="*/ 199 w 199"/>
                <a:gd name="T9" fmla="*/ 173 h 181"/>
                <a:gd name="T10" fmla="*/ 191 w 199"/>
                <a:gd name="T11" fmla="*/ 165 h 181"/>
                <a:gd name="T12" fmla="*/ 50 w 199"/>
                <a:gd name="T13" fmla="*/ 113 h 181"/>
                <a:gd name="T14" fmla="*/ 21 w 199"/>
                <a:gd name="T15" fmla="*/ 10 h 181"/>
                <a:gd name="T16" fmla="*/ 14 w 199"/>
                <a:gd name="T17" fmla="*/ 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9" h="181">
                  <a:moveTo>
                    <a:pt x="14" y="0"/>
                  </a:moveTo>
                  <a:cubicBezTo>
                    <a:pt x="10" y="0"/>
                    <a:pt x="6" y="3"/>
                    <a:pt x="5" y="7"/>
                  </a:cubicBezTo>
                  <a:cubicBezTo>
                    <a:pt x="0" y="39"/>
                    <a:pt x="6" y="87"/>
                    <a:pt x="38" y="124"/>
                  </a:cubicBezTo>
                  <a:cubicBezTo>
                    <a:pt x="70" y="162"/>
                    <a:pt x="121" y="181"/>
                    <a:pt x="191" y="181"/>
                  </a:cubicBezTo>
                  <a:cubicBezTo>
                    <a:pt x="195" y="181"/>
                    <a:pt x="199" y="177"/>
                    <a:pt x="199" y="173"/>
                  </a:cubicBezTo>
                  <a:cubicBezTo>
                    <a:pt x="199" y="168"/>
                    <a:pt x="195" y="165"/>
                    <a:pt x="191" y="165"/>
                  </a:cubicBezTo>
                  <a:cubicBezTo>
                    <a:pt x="126" y="165"/>
                    <a:pt x="79" y="147"/>
                    <a:pt x="50" y="113"/>
                  </a:cubicBezTo>
                  <a:cubicBezTo>
                    <a:pt x="22" y="80"/>
                    <a:pt x="16" y="38"/>
                    <a:pt x="21" y="10"/>
                  </a:cubicBezTo>
                  <a:cubicBezTo>
                    <a:pt x="22" y="5"/>
                    <a:pt x="19" y="1"/>
                    <a:pt x="1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46" name="Freeform 45"/>
            <p:cNvSpPr>
              <a:spLocks/>
            </p:cNvSpPr>
            <p:nvPr/>
          </p:nvSpPr>
          <p:spPr bwMode="auto">
            <a:xfrm>
              <a:off x="6188076" y="3786188"/>
              <a:ext cx="260350" cy="957263"/>
            </a:xfrm>
            <a:custGeom>
              <a:avLst/>
              <a:gdLst>
                <a:gd name="T0" fmla="*/ 9 w 106"/>
                <a:gd name="T1" fmla="*/ 389 h 389"/>
                <a:gd name="T2" fmla="*/ 15 w 106"/>
                <a:gd name="T3" fmla="*/ 386 h 389"/>
                <a:gd name="T4" fmla="*/ 24 w 106"/>
                <a:gd name="T5" fmla="*/ 7 h 389"/>
                <a:gd name="T6" fmla="*/ 14 w 106"/>
                <a:gd name="T7" fmla="*/ 2 h 389"/>
                <a:gd name="T8" fmla="*/ 8 w 106"/>
                <a:gd name="T9" fmla="*/ 12 h 389"/>
                <a:gd name="T10" fmla="*/ 3 w 106"/>
                <a:gd name="T11" fmla="*/ 375 h 389"/>
                <a:gd name="T12" fmla="*/ 4 w 106"/>
                <a:gd name="T13" fmla="*/ 387 h 389"/>
                <a:gd name="T14" fmla="*/ 9 w 106"/>
                <a:gd name="T15" fmla="*/ 389 h 3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6" h="389">
                  <a:moveTo>
                    <a:pt x="9" y="389"/>
                  </a:moveTo>
                  <a:cubicBezTo>
                    <a:pt x="12" y="389"/>
                    <a:pt x="14" y="388"/>
                    <a:pt x="15" y="386"/>
                  </a:cubicBezTo>
                  <a:cubicBezTo>
                    <a:pt x="106" y="282"/>
                    <a:pt x="27" y="18"/>
                    <a:pt x="24" y="7"/>
                  </a:cubicBezTo>
                  <a:cubicBezTo>
                    <a:pt x="22" y="3"/>
                    <a:pt x="18" y="0"/>
                    <a:pt x="14" y="2"/>
                  </a:cubicBezTo>
                  <a:cubicBezTo>
                    <a:pt x="9" y="3"/>
                    <a:pt x="7" y="7"/>
                    <a:pt x="8" y="12"/>
                  </a:cubicBezTo>
                  <a:cubicBezTo>
                    <a:pt x="9" y="14"/>
                    <a:pt x="88" y="278"/>
                    <a:pt x="3" y="375"/>
                  </a:cubicBezTo>
                  <a:cubicBezTo>
                    <a:pt x="0" y="379"/>
                    <a:pt x="1" y="384"/>
                    <a:pt x="4" y="387"/>
                  </a:cubicBezTo>
                  <a:cubicBezTo>
                    <a:pt x="6" y="388"/>
                    <a:pt x="8" y="389"/>
                    <a:pt x="9" y="38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47" name="Freeform 46"/>
            <p:cNvSpPr>
              <a:spLocks/>
            </p:cNvSpPr>
            <p:nvPr/>
          </p:nvSpPr>
          <p:spPr bwMode="auto">
            <a:xfrm>
              <a:off x="6291263" y="3965575"/>
              <a:ext cx="193675" cy="746125"/>
            </a:xfrm>
            <a:custGeom>
              <a:avLst/>
              <a:gdLst>
                <a:gd name="T0" fmla="*/ 8 w 79"/>
                <a:gd name="T1" fmla="*/ 303 h 303"/>
                <a:gd name="T2" fmla="*/ 14 w 79"/>
                <a:gd name="T3" fmla="*/ 301 h 303"/>
                <a:gd name="T4" fmla="*/ 30 w 79"/>
                <a:gd name="T5" fmla="*/ 7 h 303"/>
                <a:gd name="T6" fmla="*/ 21 w 79"/>
                <a:gd name="T7" fmla="*/ 1 h 303"/>
                <a:gd name="T8" fmla="*/ 15 w 79"/>
                <a:gd name="T9" fmla="*/ 10 h 303"/>
                <a:gd name="T10" fmla="*/ 31 w 79"/>
                <a:gd name="T11" fmla="*/ 130 h 303"/>
                <a:gd name="T12" fmla="*/ 3 w 79"/>
                <a:gd name="T13" fmla="*/ 289 h 303"/>
                <a:gd name="T14" fmla="*/ 3 w 79"/>
                <a:gd name="T15" fmla="*/ 301 h 303"/>
                <a:gd name="T16" fmla="*/ 8 w 79"/>
                <a:gd name="T17" fmla="*/ 303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9" h="303">
                  <a:moveTo>
                    <a:pt x="8" y="303"/>
                  </a:moveTo>
                  <a:cubicBezTo>
                    <a:pt x="10" y="303"/>
                    <a:pt x="12" y="302"/>
                    <a:pt x="14" y="301"/>
                  </a:cubicBezTo>
                  <a:cubicBezTo>
                    <a:pt x="79" y="240"/>
                    <a:pt x="32" y="17"/>
                    <a:pt x="30" y="7"/>
                  </a:cubicBezTo>
                  <a:cubicBezTo>
                    <a:pt x="29" y="3"/>
                    <a:pt x="25" y="0"/>
                    <a:pt x="21" y="1"/>
                  </a:cubicBezTo>
                  <a:cubicBezTo>
                    <a:pt x="17" y="2"/>
                    <a:pt x="14" y="6"/>
                    <a:pt x="15" y="10"/>
                  </a:cubicBezTo>
                  <a:cubicBezTo>
                    <a:pt x="15" y="11"/>
                    <a:pt x="27" y="67"/>
                    <a:pt x="31" y="130"/>
                  </a:cubicBezTo>
                  <a:cubicBezTo>
                    <a:pt x="36" y="212"/>
                    <a:pt x="27" y="267"/>
                    <a:pt x="3" y="289"/>
                  </a:cubicBezTo>
                  <a:cubicBezTo>
                    <a:pt x="0" y="292"/>
                    <a:pt x="0" y="297"/>
                    <a:pt x="3" y="301"/>
                  </a:cubicBezTo>
                  <a:cubicBezTo>
                    <a:pt x="4" y="302"/>
                    <a:pt x="6" y="303"/>
                    <a:pt x="8" y="30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48" name="Freeform 47"/>
            <p:cNvSpPr>
              <a:spLocks/>
            </p:cNvSpPr>
            <p:nvPr/>
          </p:nvSpPr>
          <p:spPr bwMode="auto">
            <a:xfrm>
              <a:off x="5740401" y="4448175"/>
              <a:ext cx="261938" cy="127000"/>
            </a:xfrm>
            <a:custGeom>
              <a:avLst/>
              <a:gdLst>
                <a:gd name="T0" fmla="*/ 90 w 107"/>
                <a:gd name="T1" fmla="*/ 7 h 52"/>
                <a:gd name="T2" fmla="*/ 74 w 107"/>
                <a:gd name="T3" fmla="*/ 29 h 52"/>
                <a:gd name="T4" fmla="*/ 11 w 107"/>
                <a:gd name="T5" fmla="*/ 31 h 52"/>
                <a:gd name="T6" fmla="*/ 1 w 107"/>
                <a:gd name="T7" fmla="*/ 37 h 52"/>
                <a:gd name="T8" fmla="*/ 6 w 107"/>
                <a:gd name="T9" fmla="*/ 47 h 52"/>
                <a:gd name="T10" fmla="*/ 44 w 107"/>
                <a:gd name="T11" fmla="*/ 52 h 52"/>
                <a:gd name="T12" fmla="*/ 83 w 107"/>
                <a:gd name="T13" fmla="*/ 43 h 52"/>
                <a:gd name="T14" fmla="*/ 106 w 107"/>
                <a:gd name="T15" fmla="*/ 10 h 52"/>
                <a:gd name="T16" fmla="*/ 100 w 107"/>
                <a:gd name="T17" fmla="*/ 1 h 52"/>
                <a:gd name="T18" fmla="*/ 90 w 107"/>
                <a:gd name="T19" fmla="*/ 7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 h="52">
                  <a:moveTo>
                    <a:pt x="90" y="7"/>
                  </a:moveTo>
                  <a:cubicBezTo>
                    <a:pt x="88" y="17"/>
                    <a:pt x="83" y="24"/>
                    <a:pt x="74" y="29"/>
                  </a:cubicBezTo>
                  <a:cubicBezTo>
                    <a:pt x="51" y="43"/>
                    <a:pt x="11" y="31"/>
                    <a:pt x="11" y="31"/>
                  </a:cubicBezTo>
                  <a:cubicBezTo>
                    <a:pt x="7" y="30"/>
                    <a:pt x="2" y="33"/>
                    <a:pt x="1" y="37"/>
                  </a:cubicBezTo>
                  <a:cubicBezTo>
                    <a:pt x="0" y="41"/>
                    <a:pt x="2" y="45"/>
                    <a:pt x="6" y="47"/>
                  </a:cubicBezTo>
                  <a:cubicBezTo>
                    <a:pt x="7" y="47"/>
                    <a:pt x="24" y="52"/>
                    <a:pt x="44" y="52"/>
                  </a:cubicBezTo>
                  <a:cubicBezTo>
                    <a:pt x="57" y="52"/>
                    <a:pt x="71" y="50"/>
                    <a:pt x="83" y="43"/>
                  </a:cubicBezTo>
                  <a:cubicBezTo>
                    <a:pt x="95" y="36"/>
                    <a:pt x="102" y="25"/>
                    <a:pt x="106" y="10"/>
                  </a:cubicBezTo>
                  <a:cubicBezTo>
                    <a:pt x="107" y="6"/>
                    <a:pt x="104" y="2"/>
                    <a:pt x="100" y="1"/>
                  </a:cubicBezTo>
                  <a:cubicBezTo>
                    <a:pt x="95" y="0"/>
                    <a:pt x="91" y="2"/>
                    <a:pt x="90"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49" name="Freeform 48"/>
            <p:cNvSpPr>
              <a:spLocks/>
            </p:cNvSpPr>
            <p:nvPr/>
          </p:nvSpPr>
          <p:spPr bwMode="auto">
            <a:xfrm>
              <a:off x="6386513" y="4089400"/>
              <a:ext cx="173038" cy="592138"/>
            </a:xfrm>
            <a:custGeom>
              <a:avLst/>
              <a:gdLst>
                <a:gd name="T0" fmla="*/ 6 w 70"/>
                <a:gd name="T1" fmla="*/ 240 h 241"/>
                <a:gd name="T2" fmla="*/ 10 w 70"/>
                <a:gd name="T3" fmla="*/ 241 h 241"/>
                <a:gd name="T4" fmla="*/ 17 w 70"/>
                <a:gd name="T5" fmla="*/ 237 h 241"/>
                <a:gd name="T6" fmla="*/ 26 w 70"/>
                <a:gd name="T7" fmla="*/ 6 h 241"/>
                <a:gd name="T8" fmla="*/ 16 w 70"/>
                <a:gd name="T9" fmla="*/ 1 h 241"/>
                <a:gd name="T10" fmla="*/ 11 w 70"/>
                <a:gd name="T11" fmla="*/ 12 h 241"/>
                <a:gd name="T12" fmla="*/ 3 w 70"/>
                <a:gd name="T13" fmla="*/ 229 h 241"/>
                <a:gd name="T14" fmla="*/ 6 w 70"/>
                <a:gd name="T15" fmla="*/ 240 h 2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 h="241">
                  <a:moveTo>
                    <a:pt x="6" y="240"/>
                  </a:moveTo>
                  <a:cubicBezTo>
                    <a:pt x="7" y="241"/>
                    <a:pt x="8" y="241"/>
                    <a:pt x="10" y="241"/>
                  </a:cubicBezTo>
                  <a:cubicBezTo>
                    <a:pt x="12" y="241"/>
                    <a:pt x="15" y="240"/>
                    <a:pt x="17" y="237"/>
                  </a:cubicBezTo>
                  <a:cubicBezTo>
                    <a:pt x="19" y="233"/>
                    <a:pt x="70" y="136"/>
                    <a:pt x="26" y="6"/>
                  </a:cubicBezTo>
                  <a:cubicBezTo>
                    <a:pt x="25" y="2"/>
                    <a:pt x="21" y="0"/>
                    <a:pt x="16" y="1"/>
                  </a:cubicBezTo>
                  <a:cubicBezTo>
                    <a:pt x="12" y="3"/>
                    <a:pt x="10" y="7"/>
                    <a:pt x="11" y="12"/>
                  </a:cubicBezTo>
                  <a:cubicBezTo>
                    <a:pt x="52" y="134"/>
                    <a:pt x="3" y="228"/>
                    <a:pt x="3" y="229"/>
                  </a:cubicBezTo>
                  <a:cubicBezTo>
                    <a:pt x="0" y="233"/>
                    <a:pt x="2" y="238"/>
                    <a:pt x="6" y="2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50" name="Freeform 49"/>
            <p:cNvSpPr>
              <a:spLocks/>
            </p:cNvSpPr>
            <p:nvPr/>
          </p:nvSpPr>
          <p:spPr bwMode="auto">
            <a:xfrm>
              <a:off x="4446588" y="4859338"/>
              <a:ext cx="114300" cy="255588"/>
            </a:xfrm>
            <a:custGeom>
              <a:avLst/>
              <a:gdLst>
                <a:gd name="T0" fmla="*/ 11 w 46"/>
                <a:gd name="T1" fmla="*/ 0 h 104"/>
                <a:gd name="T2" fmla="*/ 3 w 46"/>
                <a:gd name="T3" fmla="*/ 8 h 104"/>
                <a:gd name="T4" fmla="*/ 32 w 46"/>
                <a:gd name="T5" fmla="*/ 102 h 104"/>
                <a:gd name="T6" fmla="*/ 38 w 46"/>
                <a:gd name="T7" fmla="*/ 104 h 104"/>
                <a:gd name="T8" fmla="*/ 43 w 46"/>
                <a:gd name="T9" fmla="*/ 101 h 104"/>
                <a:gd name="T10" fmla="*/ 43 w 46"/>
                <a:gd name="T11" fmla="*/ 90 h 104"/>
                <a:gd name="T12" fmla="*/ 19 w 46"/>
                <a:gd name="T13" fmla="*/ 8 h 104"/>
                <a:gd name="T14" fmla="*/ 11 w 46"/>
                <a:gd name="T15" fmla="*/ 0 h 1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 h="104">
                  <a:moveTo>
                    <a:pt x="11" y="0"/>
                  </a:moveTo>
                  <a:cubicBezTo>
                    <a:pt x="7" y="0"/>
                    <a:pt x="3" y="3"/>
                    <a:pt x="3" y="8"/>
                  </a:cubicBezTo>
                  <a:cubicBezTo>
                    <a:pt x="3" y="10"/>
                    <a:pt x="0" y="73"/>
                    <a:pt x="32" y="102"/>
                  </a:cubicBezTo>
                  <a:cubicBezTo>
                    <a:pt x="34" y="103"/>
                    <a:pt x="36" y="104"/>
                    <a:pt x="38" y="104"/>
                  </a:cubicBezTo>
                  <a:cubicBezTo>
                    <a:pt x="40" y="104"/>
                    <a:pt x="42" y="103"/>
                    <a:pt x="43" y="101"/>
                  </a:cubicBezTo>
                  <a:cubicBezTo>
                    <a:pt x="46" y="98"/>
                    <a:pt x="46" y="93"/>
                    <a:pt x="43" y="90"/>
                  </a:cubicBezTo>
                  <a:cubicBezTo>
                    <a:pt x="17" y="66"/>
                    <a:pt x="19" y="9"/>
                    <a:pt x="19" y="8"/>
                  </a:cubicBezTo>
                  <a:cubicBezTo>
                    <a:pt x="19" y="4"/>
                    <a:pt x="16" y="0"/>
                    <a:pt x="1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51" name="Freeform 50"/>
            <p:cNvSpPr>
              <a:spLocks/>
            </p:cNvSpPr>
            <p:nvPr/>
          </p:nvSpPr>
          <p:spPr bwMode="auto">
            <a:xfrm>
              <a:off x="4368801" y="5003800"/>
              <a:ext cx="80963" cy="93663"/>
            </a:xfrm>
            <a:custGeom>
              <a:avLst/>
              <a:gdLst>
                <a:gd name="T0" fmla="*/ 16 w 33"/>
                <a:gd name="T1" fmla="*/ 7 h 38"/>
                <a:gd name="T2" fmla="*/ 7 w 33"/>
                <a:gd name="T3" fmla="*/ 1 h 38"/>
                <a:gd name="T4" fmla="*/ 0 w 33"/>
                <a:gd name="T5" fmla="*/ 10 h 38"/>
                <a:gd name="T6" fmla="*/ 19 w 33"/>
                <a:gd name="T7" fmla="*/ 37 h 38"/>
                <a:gd name="T8" fmla="*/ 24 w 33"/>
                <a:gd name="T9" fmla="*/ 38 h 38"/>
                <a:gd name="T10" fmla="*/ 30 w 33"/>
                <a:gd name="T11" fmla="*/ 35 h 38"/>
                <a:gd name="T12" fmla="*/ 29 w 33"/>
                <a:gd name="T13" fmla="*/ 24 h 38"/>
                <a:gd name="T14" fmla="*/ 16 w 33"/>
                <a:gd name="T15" fmla="*/ 7 h 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 h="38">
                  <a:moveTo>
                    <a:pt x="16" y="7"/>
                  </a:moveTo>
                  <a:cubicBezTo>
                    <a:pt x="15" y="3"/>
                    <a:pt x="11" y="0"/>
                    <a:pt x="7" y="1"/>
                  </a:cubicBezTo>
                  <a:cubicBezTo>
                    <a:pt x="3" y="1"/>
                    <a:pt x="0" y="5"/>
                    <a:pt x="0" y="10"/>
                  </a:cubicBezTo>
                  <a:cubicBezTo>
                    <a:pt x="0" y="11"/>
                    <a:pt x="3" y="23"/>
                    <a:pt x="19" y="37"/>
                  </a:cubicBezTo>
                  <a:cubicBezTo>
                    <a:pt x="21" y="38"/>
                    <a:pt x="22" y="38"/>
                    <a:pt x="24" y="38"/>
                  </a:cubicBezTo>
                  <a:cubicBezTo>
                    <a:pt x="27" y="38"/>
                    <a:pt x="29" y="37"/>
                    <a:pt x="30" y="35"/>
                  </a:cubicBezTo>
                  <a:cubicBezTo>
                    <a:pt x="33" y="32"/>
                    <a:pt x="33" y="27"/>
                    <a:pt x="29" y="24"/>
                  </a:cubicBezTo>
                  <a:cubicBezTo>
                    <a:pt x="18" y="15"/>
                    <a:pt x="16" y="8"/>
                    <a:pt x="16"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52" name="Freeform 51"/>
            <p:cNvSpPr>
              <a:spLocks/>
            </p:cNvSpPr>
            <p:nvPr/>
          </p:nvSpPr>
          <p:spPr bwMode="auto">
            <a:xfrm>
              <a:off x="6600826" y="4187825"/>
              <a:ext cx="71438" cy="284163"/>
            </a:xfrm>
            <a:custGeom>
              <a:avLst/>
              <a:gdLst>
                <a:gd name="T0" fmla="*/ 7 w 29"/>
                <a:gd name="T1" fmla="*/ 115 h 116"/>
                <a:gd name="T2" fmla="*/ 9 w 29"/>
                <a:gd name="T3" fmla="*/ 116 h 116"/>
                <a:gd name="T4" fmla="*/ 17 w 29"/>
                <a:gd name="T5" fmla="*/ 110 h 116"/>
                <a:gd name="T6" fmla="*/ 17 w 29"/>
                <a:gd name="T7" fmla="*/ 7 h 116"/>
                <a:gd name="T8" fmla="*/ 8 w 29"/>
                <a:gd name="T9" fmla="*/ 1 h 116"/>
                <a:gd name="T10" fmla="*/ 1 w 29"/>
                <a:gd name="T11" fmla="*/ 10 h 116"/>
                <a:gd name="T12" fmla="*/ 2 w 29"/>
                <a:gd name="T13" fmla="*/ 106 h 116"/>
                <a:gd name="T14" fmla="*/ 7 w 29"/>
                <a:gd name="T15" fmla="*/ 115 h 1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 h="116">
                  <a:moveTo>
                    <a:pt x="7" y="115"/>
                  </a:moveTo>
                  <a:cubicBezTo>
                    <a:pt x="8" y="116"/>
                    <a:pt x="9" y="116"/>
                    <a:pt x="9" y="116"/>
                  </a:cubicBezTo>
                  <a:cubicBezTo>
                    <a:pt x="13" y="116"/>
                    <a:pt x="16" y="113"/>
                    <a:pt x="17" y="110"/>
                  </a:cubicBezTo>
                  <a:cubicBezTo>
                    <a:pt x="29" y="66"/>
                    <a:pt x="18" y="9"/>
                    <a:pt x="17" y="7"/>
                  </a:cubicBezTo>
                  <a:cubicBezTo>
                    <a:pt x="16" y="3"/>
                    <a:pt x="12" y="0"/>
                    <a:pt x="8" y="1"/>
                  </a:cubicBezTo>
                  <a:cubicBezTo>
                    <a:pt x="3" y="2"/>
                    <a:pt x="0" y="6"/>
                    <a:pt x="1" y="10"/>
                  </a:cubicBezTo>
                  <a:cubicBezTo>
                    <a:pt x="2" y="11"/>
                    <a:pt x="13" y="65"/>
                    <a:pt x="2" y="106"/>
                  </a:cubicBezTo>
                  <a:cubicBezTo>
                    <a:pt x="0" y="110"/>
                    <a:pt x="3" y="114"/>
                    <a:pt x="7" y="1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grpSp>
      <p:grpSp>
        <p:nvGrpSpPr>
          <p:cNvPr id="73" name="Groupe 72"/>
          <p:cNvGrpSpPr/>
          <p:nvPr/>
        </p:nvGrpSpPr>
        <p:grpSpPr>
          <a:xfrm rot="2716933">
            <a:off x="5049212" y="4801912"/>
            <a:ext cx="4317212" cy="2711578"/>
            <a:chOff x="1019176" y="819150"/>
            <a:chExt cx="7084218" cy="5232797"/>
          </a:xfrm>
        </p:grpSpPr>
        <p:sp>
          <p:nvSpPr>
            <p:cNvPr id="74" name="Freeform 40"/>
            <p:cNvSpPr>
              <a:spLocks/>
            </p:cNvSpPr>
            <p:nvPr/>
          </p:nvSpPr>
          <p:spPr bwMode="auto">
            <a:xfrm>
              <a:off x="5904310" y="845344"/>
              <a:ext cx="675085" cy="398860"/>
            </a:xfrm>
            <a:custGeom>
              <a:avLst/>
              <a:gdLst>
                <a:gd name="T0" fmla="*/ 110 w 256"/>
                <a:gd name="T1" fmla="*/ 151 h 151"/>
                <a:gd name="T2" fmla="*/ 130 w 256"/>
                <a:gd name="T3" fmla="*/ 126 h 151"/>
                <a:gd name="T4" fmla="*/ 256 w 256"/>
                <a:gd name="T5" fmla="*/ 0 h 151"/>
                <a:gd name="T6" fmla="*/ 117 w 256"/>
                <a:gd name="T7" fmla="*/ 0 h 151"/>
                <a:gd name="T8" fmla="*/ 60 w 256"/>
                <a:gd name="T9" fmla="*/ 57 h 151"/>
                <a:gd name="T10" fmla="*/ 0 w 256"/>
                <a:gd name="T11" fmla="*/ 151 h 151"/>
                <a:gd name="T12" fmla="*/ 56 w 256"/>
                <a:gd name="T13" fmla="*/ 146 h 151"/>
                <a:gd name="T14" fmla="*/ 110 w 256"/>
                <a:gd name="T15" fmla="*/ 151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6" h="151">
                  <a:moveTo>
                    <a:pt x="110" y="151"/>
                  </a:moveTo>
                  <a:cubicBezTo>
                    <a:pt x="116" y="142"/>
                    <a:pt x="122" y="134"/>
                    <a:pt x="130" y="126"/>
                  </a:cubicBezTo>
                  <a:cubicBezTo>
                    <a:pt x="256" y="0"/>
                    <a:pt x="256" y="0"/>
                    <a:pt x="256" y="0"/>
                  </a:cubicBezTo>
                  <a:cubicBezTo>
                    <a:pt x="117" y="0"/>
                    <a:pt x="117" y="0"/>
                    <a:pt x="117" y="0"/>
                  </a:cubicBezTo>
                  <a:cubicBezTo>
                    <a:pt x="60" y="57"/>
                    <a:pt x="60" y="57"/>
                    <a:pt x="60" y="57"/>
                  </a:cubicBezTo>
                  <a:cubicBezTo>
                    <a:pt x="32" y="84"/>
                    <a:pt x="13" y="117"/>
                    <a:pt x="0" y="151"/>
                  </a:cubicBezTo>
                  <a:cubicBezTo>
                    <a:pt x="18" y="148"/>
                    <a:pt x="37" y="146"/>
                    <a:pt x="56" y="146"/>
                  </a:cubicBezTo>
                  <a:cubicBezTo>
                    <a:pt x="74" y="146"/>
                    <a:pt x="92" y="148"/>
                    <a:pt x="110" y="151"/>
                  </a:cubicBezTo>
                  <a:close/>
                </a:path>
              </a:pathLst>
            </a:custGeom>
            <a:solidFill>
              <a:srgbClr val="7F7F7F">
                <a:lumMod val="60000"/>
                <a:lumOff val="40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75" name="Freeform 41"/>
            <p:cNvSpPr>
              <a:spLocks/>
            </p:cNvSpPr>
            <p:nvPr/>
          </p:nvSpPr>
          <p:spPr bwMode="auto">
            <a:xfrm>
              <a:off x="5888831" y="819150"/>
              <a:ext cx="2214563" cy="1379935"/>
            </a:xfrm>
            <a:custGeom>
              <a:avLst/>
              <a:gdLst>
                <a:gd name="T0" fmla="*/ 354 w 840"/>
                <a:gd name="T1" fmla="*/ 354 h 523"/>
                <a:gd name="T2" fmla="*/ 136 w 840"/>
                <a:gd name="T3" fmla="*/ 354 h 523"/>
                <a:gd name="T4" fmla="*/ 101 w 840"/>
                <a:gd name="T5" fmla="*/ 300 h 523"/>
                <a:gd name="T6" fmla="*/ 62 w 840"/>
                <a:gd name="T7" fmla="*/ 294 h 523"/>
                <a:gd name="T8" fmla="*/ 0 w 840"/>
                <a:gd name="T9" fmla="*/ 309 h 523"/>
                <a:gd name="T10" fmla="*/ 66 w 840"/>
                <a:gd name="T11" fmla="*/ 424 h 523"/>
                <a:gd name="T12" fmla="*/ 424 w 840"/>
                <a:gd name="T13" fmla="*/ 424 h 523"/>
                <a:gd name="T14" fmla="*/ 840 w 840"/>
                <a:gd name="T15" fmla="*/ 6 h 523"/>
                <a:gd name="T16" fmla="*/ 710 w 840"/>
                <a:gd name="T17" fmla="*/ 0 h 523"/>
                <a:gd name="T18" fmla="*/ 354 w 840"/>
                <a:gd name="T19" fmla="*/ 354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0" h="523">
                  <a:moveTo>
                    <a:pt x="354" y="354"/>
                  </a:moveTo>
                  <a:cubicBezTo>
                    <a:pt x="294" y="415"/>
                    <a:pt x="196" y="415"/>
                    <a:pt x="136" y="354"/>
                  </a:cubicBezTo>
                  <a:cubicBezTo>
                    <a:pt x="120" y="338"/>
                    <a:pt x="108" y="320"/>
                    <a:pt x="101" y="300"/>
                  </a:cubicBezTo>
                  <a:cubicBezTo>
                    <a:pt x="88" y="296"/>
                    <a:pt x="75" y="294"/>
                    <a:pt x="62" y="294"/>
                  </a:cubicBezTo>
                  <a:cubicBezTo>
                    <a:pt x="40" y="294"/>
                    <a:pt x="19" y="299"/>
                    <a:pt x="0" y="309"/>
                  </a:cubicBezTo>
                  <a:cubicBezTo>
                    <a:pt x="11" y="351"/>
                    <a:pt x="33" y="391"/>
                    <a:pt x="66" y="424"/>
                  </a:cubicBezTo>
                  <a:cubicBezTo>
                    <a:pt x="165" y="523"/>
                    <a:pt x="325" y="523"/>
                    <a:pt x="424" y="424"/>
                  </a:cubicBezTo>
                  <a:cubicBezTo>
                    <a:pt x="840" y="6"/>
                    <a:pt x="840" y="6"/>
                    <a:pt x="840" y="6"/>
                  </a:cubicBezTo>
                  <a:cubicBezTo>
                    <a:pt x="710" y="0"/>
                    <a:pt x="710" y="0"/>
                    <a:pt x="710" y="0"/>
                  </a:cubicBezTo>
                  <a:lnTo>
                    <a:pt x="354" y="354"/>
                  </a:lnTo>
                  <a:close/>
                </a:path>
              </a:pathLst>
            </a:custGeom>
            <a:solidFill>
              <a:srgbClr val="7F7F7F">
                <a:lumMod val="60000"/>
                <a:lumOff val="40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76" name="Freeform 42"/>
            <p:cNvSpPr>
              <a:spLocks/>
            </p:cNvSpPr>
            <p:nvPr/>
          </p:nvSpPr>
          <p:spPr bwMode="auto">
            <a:xfrm>
              <a:off x="2561035" y="3768329"/>
              <a:ext cx="915591" cy="820341"/>
            </a:xfrm>
            <a:custGeom>
              <a:avLst/>
              <a:gdLst>
                <a:gd name="T0" fmla="*/ 110 w 347"/>
                <a:gd name="T1" fmla="*/ 310 h 311"/>
                <a:gd name="T2" fmla="*/ 129 w 347"/>
                <a:gd name="T3" fmla="*/ 287 h 311"/>
                <a:gd name="T4" fmla="*/ 347 w 347"/>
                <a:gd name="T5" fmla="*/ 69 h 311"/>
                <a:gd name="T6" fmla="*/ 328 w 347"/>
                <a:gd name="T7" fmla="*/ 51 h 311"/>
                <a:gd name="T8" fmla="*/ 337 w 347"/>
                <a:gd name="T9" fmla="*/ 45 h 311"/>
                <a:gd name="T10" fmla="*/ 337 w 347"/>
                <a:gd name="T11" fmla="*/ 11 h 311"/>
                <a:gd name="T12" fmla="*/ 302 w 347"/>
                <a:gd name="T13" fmla="*/ 11 h 311"/>
                <a:gd name="T14" fmla="*/ 297 w 347"/>
                <a:gd name="T15" fmla="*/ 19 h 311"/>
                <a:gd name="T16" fmla="*/ 277 w 347"/>
                <a:gd name="T17" fmla="*/ 0 h 311"/>
                <a:gd name="T18" fmla="*/ 60 w 347"/>
                <a:gd name="T19" fmla="*/ 217 h 311"/>
                <a:gd name="T20" fmla="*/ 0 w 347"/>
                <a:gd name="T21" fmla="*/ 311 h 311"/>
                <a:gd name="T22" fmla="*/ 110 w 347"/>
                <a:gd name="T23" fmla="*/ 310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7" h="311">
                  <a:moveTo>
                    <a:pt x="110" y="310"/>
                  </a:moveTo>
                  <a:cubicBezTo>
                    <a:pt x="116" y="302"/>
                    <a:pt x="122" y="294"/>
                    <a:pt x="129" y="287"/>
                  </a:cubicBezTo>
                  <a:cubicBezTo>
                    <a:pt x="347" y="69"/>
                    <a:pt x="347" y="69"/>
                    <a:pt x="347" y="69"/>
                  </a:cubicBezTo>
                  <a:cubicBezTo>
                    <a:pt x="328" y="51"/>
                    <a:pt x="328" y="51"/>
                    <a:pt x="328" y="51"/>
                  </a:cubicBezTo>
                  <a:cubicBezTo>
                    <a:pt x="331" y="49"/>
                    <a:pt x="334" y="48"/>
                    <a:pt x="337" y="45"/>
                  </a:cubicBezTo>
                  <a:cubicBezTo>
                    <a:pt x="346" y="36"/>
                    <a:pt x="346" y="20"/>
                    <a:pt x="337" y="11"/>
                  </a:cubicBezTo>
                  <a:cubicBezTo>
                    <a:pt x="327" y="1"/>
                    <a:pt x="312" y="1"/>
                    <a:pt x="302" y="11"/>
                  </a:cubicBezTo>
                  <a:cubicBezTo>
                    <a:pt x="300" y="13"/>
                    <a:pt x="298" y="16"/>
                    <a:pt x="297" y="19"/>
                  </a:cubicBezTo>
                  <a:cubicBezTo>
                    <a:pt x="277" y="0"/>
                    <a:pt x="277" y="0"/>
                    <a:pt x="277" y="0"/>
                  </a:cubicBezTo>
                  <a:cubicBezTo>
                    <a:pt x="60" y="217"/>
                    <a:pt x="60" y="217"/>
                    <a:pt x="60" y="217"/>
                  </a:cubicBezTo>
                  <a:cubicBezTo>
                    <a:pt x="32" y="244"/>
                    <a:pt x="12" y="277"/>
                    <a:pt x="0" y="311"/>
                  </a:cubicBezTo>
                  <a:cubicBezTo>
                    <a:pt x="36" y="303"/>
                    <a:pt x="74" y="303"/>
                    <a:pt x="110" y="310"/>
                  </a:cubicBezTo>
                  <a:close/>
                </a:path>
              </a:pathLst>
            </a:custGeom>
            <a:solidFill>
              <a:srgbClr val="7FBC41"/>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77" name="Freeform 43"/>
            <p:cNvSpPr>
              <a:spLocks/>
            </p:cNvSpPr>
            <p:nvPr/>
          </p:nvSpPr>
          <p:spPr bwMode="auto">
            <a:xfrm>
              <a:off x="2545556" y="4495800"/>
              <a:ext cx="1719263" cy="1047750"/>
            </a:xfrm>
            <a:custGeom>
              <a:avLst/>
              <a:gdLst>
                <a:gd name="T0" fmla="*/ 641 w 652"/>
                <a:gd name="T1" fmla="*/ 59 h 397"/>
                <a:gd name="T2" fmla="*/ 595 w 652"/>
                <a:gd name="T3" fmla="*/ 56 h 397"/>
                <a:gd name="T4" fmla="*/ 593 w 652"/>
                <a:gd name="T5" fmla="*/ 11 h 397"/>
                <a:gd name="T6" fmla="*/ 582 w 652"/>
                <a:gd name="T7" fmla="*/ 0 h 397"/>
                <a:gd name="T8" fmla="*/ 354 w 652"/>
                <a:gd name="T9" fmla="*/ 229 h 397"/>
                <a:gd name="T10" fmla="*/ 135 w 652"/>
                <a:gd name="T11" fmla="*/ 229 h 397"/>
                <a:gd name="T12" fmla="*/ 99 w 652"/>
                <a:gd name="T13" fmla="*/ 172 h 397"/>
                <a:gd name="T14" fmla="*/ 63 w 652"/>
                <a:gd name="T15" fmla="*/ 167 h 397"/>
                <a:gd name="T16" fmla="*/ 0 w 652"/>
                <a:gd name="T17" fmla="*/ 183 h 397"/>
                <a:gd name="T18" fmla="*/ 66 w 652"/>
                <a:gd name="T19" fmla="*/ 299 h 397"/>
                <a:gd name="T20" fmla="*/ 423 w 652"/>
                <a:gd name="T21" fmla="*/ 299 h 397"/>
                <a:gd name="T22" fmla="*/ 652 w 652"/>
                <a:gd name="T23" fmla="*/ 70 h 397"/>
                <a:gd name="T24" fmla="*/ 641 w 652"/>
                <a:gd name="T25" fmla="*/ 59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52" h="397">
                  <a:moveTo>
                    <a:pt x="641" y="59"/>
                  </a:moveTo>
                  <a:cubicBezTo>
                    <a:pt x="627" y="70"/>
                    <a:pt x="608" y="69"/>
                    <a:pt x="595" y="56"/>
                  </a:cubicBezTo>
                  <a:cubicBezTo>
                    <a:pt x="583" y="44"/>
                    <a:pt x="582" y="24"/>
                    <a:pt x="593" y="11"/>
                  </a:cubicBezTo>
                  <a:cubicBezTo>
                    <a:pt x="582" y="0"/>
                    <a:pt x="582" y="0"/>
                    <a:pt x="582" y="0"/>
                  </a:cubicBezTo>
                  <a:cubicBezTo>
                    <a:pt x="354" y="229"/>
                    <a:pt x="354" y="229"/>
                    <a:pt x="354" y="229"/>
                  </a:cubicBezTo>
                  <a:cubicBezTo>
                    <a:pt x="293" y="289"/>
                    <a:pt x="196" y="289"/>
                    <a:pt x="135" y="229"/>
                  </a:cubicBezTo>
                  <a:cubicBezTo>
                    <a:pt x="119" y="212"/>
                    <a:pt x="107" y="193"/>
                    <a:pt x="99" y="172"/>
                  </a:cubicBezTo>
                  <a:cubicBezTo>
                    <a:pt x="88" y="169"/>
                    <a:pt x="75" y="167"/>
                    <a:pt x="63" y="167"/>
                  </a:cubicBezTo>
                  <a:cubicBezTo>
                    <a:pt x="40" y="167"/>
                    <a:pt x="19" y="173"/>
                    <a:pt x="0" y="183"/>
                  </a:cubicBezTo>
                  <a:cubicBezTo>
                    <a:pt x="10" y="225"/>
                    <a:pt x="32" y="266"/>
                    <a:pt x="66" y="299"/>
                  </a:cubicBezTo>
                  <a:cubicBezTo>
                    <a:pt x="164" y="397"/>
                    <a:pt x="325" y="397"/>
                    <a:pt x="423" y="299"/>
                  </a:cubicBezTo>
                  <a:cubicBezTo>
                    <a:pt x="652" y="70"/>
                    <a:pt x="652" y="70"/>
                    <a:pt x="652" y="70"/>
                  </a:cubicBezTo>
                  <a:lnTo>
                    <a:pt x="641" y="59"/>
                  </a:lnTo>
                  <a:close/>
                </a:path>
              </a:pathLst>
            </a:custGeom>
            <a:solidFill>
              <a:srgbClr val="7FBC41"/>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78" name="Freeform 44"/>
            <p:cNvSpPr>
              <a:spLocks/>
            </p:cNvSpPr>
            <p:nvPr/>
          </p:nvSpPr>
          <p:spPr bwMode="auto">
            <a:xfrm>
              <a:off x="2727723" y="3820717"/>
              <a:ext cx="592931" cy="594122"/>
            </a:xfrm>
            <a:custGeom>
              <a:avLst/>
              <a:gdLst>
                <a:gd name="T0" fmla="*/ 460 w 498"/>
                <a:gd name="T1" fmla="*/ 0 h 499"/>
                <a:gd name="T2" fmla="*/ 0 w 498"/>
                <a:gd name="T3" fmla="*/ 461 h 499"/>
                <a:gd name="T4" fmla="*/ 38 w 498"/>
                <a:gd name="T5" fmla="*/ 499 h 499"/>
                <a:gd name="T6" fmla="*/ 498 w 498"/>
                <a:gd name="T7" fmla="*/ 38 h 499"/>
                <a:gd name="T8" fmla="*/ 460 w 498"/>
                <a:gd name="T9" fmla="*/ 0 h 499"/>
              </a:gdLst>
              <a:ahLst/>
              <a:cxnLst>
                <a:cxn ang="0">
                  <a:pos x="T0" y="T1"/>
                </a:cxn>
                <a:cxn ang="0">
                  <a:pos x="T2" y="T3"/>
                </a:cxn>
                <a:cxn ang="0">
                  <a:pos x="T4" y="T5"/>
                </a:cxn>
                <a:cxn ang="0">
                  <a:pos x="T6" y="T7"/>
                </a:cxn>
                <a:cxn ang="0">
                  <a:pos x="T8" y="T9"/>
                </a:cxn>
              </a:cxnLst>
              <a:rect l="0" t="0" r="r" b="b"/>
              <a:pathLst>
                <a:path w="498" h="499">
                  <a:moveTo>
                    <a:pt x="460" y="0"/>
                  </a:moveTo>
                  <a:lnTo>
                    <a:pt x="0" y="461"/>
                  </a:lnTo>
                  <a:lnTo>
                    <a:pt x="38" y="499"/>
                  </a:lnTo>
                  <a:lnTo>
                    <a:pt x="498" y="38"/>
                  </a:lnTo>
                  <a:lnTo>
                    <a:pt x="460" y="0"/>
                  </a:lnTo>
                  <a:close/>
                </a:path>
              </a:pathLst>
            </a:custGeom>
            <a:solidFill>
              <a:srgbClr val="7FBC41">
                <a:lumMod val="60000"/>
                <a:lumOff val="40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79" name="Freeform 45"/>
            <p:cNvSpPr>
              <a:spLocks/>
            </p:cNvSpPr>
            <p:nvPr/>
          </p:nvSpPr>
          <p:spPr bwMode="auto">
            <a:xfrm>
              <a:off x="3487341" y="4580335"/>
              <a:ext cx="590550" cy="594122"/>
            </a:xfrm>
            <a:custGeom>
              <a:avLst/>
              <a:gdLst>
                <a:gd name="T0" fmla="*/ 460 w 496"/>
                <a:gd name="T1" fmla="*/ 0 h 499"/>
                <a:gd name="T2" fmla="*/ 0 w 496"/>
                <a:gd name="T3" fmla="*/ 461 h 499"/>
                <a:gd name="T4" fmla="*/ 35 w 496"/>
                <a:gd name="T5" fmla="*/ 499 h 499"/>
                <a:gd name="T6" fmla="*/ 496 w 496"/>
                <a:gd name="T7" fmla="*/ 38 h 499"/>
                <a:gd name="T8" fmla="*/ 460 w 496"/>
                <a:gd name="T9" fmla="*/ 0 h 499"/>
              </a:gdLst>
              <a:ahLst/>
              <a:cxnLst>
                <a:cxn ang="0">
                  <a:pos x="T0" y="T1"/>
                </a:cxn>
                <a:cxn ang="0">
                  <a:pos x="T2" y="T3"/>
                </a:cxn>
                <a:cxn ang="0">
                  <a:pos x="T4" y="T5"/>
                </a:cxn>
                <a:cxn ang="0">
                  <a:pos x="T6" y="T7"/>
                </a:cxn>
                <a:cxn ang="0">
                  <a:pos x="T8" y="T9"/>
                </a:cxn>
              </a:cxnLst>
              <a:rect l="0" t="0" r="r" b="b"/>
              <a:pathLst>
                <a:path w="496" h="499">
                  <a:moveTo>
                    <a:pt x="460" y="0"/>
                  </a:moveTo>
                  <a:lnTo>
                    <a:pt x="0" y="461"/>
                  </a:lnTo>
                  <a:lnTo>
                    <a:pt x="35" y="499"/>
                  </a:lnTo>
                  <a:lnTo>
                    <a:pt x="496" y="38"/>
                  </a:lnTo>
                  <a:lnTo>
                    <a:pt x="460" y="0"/>
                  </a:lnTo>
                  <a:close/>
                </a:path>
              </a:pathLst>
            </a:custGeom>
            <a:solidFill>
              <a:srgbClr val="7FBC41">
                <a:lumMod val="60000"/>
                <a:lumOff val="40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80" name="Freeform 46"/>
            <p:cNvSpPr>
              <a:spLocks noEditPoints="1"/>
            </p:cNvSpPr>
            <p:nvPr/>
          </p:nvSpPr>
          <p:spPr bwMode="auto">
            <a:xfrm>
              <a:off x="3318273" y="2889648"/>
              <a:ext cx="1708547" cy="1764506"/>
            </a:xfrm>
            <a:custGeom>
              <a:avLst/>
              <a:gdLst>
                <a:gd name="T0" fmla="*/ 512 w 648"/>
                <a:gd name="T1" fmla="*/ 168 h 669"/>
                <a:gd name="T2" fmla="*/ 548 w 648"/>
                <a:gd name="T3" fmla="*/ 225 h 669"/>
                <a:gd name="T4" fmla="*/ 648 w 648"/>
                <a:gd name="T5" fmla="*/ 214 h 669"/>
                <a:gd name="T6" fmla="*/ 582 w 648"/>
                <a:gd name="T7" fmla="*/ 98 h 669"/>
                <a:gd name="T8" fmla="*/ 224 w 648"/>
                <a:gd name="T9" fmla="*/ 98 h 669"/>
                <a:gd name="T10" fmla="*/ 0 w 648"/>
                <a:gd name="T11" fmla="*/ 323 h 669"/>
                <a:gd name="T12" fmla="*/ 11 w 648"/>
                <a:gd name="T13" fmla="*/ 334 h 669"/>
                <a:gd name="T14" fmla="*/ 57 w 648"/>
                <a:gd name="T15" fmla="*/ 337 h 669"/>
                <a:gd name="T16" fmla="*/ 59 w 648"/>
                <a:gd name="T17" fmla="*/ 382 h 669"/>
                <a:gd name="T18" fmla="*/ 70 w 648"/>
                <a:gd name="T19" fmla="*/ 393 h 669"/>
                <a:gd name="T20" fmla="*/ 294 w 648"/>
                <a:gd name="T21" fmla="*/ 168 h 669"/>
                <a:gd name="T22" fmla="*/ 512 w 648"/>
                <a:gd name="T23" fmla="*/ 168 h 669"/>
                <a:gd name="T24" fmla="*/ 532 w 648"/>
                <a:gd name="T25" fmla="*/ 363 h 669"/>
                <a:gd name="T26" fmla="*/ 512 w 648"/>
                <a:gd name="T27" fmla="*/ 386 h 669"/>
                <a:gd name="T28" fmla="*/ 299 w 648"/>
                <a:gd name="T29" fmla="*/ 600 h 669"/>
                <a:gd name="T30" fmla="*/ 318 w 648"/>
                <a:gd name="T31" fmla="*/ 618 h 669"/>
                <a:gd name="T32" fmla="*/ 309 w 648"/>
                <a:gd name="T33" fmla="*/ 624 h 669"/>
                <a:gd name="T34" fmla="*/ 309 w 648"/>
                <a:gd name="T35" fmla="*/ 658 h 669"/>
                <a:gd name="T36" fmla="*/ 344 w 648"/>
                <a:gd name="T37" fmla="*/ 658 h 669"/>
                <a:gd name="T38" fmla="*/ 349 w 648"/>
                <a:gd name="T39" fmla="*/ 650 h 669"/>
                <a:gd name="T40" fmla="*/ 369 w 648"/>
                <a:gd name="T41" fmla="*/ 669 h 669"/>
                <a:gd name="T42" fmla="*/ 582 w 648"/>
                <a:gd name="T43" fmla="*/ 456 h 669"/>
                <a:gd name="T44" fmla="*/ 642 w 648"/>
                <a:gd name="T45" fmla="*/ 362 h 669"/>
                <a:gd name="T46" fmla="*/ 532 w 648"/>
                <a:gd name="T47" fmla="*/ 363 h 6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48" h="669">
                  <a:moveTo>
                    <a:pt x="512" y="168"/>
                  </a:moveTo>
                  <a:cubicBezTo>
                    <a:pt x="529" y="185"/>
                    <a:pt x="541" y="204"/>
                    <a:pt x="548" y="225"/>
                  </a:cubicBezTo>
                  <a:cubicBezTo>
                    <a:pt x="581" y="234"/>
                    <a:pt x="617" y="230"/>
                    <a:pt x="648" y="214"/>
                  </a:cubicBezTo>
                  <a:cubicBezTo>
                    <a:pt x="637" y="172"/>
                    <a:pt x="615" y="131"/>
                    <a:pt x="582" y="98"/>
                  </a:cubicBezTo>
                  <a:cubicBezTo>
                    <a:pt x="483" y="0"/>
                    <a:pt x="323" y="0"/>
                    <a:pt x="224" y="98"/>
                  </a:cubicBezTo>
                  <a:cubicBezTo>
                    <a:pt x="0" y="323"/>
                    <a:pt x="0" y="323"/>
                    <a:pt x="0" y="323"/>
                  </a:cubicBezTo>
                  <a:cubicBezTo>
                    <a:pt x="11" y="334"/>
                    <a:pt x="11" y="334"/>
                    <a:pt x="11" y="334"/>
                  </a:cubicBezTo>
                  <a:cubicBezTo>
                    <a:pt x="25" y="323"/>
                    <a:pt x="44" y="324"/>
                    <a:pt x="57" y="337"/>
                  </a:cubicBezTo>
                  <a:cubicBezTo>
                    <a:pt x="69" y="349"/>
                    <a:pt x="70" y="369"/>
                    <a:pt x="59" y="382"/>
                  </a:cubicBezTo>
                  <a:cubicBezTo>
                    <a:pt x="70" y="393"/>
                    <a:pt x="70" y="393"/>
                    <a:pt x="70" y="393"/>
                  </a:cubicBezTo>
                  <a:cubicBezTo>
                    <a:pt x="294" y="168"/>
                    <a:pt x="294" y="168"/>
                    <a:pt x="294" y="168"/>
                  </a:cubicBezTo>
                  <a:cubicBezTo>
                    <a:pt x="354" y="108"/>
                    <a:pt x="452" y="108"/>
                    <a:pt x="512" y="168"/>
                  </a:cubicBezTo>
                  <a:close/>
                  <a:moveTo>
                    <a:pt x="532" y="363"/>
                  </a:moveTo>
                  <a:cubicBezTo>
                    <a:pt x="526" y="371"/>
                    <a:pt x="520" y="379"/>
                    <a:pt x="512" y="386"/>
                  </a:cubicBezTo>
                  <a:cubicBezTo>
                    <a:pt x="299" y="600"/>
                    <a:pt x="299" y="600"/>
                    <a:pt x="299" y="600"/>
                  </a:cubicBezTo>
                  <a:cubicBezTo>
                    <a:pt x="318" y="618"/>
                    <a:pt x="318" y="618"/>
                    <a:pt x="318" y="618"/>
                  </a:cubicBezTo>
                  <a:cubicBezTo>
                    <a:pt x="315" y="619"/>
                    <a:pt x="312" y="621"/>
                    <a:pt x="309" y="624"/>
                  </a:cubicBezTo>
                  <a:cubicBezTo>
                    <a:pt x="300" y="633"/>
                    <a:pt x="300" y="649"/>
                    <a:pt x="309" y="658"/>
                  </a:cubicBezTo>
                  <a:cubicBezTo>
                    <a:pt x="319" y="668"/>
                    <a:pt x="334" y="668"/>
                    <a:pt x="344" y="658"/>
                  </a:cubicBezTo>
                  <a:cubicBezTo>
                    <a:pt x="346" y="656"/>
                    <a:pt x="348" y="653"/>
                    <a:pt x="349" y="650"/>
                  </a:cubicBezTo>
                  <a:cubicBezTo>
                    <a:pt x="369" y="669"/>
                    <a:pt x="369" y="669"/>
                    <a:pt x="369" y="669"/>
                  </a:cubicBezTo>
                  <a:cubicBezTo>
                    <a:pt x="582" y="456"/>
                    <a:pt x="582" y="456"/>
                    <a:pt x="582" y="456"/>
                  </a:cubicBezTo>
                  <a:cubicBezTo>
                    <a:pt x="610" y="429"/>
                    <a:pt x="629" y="396"/>
                    <a:pt x="642" y="362"/>
                  </a:cubicBezTo>
                  <a:cubicBezTo>
                    <a:pt x="605" y="370"/>
                    <a:pt x="568" y="370"/>
                    <a:pt x="532" y="363"/>
                  </a:cubicBezTo>
                  <a:close/>
                </a:path>
              </a:pathLst>
            </a:custGeom>
            <a:solidFill>
              <a:srgbClr val="31A8DF"/>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81" name="Freeform 47"/>
            <p:cNvSpPr>
              <a:spLocks/>
            </p:cNvSpPr>
            <p:nvPr/>
          </p:nvSpPr>
          <p:spPr bwMode="auto">
            <a:xfrm>
              <a:off x="3407569" y="3139679"/>
              <a:ext cx="592931" cy="594122"/>
            </a:xfrm>
            <a:custGeom>
              <a:avLst/>
              <a:gdLst>
                <a:gd name="T0" fmla="*/ 461 w 498"/>
                <a:gd name="T1" fmla="*/ 0 h 499"/>
                <a:gd name="T2" fmla="*/ 0 w 498"/>
                <a:gd name="T3" fmla="*/ 461 h 499"/>
                <a:gd name="T4" fmla="*/ 38 w 498"/>
                <a:gd name="T5" fmla="*/ 499 h 499"/>
                <a:gd name="T6" fmla="*/ 498 w 498"/>
                <a:gd name="T7" fmla="*/ 38 h 499"/>
                <a:gd name="T8" fmla="*/ 461 w 498"/>
                <a:gd name="T9" fmla="*/ 0 h 499"/>
              </a:gdLst>
              <a:ahLst/>
              <a:cxnLst>
                <a:cxn ang="0">
                  <a:pos x="T0" y="T1"/>
                </a:cxn>
                <a:cxn ang="0">
                  <a:pos x="T2" y="T3"/>
                </a:cxn>
                <a:cxn ang="0">
                  <a:pos x="T4" y="T5"/>
                </a:cxn>
                <a:cxn ang="0">
                  <a:pos x="T6" y="T7"/>
                </a:cxn>
                <a:cxn ang="0">
                  <a:pos x="T8" y="T9"/>
                </a:cxn>
              </a:cxnLst>
              <a:rect l="0" t="0" r="r" b="b"/>
              <a:pathLst>
                <a:path w="498" h="499">
                  <a:moveTo>
                    <a:pt x="461" y="0"/>
                  </a:moveTo>
                  <a:lnTo>
                    <a:pt x="0" y="461"/>
                  </a:lnTo>
                  <a:lnTo>
                    <a:pt x="38" y="499"/>
                  </a:lnTo>
                  <a:lnTo>
                    <a:pt x="498" y="38"/>
                  </a:lnTo>
                  <a:lnTo>
                    <a:pt x="461" y="0"/>
                  </a:lnTo>
                  <a:close/>
                </a:path>
              </a:pathLst>
            </a:custGeom>
            <a:solidFill>
              <a:srgbClr val="31A8DF">
                <a:lumMod val="60000"/>
                <a:lumOff val="40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82" name="Freeform 48"/>
            <p:cNvSpPr>
              <a:spLocks/>
            </p:cNvSpPr>
            <p:nvPr/>
          </p:nvSpPr>
          <p:spPr bwMode="auto">
            <a:xfrm>
              <a:off x="4167188" y="3900488"/>
              <a:ext cx="592931" cy="592931"/>
            </a:xfrm>
            <a:custGeom>
              <a:avLst/>
              <a:gdLst>
                <a:gd name="T0" fmla="*/ 460 w 498"/>
                <a:gd name="T1" fmla="*/ 0 h 498"/>
                <a:gd name="T2" fmla="*/ 0 w 498"/>
                <a:gd name="T3" fmla="*/ 460 h 498"/>
                <a:gd name="T4" fmla="*/ 38 w 498"/>
                <a:gd name="T5" fmla="*/ 498 h 498"/>
                <a:gd name="T6" fmla="*/ 498 w 498"/>
                <a:gd name="T7" fmla="*/ 37 h 498"/>
                <a:gd name="T8" fmla="*/ 460 w 498"/>
                <a:gd name="T9" fmla="*/ 0 h 498"/>
              </a:gdLst>
              <a:ahLst/>
              <a:cxnLst>
                <a:cxn ang="0">
                  <a:pos x="T0" y="T1"/>
                </a:cxn>
                <a:cxn ang="0">
                  <a:pos x="T2" y="T3"/>
                </a:cxn>
                <a:cxn ang="0">
                  <a:pos x="T4" y="T5"/>
                </a:cxn>
                <a:cxn ang="0">
                  <a:pos x="T6" y="T7"/>
                </a:cxn>
                <a:cxn ang="0">
                  <a:pos x="T8" y="T9"/>
                </a:cxn>
              </a:cxnLst>
              <a:rect l="0" t="0" r="r" b="b"/>
              <a:pathLst>
                <a:path w="498" h="498">
                  <a:moveTo>
                    <a:pt x="460" y="0"/>
                  </a:moveTo>
                  <a:lnTo>
                    <a:pt x="0" y="460"/>
                  </a:lnTo>
                  <a:lnTo>
                    <a:pt x="38" y="498"/>
                  </a:lnTo>
                  <a:lnTo>
                    <a:pt x="498" y="37"/>
                  </a:lnTo>
                  <a:lnTo>
                    <a:pt x="460" y="0"/>
                  </a:lnTo>
                  <a:close/>
                </a:path>
              </a:pathLst>
            </a:custGeom>
            <a:solidFill>
              <a:srgbClr val="31A8DF">
                <a:lumMod val="60000"/>
                <a:lumOff val="40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83" name="Freeform 49"/>
            <p:cNvSpPr>
              <a:spLocks noEditPoints="1"/>
            </p:cNvSpPr>
            <p:nvPr/>
          </p:nvSpPr>
          <p:spPr bwMode="auto">
            <a:xfrm>
              <a:off x="4214813" y="2095500"/>
              <a:ext cx="1721644" cy="1777604"/>
            </a:xfrm>
            <a:custGeom>
              <a:avLst/>
              <a:gdLst>
                <a:gd name="T0" fmla="*/ 117 w 653"/>
                <a:gd name="T1" fmla="*/ 311 h 674"/>
                <a:gd name="T2" fmla="*/ 136 w 653"/>
                <a:gd name="T3" fmla="*/ 287 h 674"/>
                <a:gd name="T4" fmla="*/ 354 w 653"/>
                <a:gd name="T5" fmla="*/ 70 h 674"/>
                <a:gd name="T6" fmla="*/ 335 w 653"/>
                <a:gd name="T7" fmla="*/ 51 h 674"/>
                <a:gd name="T8" fmla="*/ 343 w 653"/>
                <a:gd name="T9" fmla="*/ 45 h 674"/>
                <a:gd name="T10" fmla="*/ 343 w 653"/>
                <a:gd name="T11" fmla="*/ 11 h 674"/>
                <a:gd name="T12" fmla="*/ 309 w 653"/>
                <a:gd name="T13" fmla="*/ 11 h 674"/>
                <a:gd name="T14" fmla="*/ 303 w 653"/>
                <a:gd name="T15" fmla="*/ 19 h 674"/>
                <a:gd name="T16" fmla="*/ 284 w 653"/>
                <a:gd name="T17" fmla="*/ 0 h 674"/>
                <a:gd name="T18" fmla="*/ 66 w 653"/>
                <a:gd name="T19" fmla="*/ 217 h 674"/>
                <a:gd name="T20" fmla="*/ 7 w 653"/>
                <a:gd name="T21" fmla="*/ 311 h 674"/>
                <a:gd name="T22" fmla="*/ 63 w 653"/>
                <a:gd name="T23" fmla="*/ 306 h 674"/>
                <a:gd name="T24" fmla="*/ 117 w 653"/>
                <a:gd name="T25" fmla="*/ 311 h 674"/>
                <a:gd name="T26" fmla="*/ 641 w 653"/>
                <a:gd name="T27" fmla="*/ 335 h 674"/>
                <a:gd name="T28" fmla="*/ 596 w 653"/>
                <a:gd name="T29" fmla="*/ 333 h 674"/>
                <a:gd name="T30" fmla="*/ 593 w 653"/>
                <a:gd name="T31" fmla="*/ 287 h 674"/>
                <a:gd name="T32" fmla="*/ 583 w 653"/>
                <a:gd name="T33" fmla="*/ 277 h 674"/>
                <a:gd name="T34" fmla="*/ 354 w 653"/>
                <a:gd name="T35" fmla="*/ 505 h 674"/>
                <a:gd name="T36" fmla="*/ 136 w 653"/>
                <a:gd name="T37" fmla="*/ 505 h 674"/>
                <a:gd name="T38" fmla="*/ 100 w 653"/>
                <a:gd name="T39" fmla="*/ 449 h 674"/>
                <a:gd name="T40" fmla="*/ 63 w 653"/>
                <a:gd name="T41" fmla="*/ 444 h 674"/>
                <a:gd name="T42" fmla="*/ 0 w 653"/>
                <a:gd name="T43" fmla="*/ 459 h 674"/>
                <a:gd name="T44" fmla="*/ 66 w 653"/>
                <a:gd name="T45" fmla="*/ 575 h 674"/>
                <a:gd name="T46" fmla="*/ 424 w 653"/>
                <a:gd name="T47" fmla="*/ 575 h 674"/>
                <a:gd name="T48" fmla="*/ 653 w 653"/>
                <a:gd name="T49" fmla="*/ 346 h 674"/>
                <a:gd name="T50" fmla="*/ 641 w 653"/>
                <a:gd name="T51" fmla="*/ 335 h 6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53" h="674">
                  <a:moveTo>
                    <a:pt x="117" y="311"/>
                  </a:moveTo>
                  <a:cubicBezTo>
                    <a:pt x="122" y="302"/>
                    <a:pt x="129" y="294"/>
                    <a:pt x="136" y="287"/>
                  </a:cubicBezTo>
                  <a:cubicBezTo>
                    <a:pt x="354" y="70"/>
                    <a:pt x="354" y="70"/>
                    <a:pt x="354" y="70"/>
                  </a:cubicBezTo>
                  <a:cubicBezTo>
                    <a:pt x="335" y="51"/>
                    <a:pt x="335" y="51"/>
                    <a:pt x="335" y="51"/>
                  </a:cubicBezTo>
                  <a:cubicBezTo>
                    <a:pt x="338" y="50"/>
                    <a:pt x="341" y="48"/>
                    <a:pt x="343" y="45"/>
                  </a:cubicBezTo>
                  <a:cubicBezTo>
                    <a:pt x="353" y="36"/>
                    <a:pt x="353" y="20"/>
                    <a:pt x="343" y="11"/>
                  </a:cubicBezTo>
                  <a:cubicBezTo>
                    <a:pt x="334" y="1"/>
                    <a:pt x="318" y="1"/>
                    <a:pt x="309" y="11"/>
                  </a:cubicBezTo>
                  <a:cubicBezTo>
                    <a:pt x="306" y="13"/>
                    <a:pt x="305" y="16"/>
                    <a:pt x="303" y="19"/>
                  </a:cubicBezTo>
                  <a:cubicBezTo>
                    <a:pt x="284" y="0"/>
                    <a:pt x="284" y="0"/>
                    <a:pt x="284" y="0"/>
                  </a:cubicBezTo>
                  <a:cubicBezTo>
                    <a:pt x="66" y="217"/>
                    <a:pt x="66" y="217"/>
                    <a:pt x="66" y="217"/>
                  </a:cubicBezTo>
                  <a:cubicBezTo>
                    <a:pt x="39" y="245"/>
                    <a:pt x="19" y="277"/>
                    <a:pt x="7" y="311"/>
                  </a:cubicBezTo>
                  <a:cubicBezTo>
                    <a:pt x="25" y="308"/>
                    <a:pt x="44" y="306"/>
                    <a:pt x="63" y="306"/>
                  </a:cubicBezTo>
                  <a:cubicBezTo>
                    <a:pt x="81" y="306"/>
                    <a:pt x="99" y="307"/>
                    <a:pt x="117" y="311"/>
                  </a:cubicBezTo>
                  <a:close/>
                  <a:moveTo>
                    <a:pt x="641" y="335"/>
                  </a:moveTo>
                  <a:cubicBezTo>
                    <a:pt x="628" y="346"/>
                    <a:pt x="608" y="345"/>
                    <a:pt x="596" y="333"/>
                  </a:cubicBezTo>
                  <a:cubicBezTo>
                    <a:pt x="584" y="320"/>
                    <a:pt x="583" y="301"/>
                    <a:pt x="593" y="287"/>
                  </a:cubicBezTo>
                  <a:cubicBezTo>
                    <a:pt x="583" y="277"/>
                    <a:pt x="583" y="277"/>
                    <a:pt x="583" y="277"/>
                  </a:cubicBezTo>
                  <a:cubicBezTo>
                    <a:pt x="354" y="505"/>
                    <a:pt x="354" y="505"/>
                    <a:pt x="354" y="505"/>
                  </a:cubicBezTo>
                  <a:cubicBezTo>
                    <a:pt x="294" y="565"/>
                    <a:pt x="196" y="565"/>
                    <a:pt x="136" y="505"/>
                  </a:cubicBezTo>
                  <a:cubicBezTo>
                    <a:pt x="120" y="489"/>
                    <a:pt x="108" y="469"/>
                    <a:pt x="100" y="449"/>
                  </a:cubicBezTo>
                  <a:cubicBezTo>
                    <a:pt x="88" y="445"/>
                    <a:pt x="76" y="444"/>
                    <a:pt x="63" y="444"/>
                  </a:cubicBezTo>
                  <a:cubicBezTo>
                    <a:pt x="41" y="444"/>
                    <a:pt x="19" y="449"/>
                    <a:pt x="0" y="459"/>
                  </a:cubicBezTo>
                  <a:cubicBezTo>
                    <a:pt x="11" y="502"/>
                    <a:pt x="33" y="542"/>
                    <a:pt x="66" y="575"/>
                  </a:cubicBezTo>
                  <a:cubicBezTo>
                    <a:pt x="165" y="674"/>
                    <a:pt x="325" y="674"/>
                    <a:pt x="424" y="575"/>
                  </a:cubicBezTo>
                  <a:cubicBezTo>
                    <a:pt x="653" y="346"/>
                    <a:pt x="653" y="346"/>
                    <a:pt x="653" y="346"/>
                  </a:cubicBezTo>
                  <a:lnTo>
                    <a:pt x="641" y="335"/>
                  </a:lnTo>
                  <a:close/>
                </a:path>
              </a:pathLst>
            </a:custGeom>
            <a:solidFill>
              <a:srgbClr val="EC5724"/>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84" name="Freeform 50"/>
            <p:cNvSpPr>
              <a:spLocks/>
            </p:cNvSpPr>
            <p:nvPr/>
          </p:nvSpPr>
          <p:spPr bwMode="auto">
            <a:xfrm>
              <a:off x="4386263" y="2162176"/>
              <a:ext cx="592931" cy="592931"/>
            </a:xfrm>
            <a:custGeom>
              <a:avLst/>
              <a:gdLst>
                <a:gd name="T0" fmla="*/ 460 w 498"/>
                <a:gd name="T1" fmla="*/ 0 h 498"/>
                <a:gd name="T2" fmla="*/ 0 w 498"/>
                <a:gd name="T3" fmla="*/ 460 h 498"/>
                <a:gd name="T4" fmla="*/ 37 w 498"/>
                <a:gd name="T5" fmla="*/ 498 h 498"/>
                <a:gd name="T6" fmla="*/ 498 w 498"/>
                <a:gd name="T7" fmla="*/ 37 h 498"/>
                <a:gd name="T8" fmla="*/ 460 w 498"/>
                <a:gd name="T9" fmla="*/ 0 h 498"/>
              </a:gdLst>
              <a:ahLst/>
              <a:cxnLst>
                <a:cxn ang="0">
                  <a:pos x="T0" y="T1"/>
                </a:cxn>
                <a:cxn ang="0">
                  <a:pos x="T2" y="T3"/>
                </a:cxn>
                <a:cxn ang="0">
                  <a:pos x="T4" y="T5"/>
                </a:cxn>
                <a:cxn ang="0">
                  <a:pos x="T6" y="T7"/>
                </a:cxn>
                <a:cxn ang="0">
                  <a:pos x="T8" y="T9"/>
                </a:cxn>
              </a:cxnLst>
              <a:rect l="0" t="0" r="r" b="b"/>
              <a:pathLst>
                <a:path w="498" h="498">
                  <a:moveTo>
                    <a:pt x="460" y="0"/>
                  </a:moveTo>
                  <a:lnTo>
                    <a:pt x="0" y="460"/>
                  </a:lnTo>
                  <a:lnTo>
                    <a:pt x="37" y="498"/>
                  </a:lnTo>
                  <a:lnTo>
                    <a:pt x="498" y="37"/>
                  </a:lnTo>
                  <a:lnTo>
                    <a:pt x="460" y="0"/>
                  </a:lnTo>
                  <a:close/>
                </a:path>
              </a:pathLst>
            </a:custGeom>
            <a:solidFill>
              <a:srgbClr val="EC5724">
                <a:lumMod val="60000"/>
                <a:lumOff val="40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85" name="Freeform 51"/>
            <p:cNvSpPr>
              <a:spLocks/>
            </p:cNvSpPr>
            <p:nvPr/>
          </p:nvSpPr>
          <p:spPr bwMode="auto">
            <a:xfrm>
              <a:off x="5144692" y="2921794"/>
              <a:ext cx="594122" cy="592931"/>
            </a:xfrm>
            <a:custGeom>
              <a:avLst/>
              <a:gdLst>
                <a:gd name="T0" fmla="*/ 461 w 499"/>
                <a:gd name="T1" fmla="*/ 0 h 498"/>
                <a:gd name="T2" fmla="*/ 0 w 499"/>
                <a:gd name="T3" fmla="*/ 460 h 498"/>
                <a:gd name="T4" fmla="*/ 38 w 499"/>
                <a:gd name="T5" fmla="*/ 498 h 498"/>
                <a:gd name="T6" fmla="*/ 499 w 499"/>
                <a:gd name="T7" fmla="*/ 37 h 498"/>
                <a:gd name="T8" fmla="*/ 461 w 499"/>
                <a:gd name="T9" fmla="*/ 0 h 498"/>
              </a:gdLst>
              <a:ahLst/>
              <a:cxnLst>
                <a:cxn ang="0">
                  <a:pos x="T0" y="T1"/>
                </a:cxn>
                <a:cxn ang="0">
                  <a:pos x="T2" y="T3"/>
                </a:cxn>
                <a:cxn ang="0">
                  <a:pos x="T4" y="T5"/>
                </a:cxn>
                <a:cxn ang="0">
                  <a:pos x="T6" y="T7"/>
                </a:cxn>
                <a:cxn ang="0">
                  <a:pos x="T8" y="T9"/>
                </a:cxn>
              </a:cxnLst>
              <a:rect l="0" t="0" r="r" b="b"/>
              <a:pathLst>
                <a:path w="499" h="498">
                  <a:moveTo>
                    <a:pt x="461" y="0"/>
                  </a:moveTo>
                  <a:lnTo>
                    <a:pt x="0" y="460"/>
                  </a:lnTo>
                  <a:lnTo>
                    <a:pt x="38" y="498"/>
                  </a:lnTo>
                  <a:lnTo>
                    <a:pt x="499" y="37"/>
                  </a:lnTo>
                  <a:lnTo>
                    <a:pt x="461" y="0"/>
                  </a:lnTo>
                  <a:close/>
                </a:path>
              </a:pathLst>
            </a:custGeom>
            <a:solidFill>
              <a:srgbClr val="EC5724">
                <a:lumMod val="60000"/>
                <a:lumOff val="40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86" name="Freeform 52"/>
            <p:cNvSpPr>
              <a:spLocks noEditPoints="1"/>
            </p:cNvSpPr>
            <p:nvPr/>
          </p:nvSpPr>
          <p:spPr bwMode="auto">
            <a:xfrm>
              <a:off x="4989910" y="1216819"/>
              <a:ext cx="1708547" cy="1768079"/>
            </a:xfrm>
            <a:custGeom>
              <a:avLst/>
              <a:gdLst>
                <a:gd name="T0" fmla="*/ 512 w 648"/>
                <a:gd name="T1" fmla="*/ 168 h 670"/>
                <a:gd name="T2" fmla="*/ 547 w 648"/>
                <a:gd name="T3" fmla="*/ 223 h 670"/>
                <a:gd name="T4" fmla="*/ 648 w 648"/>
                <a:gd name="T5" fmla="*/ 214 h 670"/>
                <a:gd name="T6" fmla="*/ 582 w 648"/>
                <a:gd name="T7" fmla="*/ 99 h 670"/>
                <a:gd name="T8" fmla="*/ 224 w 648"/>
                <a:gd name="T9" fmla="*/ 99 h 670"/>
                <a:gd name="T10" fmla="*/ 0 w 648"/>
                <a:gd name="T11" fmla="*/ 323 h 670"/>
                <a:gd name="T12" fmla="*/ 11 w 648"/>
                <a:gd name="T13" fmla="*/ 334 h 670"/>
                <a:gd name="T14" fmla="*/ 56 w 648"/>
                <a:gd name="T15" fmla="*/ 337 h 670"/>
                <a:gd name="T16" fmla="*/ 59 w 648"/>
                <a:gd name="T17" fmla="*/ 382 h 670"/>
                <a:gd name="T18" fmla="*/ 69 w 648"/>
                <a:gd name="T19" fmla="*/ 393 h 670"/>
                <a:gd name="T20" fmla="*/ 294 w 648"/>
                <a:gd name="T21" fmla="*/ 168 h 670"/>
                <a:gd name="T22" fmla="*/ 512 w 648"/>
                <a:gd name="T23" fmla="*/ 168 h 670"/>
                <a:gd name="T24" fmla="*/ 532 w 648"/>
                <a:gd name="T25" fmla="*/ 362 h 670"/>
                <a:gd name="T26" fmla="*/ 512 w 648"/>
                <a:gd name="T27" fmla="*/ 386 h 670"/>
                <a:gd name="T28" fmla="*/ 299 w 648"/>
                <a:gd name="T29" fmla="*/ 600 h 670"/>
                <a:gd name="T30" fmla="*/ 317 w 648"/>
                <a:gd name="T31" fmla="*/ 619 h 670"/>
                <a:gd name="T32" fmla="*/ 309 w 648"/>
                <a:gd name="T33" fmla="*/ 624 h 670"/>
                <a:gd name="T34" fmla="*/ 309 w 648"/>
                <a:gd name="T35" fmla="*/ 659 h 670"/>
                <a:gd name="T36" fmla="*/ 343 w 648"/>
                <a:gd name="T37" fmla="*/ 659 h 670"/>
                <a:gd name="T38" fmla="*/ 349 w 648"/>
                <a:gd name="T39" fmla="*/ 650 h 670"/>
                <a:gd name="T40" fmla="*/ 368 w 648"/>
                <a:gd name="T41" fmla="*/ 670 h 670"/>
                <a:gd name="T42" fmla="*/ 582 w 648"/>
                <a:gd name="T43" fmla="*/ 456 h 670"/>
                <a:gd name="T44" fmla="*/ 642 w 648"/>
                <a:gd name="T45" fmla="*/ 361 h 670"/>
                <a:gd name="T46" fmla="*/ 532 w 648"/>
                <a:gd name="T47" fmla="*/ 362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48" h="670">
                  <a:moveTo>
                    <a:pt x="512" y="168"/>
                  </a:moveTo>
                  <a:cubicBezTo>
                    <a:pt x="528" y="184"/>
                    <a:pt x="540" y="203"/>
                    <a:pt x="547" y="223"/>
                  </a:cubicBezTo>
                  <a:cubicBezTo>
                    <a:pt x="580" y="233"/>
                    <a:pt x="617" y="230"/>
                    <a:pt x="648" y="214"/>
                  </a:cubicBezTo>
                  <a:cubicBezTo>
                    <a:pt x="637" y="172"/>
                    <a:pt x="615" y="132"/>
                    <a:pt x="582" y="99"/>
                  </a:cubicBezTo>
                  <a:cubicBezTo>
                    <a:pt x="483" y="0"/>
                    <a:pt x="323" y="0"/>
                    <a:pt x="224" y="99"/>
                  </a:cubicBezTo>
                  <a:cubicBezTo>
                    <a:pt x="0" y="323"/>
                    <a:pt x="0" y="323"/>
                    <a:pt x="0" y="323"/>
                  </a:cubicBezTo>
                  <a:cubicBezTo>
                    <a:pt x="11" y="334"/>
                    <a:pt x="11" y="334"/>
                    <a:pt x="11" y="334"/>
                  </a:cubicBezTo>
                  <a:cubicBezTo>
                    <a:pt x="24" y="324"/>
                    <a:pt x="44" y="325"/>
                    <a:pt x="56" y="337"/>
                  </a:cubicBezTo>
                  <a:cubicBezTo>
                    <a:pt x="69" y="349"/>
                    <a:pt x="70" y="369"/>
                    <a:pt x="59" y="382"/>
                  </a:cubicBezTo>
                  <a:cubicBezTo>
                    <a:pt x="69" y="393"/>
                    <a:pt x="69" y="393"/>
                    <a:pt x="69" y="393"/>
                  </a:cubicBezTo>
                  <a:cubicBezTo>
                    <a:pt x="294" y="168"/>
                    <a:pt x="294" y="168"/>
                    <a:pt x="294" y="168"/>
                  </a:cubicBezTo>
                  <a:cubicBezTo>
                    <a:pt x="354" y="108"/>
                    <a:pt x="452" y="108"/>
                    <a:pt x="512" y="168"/>
                  </a:cubicBezTo>
                  <a:close/>
                  <a:moveTo>
                    <a:pt x="532" y="362"/>
                  </a:moveTo>
                  <a:cubicBezTo>
                    <a:pt x="526" y="370"/>
                    <a:pt x="520" y="379"/>
                    <a:pt x="512" y="386"/>
                  </a:cubicBezTo>
                  <a:cubicBezTo>
                    <a:pt x="299" y="600"/>
                    <a:pt x="299" y="600"/>
                    <a:pt x="299" y="600"/>
                  </a:cubicBezTo>
                  <a:cubicBezTo>
                    <a:pt x="317" y="619"/>
                    <a:pt x="317" y="619"/>
                    <a:pt x="317" y="619"/>
                  </a:cubicBezTo>
                  <a:cubicBezTo>
                    <a:pt x="314" y="620"/>
                    <a:pt x="311" y="622"/>
                    <a:pt x="309" y="624"/>
                  </a:cubicBezTo>
                  <a:cubicBezTo>
                    <a:pt x="299" y="634"/>
                    <a:pt x="299" y="649"/>
                    <a:pt x="309" y="659"/>
                  </a:cubicBezTo>
                  <a:cubicBezTo>
                    <a:pt x="318" y="668"/>
                    <a:pt x="334" y="668"/>
                    <a:pt x="343" y="659"/>
                  </a:cubicBezTo>
                  <a:cubicBezTo>
                    <a:pt x="346" y="656"/>
                    <a:pt x="348" y="653"/>
                    <a:pt x="349" y="650"/>
                  </a:cubicBezTo>
                  <a:cubicBezTo>
                    <a:pt x="368" y="670"/>
                    <a:pt x="368" y="670"/>
                    <a:pt x="368" y="670"/>
                  </a:cubicBezTo>
                  <a:cubicBezTo>
                    <a:pt x="582" y="456"/>
                    <a:pt x="582" y="456"/>
                    <a:pt x="582" y="456"/>
                  </a:cubicBezTo>
                  <a:cubicBezTo>
                    <a:pt x="610" y="429"/>
                    <a:pt x="629" y="396"/>
                    <a:pt x="642" y="361"/>
                  </a:cubicBezTo>
                  <a:cubicBezTo>
                    <a:pt x="606" y="369"/>
                    <a:pt x="568" y="369"/>
                    <a:pt x="532" y="362"/>
                  </a:cubicBezTo>
                  <a:close/>
                </a:path>
              </a:pathLst>
            </a:custGeom>
            <a:solidFill>
              <a:srgbClr val="FDB817"/>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87" name="Freeform 53"/>
            <p:cNvSpPr>
              <a:spLocks/>
            </p:cNvSpPr>
            <p:nvPr/>
          </p:nvSpPr>
          <p:spPr bwMode="auto">
            <a:xfrm>
              <a:off x="5083969" y="1463279"/>
              <a:ext cx="594122" cy="592931"/>
            </a:xfrm>
            <a:custGeom>
              <a:avLst/>
              <a:gdLst>
                <a:gd name="T0" fmla="*/ 461 w 499"/>
                <a:gd name="T1" fmla="*/ 0 h 498"/>
                <a:gd name="T2" fmla="*/ 0 w 499"/>
                <a:gd name="T3" fmla="*/ 460 h 498"/>
                <a:gd name="T4" fmla="*/ 38 w 499"/>
                <a:gd name="T5" fmla="*/ 498 h 498"/>
                <a:gd name="T6" fmla="*/ 499 w 499"/>
                <a:gd name="T7" fmla="*/ 37 h 498"/>
                <a:gd name="T8" fmla="*/ 461 w 499"/>
                <a:gd name="T9" fmla="*/ 0 h 498"/>
              </a:gdLst>
              <a:ahLst/>
              <a:cxnLst>
                <a:cxn ang="0">
                  <a:pos x="T0" y="T1"/>
                </a:cxn>
                <a:cxn ang="0">
                  <a:pos x="T2" y="T3"/>
                </a:cxn>
                <a:cxn ang="0">
                  <a:pos x="T4" y="T5"/>
                </a:cxn>
                <a:cxn ang="0">
                  <a:pos x="T6" y="T7"/>
                </a:cxn>
                <a:cxn ang="0">
                  <a:pos x="T8" y="T9"/>
                </a:cxn>
              </a:cxnLst>
              <a:rect l="0" t="0" r="r" b="b"/>
              <a:pathLst>
                <a:path w="499" h="498">
                  <a:moveTo>
                    <a:pt x="461" y="0"/>
                  </a:moveTo>
                  <a:lnTo>
                    <a:pt x="0" y="460"/>
                  </a:lnTo>
                  <a:lnTo>
                    <a:pt x="38" y="498"/>
                  </a:lnTo>
                  <a:lnTo>
                    <a:pt x="499" y="37"/>
                  </a:lnTo>
                  <a:lnTo>
                    <a:pt x="461" y="0"/>
                  </a:lnTo>
                  <a:close/>
                </a:path>
              </a:pathLst>
            </a:custGeom>
            <a:solidFill>
              <a:srgbClr val="FDB817">
                <a:lumMod val="60000"/>
                <a:lumOff val="40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88" name="Freeform 54"/>
            <p:cNvSpPr>
              <a:spLocks/>
            </p:cNvSpPr>
            <p:nvPr/>
          </p:nvSpPr>
          <p:spPr bwMode="auto">
            <a:xfrm>
              <a:off x="5843588" y="2222898"/>
              <a:ext cx="592931" cy="592931"/>
            </a:xfrm>
            <a:custGeom>
              <a:avLst/>
              <a:gdLst>
                <a:gd name="T0" fmla="*/ 461 w 498"/>
                <a:gd name="T1" fmla="*/ 0 h 498"/>
                <a:gd name="T2" fmla="*/ 0 w 498"/>
                <a:gd name="T3" fmla="*/ 460 h 498"/>
                <a:gd name="T4" fmla="*/ 38 w 498"/>
                <a:gd name="T5" fmla="*/ 498 h 498"/>
                <a:gd name="T6" fmla="*/ 498 w 498"/>
                <a:gd name="T7" fmla="*/ 37 h 498"/>
                <a:gd name="T8" fmla="*/ 461 w 498"/>
                <a:gd name="T9" fmla="*/ 0 h 498"/>
              </a:gdLst>
              <a:ahLst/>
              <a:cxnLst>
                <a:cxn ang="0">
                  <a:pos x="T0" y="T1"/>
                </a:cxn>
                <a:cxn ang="0">
                  <a:pos x="T2" y="T3"/>
                </a:cxn>
                <a:cxn ang="0">
                  <a:pos x="T4" y="T5"/>
                </a:cxn>
                <a:cxn ang="0">
                  <a:pos x="T6" y="T7"/>
                </a:cxn>
                <a:cxn ang="0">
                  <a:pos x="T8" y="T9"/>
                </a:cxn>
              </a:cxnLst>
              <a:rect l="0" t="0" r="r" b="b"/>
              <a:pathLst>
                <a:path w="498" h="498">
                  <a:moveTo>
                    <a:pt x="461" y="0"/>
                  </a:moveTo>
                  <a:lnTo>
                    <a:pt x="0" y="460"/>
                  </a:lnTo>
                  <a:lnTo>
                    <a:pt x="38" y="498"/>
                  </a:lnTo>
                  <a:lnTo>
                    <a:pt x="498" y="37"/>
                  </a:lnTo>
                  <a:lnTo>
                    <a:pt x="461" y="0"/>
                  </a:lnTo>
                  <a:close/>
                </a:path>
              </a:pathLst>
            </a:custGeom>
            <a:solidFill>
              <a:srgbClr val="FDB817">
                <a:lumMod val="60000"/>
                <a:lumOff val="40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89" name="Freeform 55"/>
            <p:cNvSpPr>
              <a:spLocks/>
            </p:cNvSpPr>
            <p:nvPr/>
          </p:nvSpPr>
          <p:spPr bwMode="auto">
            <a:xfrm>
              <a:off x="1019176" y="4558904"/>
              <a:ext cx="2336006" cy="1485900"/>
            </a:xfrm>
            <a:custGeom>
              <a:avLst/>
              <a:gdLst>
                <a:gd name="T0" fmla="*/ 751 w 886"/>
                <a:gd name="T1" fmla="*/ 169 h 563"/>
                <a:gd name="T2" fmla="*/ 787 w 886"/>
                <a:gd name="T3" fmla="*/ 225 h 563"/>
                <a:gd name="T4" fmla="*/ 886 w 886"/>
                <a:gd name="T5" fmla="*/ 215 h 563"/>
                <a:gd name="T6" fmla="*/ 820 w 886"/>
                <a:gd name="T7" fmla="*/ 99 h 563"/>
                <a:gd name="T8" fmla="*/ 463 w 886"/>
                <a:gd name="T9" fmla="*/ 99 h 563"/>
                <a:gd name="T10" fmla="*/ 0 w 886"/>
                <a:gd name="T11" fmla="*/ 562 h 563"/>
                <a:gd name="T12" fmla="*/ 15 w 886"/>
                <a:gd name="T13" fmla="*/ 563 h 563"/>
                <a:gd name="T14" fmla="*/ 127 w 886"/>
                <a:gd name="T15" fmla="*/ 563 h 563"/>
                <a:gd name="T16" fmla="*/ 532 w 886"/>
                <a:gd name="T17" fmla="*/ 169 h 563"/>
                <a:gd name="T18" fmla="*/ 751 w 886"/>
                <a:gd name="T19" fmla="*/ 169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6" h="563">
                  <a:moveTo>
                    <a:pt x="751" y="169"/>
                  </a:moveTo>
                  <a:cubicBezTo>
                    <a:pt x="767" y="185"/>
                    <a:pt x="779" y="205"/>
                    <a:pt x="787" y="225"/>
                  </a:cubicBezTo>
                  <a:cubicBezTo>
                    <a:pt x="820" y="235"/>
                    <a:pt x="856" y="231"/>
                    <a:pt x="886" y="215"/>
                  </a:cubicBezTo>
                  <a:cubicBezTo>
                    <a:pt x="876" y="172"/>
                    <a:pt x="854" y="132"/>
                    <a:pt x="820" y="99"/>
                  </a:cubicBezTo>
                  <a:cubicBezTo>
                    <a:pt x="722" y="0"/>
                    <a:pt x="561" y="0"/>
                    <a:pt x="463" y="99"/>
                  </a:cubicBezTo>
                  <a:cubicBezTo>
                    <a:pt x="0" y="562"/>
                    <a:pt x="0" y="562"/>
                    <a:pt x="0" y="562"/>
                  </a:cubicBezTo>
                  <a:cubicBezTo>
                    <a:pt x="15" y="563"/>
                    <a:pt x="15" y="563"/>
                    <a:pt x="15" y="563"/>
                  </a:cubicBezTo>
                  <a:cubicBezTo>
                    <a:pt x="127" y="563"/>
                    <a:pt x="127" y="563"/>
                    <a:pt x="127" y="563"/>
                  </a:cubicBezTo>
                  <a:cubicBezTo>
                    <a:pt x="532" y="169"/>
                    <a:pt x="532" y="169"/>
                    <a:pt x="532" y="169"/>
                  </a:cubicBezTo>
                  <a:cubicBezTo>
                    <a:pt x="593" y="109"/>
                    <a:pt x="691" y="109"/>
                    <a:pt x="751" y="169"/>
                  </a:cubicBezTo>
                  <a:close/>
                </a:path>
              </a:pathLst>
            </a:custGeom>
            <a:solidFill>
              <a:srgbClr val="7F7F7F">
                <a:lumMod val="60000"/>
                <a:lumOff val="40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90" name="Freeform 56"/>
            <p:cNvSpPr>
              <a:spLocks/>
            </p:cNvSpPr>
            <p:nvPr/>
          </p:nvSpPr>
          <p:spPr bwMode="auto">
            <a:xfrm>
              <a:off x="2527698" y="5517356"/>
              <a:ext cx="812006" cy="534591"/>
            </a:xfrm>
            <a:custGeom>
              <a:avLst/>
              <a:gdLst>
                <a:gd name="T0" fmla="*/ 198 w 308"/>
                <a:gd name="T1" fmla="*/ 0 h 203"/>
                <a:gd name="T2" fmla="*/ 179 w 308"/>
                <a:gd name="T3" fmla="*/ 24 h 203"/>
                <a:gd name="T4" fmla="*/ 0 w 308"/>
                <a:gd name="T5" fmla="*/ 203 h 203"/>
                <a:gd name="T6" fmla="*/ 139 w 308"/>
                <a:gd name="T7" fmla="*/ 203 h 203"/>
                <a:gd name="T8" fmla="*/ 248 w 308"/>
                <a:gd name="T9" fmla="*/ 94 h 203"/>
                <a:gd name="T10" fmla="*/ 308 w 308"/>
                <a:gd name="T11" fmla="*/ 0 h 203"/>
                <a:gd name="T12" fmla="*/ 198 w 308"/>
                <a:gd name="T13" fmla="*/ 0 h 203"/>
              </a:gdLst>
              <a:ahLst/>
              <a:cxnLst>
                <a:cxn ang="0">
                  <a:pos x="T0" y="T1"/>
                </a:cxn>
                <a:cxn ang="0">
                  <a:pos x="T2" y="T3"/>
                </a:cxn>
                <a:cxn ang="0">
                  <a:pos x="T4" y="T5"/>
                </a:cxn>
                <a:cxn ang="0">
                  <a:pos x="T6" y="T7"/>
                </a:cxn>
                <a:cxn ang="0">
                  <a:pos x="T8" y="T9"/>
                </a:cxn>
                <a:cxn ang="0">
                  <a:pos x="T10" y="T11"/>
                </a:cxn>
                <a:cxn ang="0">
                  <a:pos x="T12" y="T13"/>
                </a:cxn>
              </a:cxnLst>
              <a:rect l="0" t="0" r="r" b="b"/>
              <a:pathLst>
                <a:path w="308" h="203">
                  <a:moveTo>
                    <a:pt x="198" y="0"/>
                  </a:moveTo>
                  <a:cubicBezTo>
                    <a:pt x="192" y="9"/>
                    <a:pt x="186" y="17"/>
                    <a:pt x="179" y="24"/>
                  </a:cubicBezTo>
                  <a:cubicBezTo>
                    <a:pt x="0" y="203"/>
                    <a:pt x="0" y="203"/>
                    <a:pt x="0" y="203"/>
                  </a:cubicBezTo>
                  <a:cubicBezTo>
                    <a:pt x="139" y="203"/>
                    <a:pt x="139" y="203"/>
                    <a:pt x="139" y="203"/>
                  </a:cubicBezTo>
                  <a:cubicBezTo>
                    <a:pt x="248" y="94"/>
                    <a:pt x="248" y="94"/>
                    <a:pt x="248" y="94"/>
                  </a:cubicBezTo>
                  <a:cubicBezTo>
                    <a:pt x="276" y="66"/>
                    <a:pt x="296" y="34"/>
                    <a:pt x="308" y="0"/>
                  </a:cubicBezTo>
                  <a:cubicBezTo>
                    <a:pt x="272" y="7"/>
                    <a:pt x="234" y="7"/>
                    <a:pt x="198" y="0"/>
                  </a:cubicBezTo>
                  <a:close/>
                </a:path>
              </a:pathLst>
            </a:custGeom>
            <a:solidFill>
              <a:srgbClr val="7F7F7F">
                <a:lumMod val="60000"/>
                <a:lumOff val="40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cxnSp>
          <p:nvCxnSpPr>
            <p:cNvPr id="91" name="Straight Connector 59"/>
            <p:cNvCxnSpPr/>
            <p:nvPr/>
          </p:nvCxnSpPr>
          <p:spPr>
            <a:xfrm>
              <a:off x="3559375" y="3983833"/>
              <a:ext cx="451841" cy="431006"/>
            </a:xfrm>
            <a:prstGeom prst="line">
              <a:avLst/>
            </a:prstGeom>
            <a:noFill/>
            <a:ln w="19050" cap="flat" cmpd="sng" algn="ctr">
              <a:solidFill>
                <a:srgbClr val="7F7F7F"/>
              </a:solidFill>
              <a:prstDash val="sysDot"/>
              <a:miter lim="800000"/>
            </a:ln>
            <a:effectLst/>
          </p:spPr>
        </p:cxnSp>
        <p:cxnSp>
          <p:nvCxnSpPr>
            <p:cNvPr id="92" name="Straight Connector 62"/>
            <p:cNvCxnSpPr/>
            <p:nvPr/>
          </p:nvCxnSpPr>
          <p:spPr>
            <a:xfrm>
              <a:off x="5230119" y="2312790"/>
              <a:ext cx="451841" cy="431006"/>
            </a:xfrm>
            <a:prstGeom prst="line">
              <a:avLst/>
            </a:prstGeom>
            <a:noFill/>
            <a:ln w="19050" cap="flat" cmpd="sng" algn="ctr">
              <a:solidFill>
                <a:srgbClr val="7F7F7F"/>
              </a:solidFill>
              <a:prstDash val="sysDot"/>
              <a:miter lim="800000"/>
            </a:ln>
            <a:effectLst/>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2"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2)">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Examples</a:t>
            </a:r>
            <a:endParaRPr lang="fr-FR" dirty="0"/>
          </a:p>
        </p:txBody>
      </p:sp>
      <p:sp>
        <p:nvSpPr>
          <p:cNvPr id="3" name="Espace réservé du contenu 2"/>
          <p:cNvSpPr>
            <a:spLocks noGrp="1"/>
          </p:cNvSpPr>
          <p:nvPr>
            <p:ph idx="1"/>
          </p:nvPr>
        </p:nvSpPr>
        <p:spPr/>
        <p:txBody>
          <a:bodyPr vert="horz" lIns="91440" tIns="45720" rIns="91440" bIns="45720" rtlCol="0">
            <a:normAutofit fontScale="92500" lnSpcReduction="20000"/>
          </a:bodyPr>
          <a:lstStyle/>
          <a:p>
            <a:pPr marL="0" indent="0"/>
            <a:r>
              <a:rPr lang="fr-FR" b="1" i="1" dirty="0" err="1" smtClean="0"/>
              <a:t>Red</a:t>
            </a:r>
            <a:r>
              <a:rPr lang="fr-FR" b="1" i="1" dirty="0" smtClean="0"/>
              <a:t> Satin</a:t>
            </a:r>
            <a:r>
              <a:rPr lang="fr-FR" dirty="0" smtClean="0"/>
              <a:t> </a:t>
            </a:r>
            <a:r>
              <a:rPr lang="fr-FR" dirty="0" err="1" smtClean="0"/>
              <a:t>where</a:t>
            </a:r>
            <a:r>
              <a:rPr lang="fr-FR" dirty="0" smtClean="0"/>
              <a:t> Lilia </a:t>
            </a:r>
            <a:r>
              <a:rPr lang="fr-FR" dirty="0" err="1" smtClean="0"/>
              <a:t>is</a:t>
            </a:r>
            <a:r>
              <a:rPr lang="fr-FR" dirty="0" smtClean="0"/>
              <a:t> by </a:t>
            </a:r>
            <a:r>
              <a:rPr lang="fr-FR" dirty="0" err="1" smtClean="0"/>
              <a:t>herself</a:t>
            </a:r>
            <a:r>
              <a:rPr lang="fr-FR" dirty="0" smtClean="0"/>
              <a:t>, </a:t>
            </a:r>
            <a:r>
              <a:rPr lang="fr-FR" dirty="0" err="1" smtClean="0"/>
              <a:t>whether</a:t>
            </a:r>
            <a:r>
              <a:rPr lang="fr-FR" dirty="0" smtClean="0"/>
              <a:t> </a:t>
            </a:r>
            <a:r>
              <a:rPr lang="fr-FR" dirty="0" err="1" smtClean="0"/>
              <a:t>cleaning</a:t>
            </a:r>
            <a:r>
              <a:rPr lang="fr-FR" dirty="0" smtClean="0"/>
              <a:t>, </a:t>
            </a:r>
            <a:r>
              <a:rPr lang="fr-FR" dirty="0" err="1" smtClean="0"/>
              <a:t>having</a:t>
            </a:r>
            <a:r>
              <a:rPr lang="fr-FR" dirty="0" smtClean="0"/>
              <a:t> </a:t>
            </a:r>
            <a:r>
              <a:rPr lang="fr-FR" dirty="0" err="1" smtClean="0"/>
              <a:t>dinner</a:t>
            </a:r>
            <a:r>
              <a:rPr lang="fr-FR" dirty="0" smtClean="0"/>
              <a:t> or </a:t>
            </a:r>
            <a:r>
              <a:rPr lang="fr-FR" dirty="0" err="1" smtClean="0"/>
              <a:t>waiting</a:t>
            </a:r>
            <a:r>
              <a:rPr lang="fr-FR" dirty="0" smtClean="0"/>
              <a:t> for </a:t>
            </a:r>
            <a:r>
              <a:rPr lang="fr-FR" dirty="0" err="1" smtClean="0"/>
              <a:t>her</a:t>
            </a:r>
            <a:r>
              <a:rPr lang="fr-FR" dirty="0" smtClean="0"/>
              <a:t> </a:t>
            </a:r>
            <a:r>
              <a:rPr lang="fr-FR" dirty="0" err="1" smtClean="0"/>
              <a:t>daughter</a:t>
            </a:r>
            <a:r>
              <a:rPr lang="fr-FR" dirty="0" smtClean="0"/>
              <a:t> to return home are longer in </a:t>
            </a:r>
            <a:r>
              <a:rPr lang="fr-FR" dirty="0" err="1" smtClean="0"/>
              <a:t>terms</a:t>
            </a:r>
            <a:r>
              <a:rPr lang="fr-FR" dirty="0" smtClean="0"/>
              <a:t> of time </a:t>
            </a:r>
            <a:r>
              <a:rPr lang="fr-FR" dirty="0" err="1" smtClean="0"/>
              <a:t>duration</a:t>
            </a:r>
            <a:r>
              <a:rPr lang="fr-FR" dirty="0" smtClean="0"/>
              <a:t>, </a:t>
            </a:r>
            <a:r>
              <a:rPr lang="fr-FR" dirty="0" err="1" smtClean="0"/>
              <a:t>implying</a:t>
            </a:r>
            <a:r>
              <a:rPr lang="fr-FR" dirty="0" smtClean="0"/>
              <a:t> an </a:t>
            </a:r>
            <a:r>
              <a:rPr lang="fr-FR" dirty="0" err="1" smtClean="0"/>
              <a:t>emotive</a:t>
            </a:r>
            <a:r>
              <a:rPr lang="fr-FR" dirty="0" smtClean="0"/>
              <a:t> </a:t>
            </a:r>
            <a:r>
              <a:rPr lang="fr-FR" dirty="0" err="1" smtClean="0"/>
              <a:t>involvement</a:t>
            </a:r>
            <a:r>
              <a:rPr lang="fr-FR" dirty="0" smtClean="0"/>
              <a:t> </a:t>
            </a:r>
            <a:r>
              <a:rPr lang="fr-FR" dirty="0" err="1" smtClean="0"/>
              <a:t>between</a:t>
            </a:r>
            <a:r>
              <a:rPr lang="fr-FR" dirty="0" smtClean="0"/>
              <a:t> the </a:t>
            </a:r>
            <a:r>
              <a:rPr lang="fr-FR" dirty="0" err="1" smtClean="0"/>
              <a:t>producer</a:t>
            </a:r>
            <a:r>
              <a:rPr lang="fr-FR" dirty="0" smtClean="0"/>
              <a:t> and Lilia. This </a:t>
            </a:r>
            <a:r>
              <a:rPr lang="fr-FR" dirty="0" err="1" smtClean="0"/>
              <a:t>may</a:t>
            </a:r>
            <a:r>
              <a:rPr lang="fr-FR" dirty="0" smtClean="0"/>
              <a:t> </a:t>
            </a:r>
            <a:r>
              <a:rPr lang="fr-FR" dirty="0" err="1" smtClean="0"/>
              <a:t>perhaps</a:t>
            </a:r>
            <a:r>
              <a:rPr lang="fr-FR" dirty="0" smtClean="0"/>
              <a:t> </a:t>
            </a:r>
            <a:r>
              <a:rPr lang="fr-FR" dirty="0" err="1" smtClean="0"/>
              <a:t>justify</a:t>
            </a:r>
            <a:r>
              <a:rPr lang="fr-FR" dirty="0" smtClean="0"/>
              <a:t> </a:t>
            </a:r>
            <a:r>
              <a:rPr lang="fr-FR" dirty="0" err="1" smtClean="0"/>
              <a:t>her</a:t>
            </a:r>
            <a:r>
              <a:rPr lang="fr-FR" dirty="0" smtClean="0"/>
              <a:t> night-time </a:t>
            </a:r>
            <a:r>
              <a:rPr lang="fr-FR" dirty="0" err="1" smtClean="0"/>
              <a:t>adventures</a:t>
            </a:r>
            <a:r>
              <a:rPr lang="fr-FR" dirty="0" smtClean="0"/>
              <a:t> and </a:t>
            </a:r>
            <a:r>
              <a:rPr lang="fr-FR" dirty="0" err="1" smtClean="0"/>
              <a:t>her</a:t>
            </a:r>
            <a:r>
              <a:rPr lang="fr-FR" dirty="0" smtClean="0"/>
              <a:t> </a:t>
            </a:r>
            <a:r>
              <a:rPr lang="fr-FR" dirty="0" err="1" smtClean="0"/>
              <a:t>metamorphosis</a:t>
            </a:r>
            <a:r>
              <a:rPr lang="fr-FR" dirty="0" smtClean="0"/>
              <a:t> </a:t>
            </a:r>
            <a:r>
              <a:rPr lang="fr-FR" dirty="0" err="1" smtClean="0"/>
              <a:t>from</a:t>
            </a:r>
            <a:r>
              <a:rPr lang="fr-FR" dirty="0" smtClean="0"/>
              <a:t> a </a:t>
            </a:r>
            <a:r>
              <a:rPr lang="fr-FR" dirty="0" err="1" smtClean="0"/>
              <a:t>devoted</a:t>
            </a:r>
            <a:r>
              <a:rPr lang="fr-FR" dirty="0" smtClean="0"/>
              <a:t> </a:t>
            </a:r>
            <a:r>
              <a:rPr lang="fr-FR" dirty="0" err="1" smtClean="0"/>
              <a:t>mother</a:t>
            </a:r>
            <a:r>
              <a:rPr lang="fr-FR" dirty="0" smtClean="0"/>
              <a:t> and </a:t>
            </a:r>
            <a:r>
              <a:rPr lang="fr-FR" dirty="0" err="1" smtClean="0"/>
              <a:t>housebound</a:t>
            </a:r>
            <a:r>
              <a:rPr lang="fr-FR" dirty="0" smtClean="0"/>
              <a:t> </a:t>
            </a:r>
            <a:r>
              <a:rPr lang="fr-FR" dirty="0" err="1" smtClean="0"/>
              <a:t>widow</a:t>
            </a:r>
            <a:r>
              <a:rPr lang="fr-FR" dirty="0" smtClean="0"/>
              <a:t> to a more confident </a:t>
            </a:r>
            <a:r>
              <a:rPr lang="fr-FR" dirty="0" err="1" smtClean="0"/>
              <a:t>woman</a:t>
            </a:r>
            <a:r>
              <a:rPr lang="fr-FR" dirty="0" smtClean="0"/>
              <a:t>, </a:t>
            </a:r>
            <a:r>
              <a:rPr lang="fr-FR" dirty="0" err="1" smtClean="0"/>
              <a:t>who</a:t>
            </a:r>
            <a:r>
              <a:rPr lang="fr-FR" dirty="0" smtClean="0"/>
              <a:t> </a:t>
            </a:r>
            <a:r>
              <a:rPr lang="fr-FR" dirty="0" err="1" smtClean="0"/>
              <a:t>is</a:t>
            </a:r>
            <a:r>
              <a:rPr lang="fr-FR" dirty="0" smtClean="0"/>
              <a:t> agile in </a:t>
            </a:r>
            <a:r>
              <a:rPr lang="fr-FR" dirty="0" err="1" smtClean="0"/>
              <a:t>her</a:t>
            </a:r>
            <a:r>
              <a:rPr lang="fr-FR" dirty="0" smtClean="0"/>
              <a:t> </a:t>
            </a:r>
            <a:r>
              <a:rPr lang="fr-FR" dirty="0" err="1" smtClean="0"/>
              <a:t>physical</a:t>
            </a:r>
            <a:r>
              <a:rPr lang="fr-FR" dirty="0" smtClean="0"/>
              <a:t> and mental </a:t>
            </a:r>
            <a:r>
              <a:rPr lang="fr-FR" dirty="0" err="1" smtClean="0"/>
              <a:t>movements</a:t>
            </a:r>
            <a:r>
              <a:rPr lang="fr-FR" dirty="0" smtClean="0"/>
              <a:t>. In one of the </a:t>
            </a:r>
            <a:r>
              <a:rPr lang="fr-FR" dirty="0" err="1" smtClean="0"/>
              <a:t>reviews</a:t>
            </a:r>
            <a:r>
              <a:rPr lang="fr-FR" dirty="0" smtClean="0"/>
              <a:t>, Stephen Holden </a:t>
            </a:r>
            <a:r>
              <a:rPr lang="fr-FR" dirty="0" err="1" smtClean="0"/>
              <a:t>comments</a:t>
            </a:r>
            <a:r>
              <a:rPr lang="fr-FR" dirty="0" smtClean="0"/>
              <a:t>: “</a:t>
            </a:r>
            <a:r>
              <a:rPr lang="fr-FR" i="1" dirty="0" smtClean="0"/>
              <a:t>''Satin Rouge'' </a:t>
            </a:r>
            <a:r>
              <a:rPr lang="fr-FR" dirty="0" err="1" smtClean="0"/>
              <a:t>quietly</a:t>
            </a:r>
            <a:r>
              <a:rPr lang="fr-FR" dirty="0" smtClean="0"/>
              <a:t> but </a:t>
            </a:r>
            <a:r>
              <a:rPr lang="fr-FR" dirty="0" err="1" smtClean="0"/>
              <a:t>unambiguously</a:t>
            </a:r>
            <a:r>
              <a:rPr lang="fr-FR" dirty="0" smtClean="0"/>
              <a:t> </a:t>
            </a:r>
            <a:r>
              <a:rPr lang="fr-FR" dirty="0" err="1" smtClean="0"/>
              <a:t>applauds</a:t>
            </a:r>
            <a:r>
              <a:rPr lang="fr-FR" dirty="0" smtClean="0"/>
              <a:t> </a:t>
            </a:r>
            <a:r>
              <a:rPr lang="fr-FR" dirty="0" err="1" smtClean="0"/>
              <a:t>each</a:t>
            </a:r>
            <a:r>
              <a:rPr lang="fr-FR" dirty="0" smtClean="0"/>
              <a:t> tentative </a:t>
            </a:r>
            <a:r>
              <a:rPr lang="fr-FR" dirty="0" err="1" smtClean="0"/>
              <a:t>step</a:t>
            </a:r>
            <a:r>
              <a:rPr lang="fr-FR" dirty="0" smtClean="0"/>
              <a:t> on </a:t>
            </a:r>
            <a:r>
              <a:rPr lang="fr-FR" dirty="0" err="1" smtClean="0"/>
              <a:t>her</a:t>
            </a:r>
            <a:r>
              <a:rPr lang="fr-FR" dirty="0" smtClean="0"/>
              <a:t> </a:t>
            </a:r>
            <a:r>
              <a:rPr lang="fr-FR" dirty="0" err="1" smtClean="0"/>
              <a:t>path</a:t>
            </a:r>
            <a:r>
              <a:rPr lang="fr-FR" dirty="0" smtClean="0"/>
              <a:t> to a </a:t>
            </a:r>
            <a:r>
              <a:rPr lang="fr-FR" dirty="0" err="1" smtClean="0"/>
              <a:t>fuller</a:t>
            </a:r>
            <a:r>
              <a:rPr lang="fr-FR" dirty="0" smtClean="0"/>
              <a:t> life.”</a:t>
            </a:r>
          </a:p>
        </p:txBody>
      </p:sp>
      <p:sp>
        <p:nvSpPr>
          <p:cNvPr id="4" name="Espace réservé du numéro de diapositive 3"/>
          <p:cNvSpPr>
            <a:spLocks noGrp="1"/>
          </p:cNvSpPr>
          <p:nvPr>
            <p:ph type="sldNum" sz="quarter" idx="12"/>
          </p:nvPr>
        </p:nvSpPr>
        <p:spPr/>
        <p:txBody>
          <a:bodyPr/>
          <a:lstStyle/>
          <a:p>
            <a:fld id="{30390A37-E3C3-492C-A955-60E1DA9A985E}" type="slidenum">
              <a:rPr lang="fr-FR" smtClean="0"/>
              <a:pPr/>
              <a:t>49</a:t>
            </a:fld>
            <a:endParaRPr lang="fr-F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42950" y="1"/>
            <a:ext cx="8420100" cy="696036"/>
          </a:xfrm>
        </p:spPr>
        <p:txBody>
          <a:bodyPr>
            <a:normAutofit fontScale="90000"/>
          </a:bodyPr>
          <a:lstStyle/>
          <a:p>
            <a:pPr algn="ctr"/>
            <a:r>
              <a:rPr lang="fr-FR" b="1" dirty="0" smtClean="0"/>
              <a:t/>
            </a:r>
            <a:br>
              <a:rPr lang="fr-FR" b="1" dirty="0" smtClean="0"/>
            </a:br>
            <a:r>
              <a:rPr lang="fr-FR" dirty="0" smtClean="0"/>
              <a:t>BACKGROUND TO THE STUDY</a:t>
            </a:r>
            <a:br>
              <a:rPr lang="fr-FR" dirty="0" smtClean="0"/>
            </a:br>
            <a:endParaRPr lang="fr-FR" dirty="0"/>
          </a:p>
        </p:txBody>
      </p:sp>
      <p:sp>
        <p:nvSpPr>
          <p:cNvPr id="3" name="Sous-titre 2"/>
          <p:cNvSpPr>
            <a:spLocks noGrp="1"/>
          </p:cNvSpPr>
          <p:nvPr>
            <p:ph type="subTitle" idx="1"/>
          </p:nvPr>
        </p:nvSpPr>
        <p:spPr>
          <a:xfrm>
            <a:off x="487907" y="982639"/>
            <a:ext cx="8848868" cy="5568286"/>
          </a:xfrm>
        </p:spPr>
        <p:txBody>
          <a:bodyPr>
            <a:normAutofit fontScale="85000" lnSpcReduction="20000"/>
          </a:bodyPr>
          <a:lstStyle/>
          <a:p>
            <a:pPr algn="just"/>
            <a:r>
              <a:rPr lang="fr-FR" dirty="0" err="1" smtClean="0">
                <a:solidFill>
                  <a:schemeClr val="tx1"/>
                </a:solidFill>
              </a:rPr>
              <a:t>Directing</a:t>
            </a:r>
            <a:r>
              <a:rPr lang="fr-FR" dirty="0" smtClean="0">
                <a:solidFill>
                  <a:schemeClr val="tx1"/>
                </a:solidFill>
              </a:rPr>
              <a:t> films </a:t>
            </a:r>
            <a:r>
              <a:rPr lang="fr-FR" dirty="0" err="1" smtClean="0">
                <a:solidFill>
                  <a:schemeClr val="tx1"/>
                </a:solidFill>
              </a:rPr>
              <a:t>is</a:t>
            </a:r>
            <a:r>
              <a:rPr lang="fr-FR" dirty="0" smtClean="0">
                <a:solidFill>
                  <a:schemeClr val="tx1"/>
                </a:solidFill>
              </a:rPr>
              <a:t> a </a:t>
            </a:r>
            <a:r>
              <a:rPr lang="fr-FR" dirty="0" err="1" smtClean="0">
                <a:solidFill>
                  <a:schemeClr val="tx1"/>
                </a:solidFill>
              </a:rPr>
              <a:t>career</a:t>
            </a:r>
            <a:r>
              <a:rPr lang="fr-FR" dirty="0" smtClean="0">
                <a:solidFill>
                  <a:schemeClr val="tx1"/>
                </a:solidFill>
              </a:rPr>
              <a:t> </a:t>
            </a:r>
            <a:r>
              <a:rPr lang="fr-FR" dirty="0" err="1" smtClean="0">
                <a:solidFill>
                  <a:schemeClr val="tx1"/>
                </a:solidFill>
              </a:rPr>
              <a:t>dominated</a:t>
            </a:r>
            <a:r>
              <a:rPr lang="fr-FR" dirty="0" smtClean="0">
                <a:solidFill>
                  <a:schemeClr val="tx1"/>
                </a:solidFill>
              </a:rPr>
              <a:t> by men, a situation </a:t>
            </a:r>
            <a:r>
              <a:rPr lang="fr-FR" dirty="0" err="1" smtClean="0">
                <a:solidFill>
                  <a:schemeClr val="tx1"/>
                </a:solidFill>
              </a:rPr>
              <a:t>that</a:t>
            </a:r>
            <a:r>
              <a:rPr lang="fr-FR" dirty="0" smtClean="0">
                <a:solidFill>
                  <a:schemeClr val="tx1"/>
                </a:solidFill>
              </a:rPr>
              <a:t> has </a:t>
            </a:r>
            <a:r>
              <a:rPr lang="fr-FR" dirty="0" err="1" smtClean="0">
                <a:solidFill>
                  <a:schemeClr val="tx1"/>
                </a:solidFill>
              </a:rPr>
              <a:t>persisted</a:t>
            </a:r>
            <a:r>
              <a:rPr lang="fr-FR" dirty="0" smtClean="0">
                <a:solidFill>
                  <a:schemeClr val="tx1"/>
                </a:solidFill>
              </a:rPr>
              <a:t> </a:t>
            </a:r>
            <a:r>
              <a:rPr lang="fr-FR" dirty="0" err="1" smtClean="0">
                <a:solidFill>
                  <a:schemeClr val="tx1"/>
                </a:solidFill>
              </a:rPr>
              <a:t>since</a:t>
            </a:r>
            <a:r>
              <a:rPr lang="fr-FR" dirty="0" smtClean="0">
                <a:solidFill>
                  <a:schemeClr val="tx1"/>
                </a:solidFill>
              </a:rPr>
              <a:t> the invention of </a:t>
            </a:r>
            <a:r>
              <a:rPr lang="fr-FR" dirty="0" err="1" smtClean="0">
                <a:solidFill>
                  <a:schemeClr val="tx1"/>
                </a:solidFill>
              </a:rPr>
              <a:t>cinema</a:t>
            </a:r>
            <a:r>
              <a:rPr lang="fr-FR" dirty="0" smtClean="0">
                <a:solidFill>
                  <a:schemeClr val="tx1"/>
                </a:solidFill>
              </a:rPr>
              <a:t>. </a:t>
            </a:r>
            <a:r>
              <a:rPr lang="fr-FR" dirty="0" err="1" smtClean="0">
                <a:solidFill>
                  <a:schemeClr val="tx1"/>
                </a:solidFill>
              </a:rPr>
              <a:t>However</a:t>
            </a:r>
            <a:r>
              <a:rPr lang="fr-FR" dirty="0" smtClean="0">
                <a:solidFill>
                  <a:schemeClr val="tx1"/>
                </a:solidFill>
              </a:rPr>
              <a:t>, in </a:t>
            </a:r>
            <a:r>
              <a:rPr lang="fr-FR" dirty="0" err="1" smtClean="0">
                <a:solidFill>
                  <a:schemeClr val="tx1"/>
                </a:solidFill>
              </a:rPr>
              <a:t>Tunisia</a:t>
            </a:r>
            <a:r>
              <a:rPr lang="fr-FR" dirty="0" smtClean="0">
                <a:solidFill>
                  <a:schemeClr val="tx1"/>
                </a:solidFill>
              </a:rPr>
              <a:t>, </a:t>
            </a:r>
            <a:r>
              <a:rPr lang="fr-FR" dirty="0" err="1" smtClean="0">
                <a:solidFill>
                  <a:schemeClr val="tx1"/>
                </a:solidFill>
              </a:rPr>
              <a:t>where</a:t>
            </a:r>
            <a:r>
              <a:rPr lang="fr-FR" dirty="0" smtClean="0">
                <a:solidFill>
                  <a:schemeClr val="tx1"/>
                </a:solidFill>
              </a:rPr>
              <a:t> </a:t>
            </a:r>
            <a:r>
              <a:rPr lang="fr-FR" dirty="0" err="1" smtClean="0">
                <a:solidFill>
                  <a:schemeClr val="tx1"/>
                </a:solidFill>
              </a:rPr>
              <a:t>women</a:t>
            </a:r>
            <a:r>
              <a:rPr lang="fr-FR" dirty="0" smtClean="0">
                <a:solidFill>
                  <a:schemeClr val="tx1"/>
                </a:solidFill>
              </a:rPr>
              <a:t> </a:t>
            </a:r>
            <a:r>
              <a:rPr lang="fr-FR" dirty="0" err="1" smtClean="0">
                <a:solidFill>
                  <a:schemeClr val="tx1"/>
                </a:solidFill>
              </a:rPr>
              <a:t>enjoy</a:t>
            </a:r>
            <a:r>
              <a:rPr lang="fr-FR" dirty="0" smtClean="0">
                <a:solidFill>
                  <a:schemeClr val="tx1"/>
                </a:solidFill>
              </a:rPr>
              <a:t> </a:t>
            </a:r>
            <a:r>
              <a:rPr lang="fr-FR" dirty="0" err="1" smtClean="0">
                <a:solidFill>
                  <a:schemeClr val="tx1"/>
                </a:solidFill>
              </a:rPr>
              <a:t>relatively</a:t>
            </a:r>
            <a:r>
              <a:rPr lang="fr-FR" dirty="0" smtClean="0">
                <a:solidFill>
                  <a:schemeClr val="tx1"/>
                </a:solidFill>
              </a:rPr>
              <a:t> </a:t>
            </a:r>
            <a:r>
              <a:rPr lang="fr-FR" dirty="0" err="1" smtClean="0">
                <a:solidFill>
                  <a:schemeClr val="tx1"/>
                </a:solidFill>
              </a:rPr>
              <a:t>better</a:t>
            </a:r>
            <a:r>
              <a:rPr lang="fr-FR" dirty="0" smtClean="0">
                <a:solidFill>
                  <a:schemeClr val="tx1"/>
                </a:solidFill>
              </a:rPr>
              <a:t> conditions in </a:t>
            </a:r>
            <a:r>
              <a:rPr lang="fr-FR" dirty="0" err="1" smtClean="0">
                <a:solidFill>
                  <a:schemeClr val="tx1"/>
                </a:solidFill>
              </a:rPr>
              <a:t>comparison</a:t>
            </a:r>
            <a:r>
              <a:rPr lang="fr-FR" dirty="0" smtClean="0">
                <a:solidFill>
                  <a:schemeClr val="tx1"/>
                </a:solidFill>
              </a:rPr>
              <a:t> to </a:t>
            </a:r>
            <a:r>
              <a:rPr lang="fr-FR" dirty="0" err="1" smtClean="0">
                <a:solidFill>
                  <a:schemeClr val="tx1"/>
                </a:solidFill>
              </a:rPr>
              <a:t>other</a:t>
            </a:r>
            <a:r>
              <a:rPr lang="fr-FR" dirty="0" smtClean="0">
                <a:solidFill>
                  <a:schemeClr val="tx1"/>
                </a:solidFill>
              </a:rPr>
              <a:t> parts of the </a:t>
            </a:r>
            <a:r>
              <a:rPr lang="fr-FR" dirty="0" err="1" smtClean="0">
                <a:solidFill>
                  <a:schemeClr val="tx1"/>
                </a:solidFill>
              </a:rPr>
              <a:t>Arab</a:t>
            </a:r>
            <a:r>
              <a:rPr lang="fr-FR" dirty="0" smtClean="0">
                <a:solidFill>
                  <a:schemeClr val="tx1"/>
                </a:solidFill>
              </a:rPr>
              <a:t> world, </a:t>
            </a:r>
            <a:r>
              <a:rPr lang="fr-FR" dirty="0" err="1" smtClean="0">
                <a:solidFill>
                  <a:schemeClr val="tx1"/>
                </a:solidFill>
              </a:rPr>
              <a:t>female</a:t>
            </a:r>
            <a:r>
              <a:rPr lang="fr-FR" dirty="0" smtClean="0">
                <a:solidFill>
                  <a:schemeClr val="tx1"/>
                </a:solidFill>
              </a:rPr>
              <a:t> </a:t>
            </a:r>
            <a:r>
              <a:rPr lang="fr-FR" dirty="0" err="1" smtClean="0">
                <a:solidFill>
                  <a:schemeClr val="tx1"/>
                </a:solidFill>
              </a:rPr>
              <a:t>filmmakers</a:t>
            </a:r>
            <a:r>
              <a:rPr lang="fr-FR" dirty="0" smtClean="0">
                <a:solidFill>
                  <a:schemeClr val="tx1"/>
                </a:solidFill>
              </a:rPr>
              <a:t> have </a:t>
            </a:r>
            <a:r>
              <a:rPr lang="fr-FR" dirty="0" err="1" smtClean="0">
                <a:solidFill>
                  <a:schemeClr val="tx1"/>
                </a:solidFill>
              </a:rPr>
              <a:t>recently</a:t>
            </a:r>
            <a:r>
              <a:rPr lang="fr-FR" dirty="0" smtClean="0">
                <a:solidFill>
                  <a:schemeClr val="tx1"/>
                </a:solidFill>
              </a:rPr>
              <a:t> </a:t>
            </a:r>
            <a:r>
              <a:rPr lang="fr-FR" dirty="0" err="1" smtClean="0">
                <a:solidFill>
                  <a:schemeClr val="tx1"/>
                </a:solidFill>
              </a:rPr>
              <a:t>emerged</a:t>
            </a:r>
            <a:r>
              <a:rPr lang="fr-FR" dirty="0" smtClean="0">
                <a:solidFill>
                  <a:schemeClr val="tx1"/>
                </a:solidFill>
              </a:rPr>
              <a:t> </a:t>
            </a:r>
            <a:r>
              <a:rPr lang="fr-FR" dirty="0" err="1" smtClean="0">
                <a:solidFill>
                  <a:schemeClr val="tx1"/>
                </a:solidFill>
              </a:rPr>
              <a:t>with</a:t>
            </a:r>
            <a:r>
              <a:rPr lang="fr-FR" dirty="0" smtClean="0">
                <a:solidFill>
                  <a:schemeClr val="tx1"/>
                </a:solidFill>
              </a:rPr>
              <a:t> productions </a:t>
            </a:r>
            <a:r>
              <a:rPr lang="fr-FR" dirty="0" err="1" smtClean="0">
                <a:solidFill>
                  <a:schemeClr val="tx1"/>
                </a:solidFill>
              </a:rPr>
              <a:t>where</a:t>
            </a:r>
            <a:r>
              <a:rPr lang="fr-FR" dirty="0" smtClean="0">
                <a:solidFill>
                  <a:schemeClr val="tx1"/>
                </a:solidFill>
              </a:rPr>
              <a:t> silence, or the </a:t>
            </a:r>
            <a:r>
              <a:rPr lang="fr-FR" dirty="0" err="1" smtClean="0">
                <a:solidFill>
                  <a:schemeClr val="tx1"/>
                </a:solidFill>
              </a:rPr>
              <a:t>unsaid</a:t>
            </a:r>
            <a:r>
              <a:rPr lang="fr-FR" dirty="0" smtClean="0">
                <a:solidFill>
                  <a:schemeClr val="tx1"/>
                </a:solidFill>
              </a:rPr>
              <a:t>, </a:t>
            </a:r>
            <a:r>
              <a:rPr lang="fr-FR" dirty="0" err="1" smtClean="0">
                <a:solidFill>
                  <a:schemeClr val="tx1"/>
                </a:solidFill>
              </a:rPr>
              <a:t>is</a:t>
            </a:r>
            <a:r>
              <a:rPr lang="fr-FR" dirty="0" smtClean="0">
                <a:solidFill>
                  <a:schemeClr val="tx1"/>
                </a:solidFill>
              </a:rPr>
              <a:t> a major focus, </a:t>
            </a:r>
            <a:r>
              <a:rPr lang="fr-FR" dirty="0" err="1" smtClean="0">
                <a:solidFill>
                  <a:schemeClr val="tx1"/>
                </a:solidFill>
              </a:rPr>
              <a:t>either</a:t>
            </a:r>
            <a:r>
              <a:rPr lang="fr-FR" dirty="0" smtClean="0">
                <a:solidFill>
                  <a:schemeClr val="tx1"/>
                </a:solidFill>
              </a:rPr>
              <a:t> </a:t>
            </a:r>
            <a:r>
              <a:rPr lang="fr-FR" dirty="0" err="1" smtClean="0">
                <a:solidFill>
                  <a:schemeClr val="tx1"/>
                </a:solidFill>
              </a:rPr>
              <a:t>noted</a:t>
            </a:r>
            <a:r>
              <a:rPr lang="fr-FR" dirty="0" smtClean="0">
                <a:solidFill>
                  <a:schemeClr val="tx1"/>
                </a:solidFill>
              </a:rPr>
              <a:t> in the </a:t>
            </a:r>
            <a:r>
              <a:rPr lang="fr-FR" dirty="0" err="1" smtClean="0">
                <a:solidFill>
                  <a:schemeClr val="tx1"/>
                </a:solidFill>
              </a:rPr>
              <a:t>film’s</a:t>
            </a:r>
            <a:r>
              <a:rPr lang="fr-FR" dirty="0" smtClean="0">
                <a:solidFill>
                  <a:schemeClr val="tx1"/>
                </a:solidFill>
              </a:rPr>
              <a:t> </a:t>
            </a:r>
            <a:r>
              <a:rPr lang="fr-FR" dirty="0" err="1" smtClean="0">
                <a:solidFill>
                  <a:schemeClr val="tx1"/>
                </a:solidFill>
              </a:rPr>
              <a:t>title</a:t>
            </a:r>
            <a:r>
              <a:rPr lang="fr-FR" dirty="0" smtClean="0">
                <a:solidFill>
                  <a:schemeClr val="tx1"/>
                </a:solidFill>
              </a:rPr>
              <a:t> or </a:t>
            </a:r>
            <a:r>
              <a:rPr lang="fr-FR" dirty="0" err="1" smtClean="0">
                <a:solidFill>
                  <a:schemeClr val="tx1"/>
                </a:solidFill>
              </a:rPr>
              <a:t>depicted</a:t>
            </a:r>
            <a:r>
              <a:rPr lang="fr-FR" dirty="0" smtClean="0">
                <a:solidFill>
                  <a:schemeClr val="tx1"/>
                </a:solidFill>
              </a:rPr>
              <a:t> as a </a:t>
            </a:r>
            <a:r>
              <a:rPr lang="fr-FR" dirty="0" err="1" smtClean="0">
                <a:solidFill>
                  <a:schemeClr val="tx1"/>
                </a:solidFill>
              </a:rPr>
              <a:t>recurring</a:t>
            </a:r>
            <a:r>
              <a:rPr lang="fr-FR" dirty="0" smtClean="0">
                <a:solidFill>
                  <a:schemeClr val="tx1"/>
                </a:solidFill>
              </a:rPr>
              <a:t> </a:t>
            </a:r>
            <a:r>
              <a:rPr lang="fr-FR" dirty="0" err="1" smtClean="0">
                <a:solidFill>
                  <a:schemeClr val="tx1"/>
                </a:solidFill>
              </a:rPr>
              <a:t>theme</a:t>
            </a:r>
            <a:r>
              <a:rPr lang="fr-FR" dirty="0" smtClean="0">
                <a:solidFill>
                  <a:schemeClr val="tx1"/>
                </a:solidFill>
              </a:rPr>
              <a:t> </a:t>
            </a:r>
            <a:r>
              <a:rPr lang="fr-FR" dirty="0" err="1" smtClean="0">
                <a:solidFill>
                  <a:schemeClr val="tx1"/>
                </a:solidFill>
              </a:rPr>
              <a:t>throughout</a:t>
            </a:r>
            <a:r>
              <a:rPr lang="fr-FR" dirty="0" smtClean="0">
                <a:solidFill>
                  <a:schemeClr val="tx1"/>
                </a:solidFill>
              </a:rPr>
              <a:t> a </a:t>
            </a:r>
            <a:r>
              <a:rPr lang="fr-FR" dirty="0" err="1" smtClean="0">
                <a:solidFill>
                  <a:schemeClr val="tx1"/>
                </a:solidFill>
              </a:rPr>
              <a:t>career</a:t>
            </a:r>
            <a:r>
              <a:rPr lang="fr-FR" dirty="0" smtClean="0">
                <a:solidFill>
                  <a:schemeClr val="tx1"/>
                </a:solidFill>
              </a:rPr>
              <a:t> </a:t>
            </a:r>
            <a:r>
              <a:rPr lang="fr-FR" dirty="0" err="1" smtClean="0">
                <a:solidFill>
                  <a:schemeClr val="tx1"/>
                </a:solidFill>
              </a:rPr>
              <a:t>dominated</a:t>
            </a:r>
            <a:r>
              <a:rPr lang="fr-FR" dirty="0" smtClean="0">
                <a:solidFill>
                  <a:schemeClr val="tx1"/>
                </a:solidFill>
              </a:rPr>
              <a:t> by men. </a:t>
            </a:r>
            <a:r>
              <a:rPr lang="fr-FR" i="1" dirty="0" smtClean="0">
                <a:solidFill>
                  <a:schemeClr val="tx1"/>
                </a:solidFill>
              </a:rPr>
              <a:t>The Silences of the Palace</a:t>
            </a:r>
            <a:r>
              <a:rPr lang="fr-FR" dirty="0" smtClean="0">
                <a:solidFill>
                  <a:schemeClr val="tx1"/>
                </a:solidFill>
              </a:rPr>
              <a:t> 1994, </a:t>
            </a:r>
            <a:r>
              <a:rPr lang="fr-FR" i="1" dirty="0" err="1" smtClean="0">
                <a:solidFill>
                  <a:schemeClr val="tx1"/>
                </a:solidFill>
              </a:rPr>
              <a:t>Men’s</a:t>
            </a:r>
            <a:r>
              <a:rPr lang="fr-FR" i="1" dirty="0" smtClean="0">
                <a:solidFill>
                  <a:schemeClr val="tx1"/>
                </a:solidFill>
              </a:rPr>
              <a:t> </a:t>
            </a:r>
            <a:r>
              <a:rPr lang="fr-FR" i="1" dirty="0" err="1" smtClean="0">
                <a:solidFill>
                  <a:schemeClr val="tx1"/>
                </a:solidFill>
              </a:rPr>
              <a:t>Season</a:t>
            </a:r>
            <a:r>
              <a:rPr lang="fr-FR" dirty="0" smtClean="0">
                <a:solidFill>
                  <a:schemeClr val="tx1"/>
                </a:solidFill>
              </a:rPr>
              <a:t> 2000, </a:t>
            </a:r>
            <a:r>
              <a:rPr lang="fr-FR" i="1" dirty="0" smtClean="0">
                <a:solidFill>
                  <a:schemeClr val="tx1"/>
                </a:solidFill>
              </a:rPr>
              <a:t>Nadia and Sara</a:t>
            </a:r>
            <a:r>
              <a:rPr lang="fr-FR" dirty="0" smtClean="0">
                <a:solidFill>
                  <a:schemeClr val="tx1"/>
                </a:solidFill>
              </a:rPr>
              <a:t> 2004 by </a:t>
            </a:r>
            <a:r>
              <a:rPr lang="fr-FR" dirty="0" err="1" smtClean="0">
                <a:solidFill>
                  <a:schemeClr val="tx1"/>
                </a:solidFill>
              </a:rPr>
              <a:t>Moufida</a:t>
            </a:r>
            <a:r>
              <a:rPr lang="fr-FR" dirty="0" smtClean="0">
                <a:solidFill>
                  <a:schemeClr val="tx1"/>
                </a:solidFill>
              </a:rPr>
              <a:t> </a:t>
            </a:r>
            <a:r>
              <a:rPr lang="fr-FR" dirty="0" err="1" smtClean="0">
                <a:solidFill>
                  <a:schemeClr val="tx1"/>
                </a:solidFill>
              </a:rPr>
              <a:t>Tlatli</a:t>
            </a:r>
            <a:r>
              <a:rPr lang="fr-FR" dirty="0" smtClean="0">
                <a:solidFill>
                  <a:schemeClr val="tx1"/>
                </a:solidFill>
              </a:rPr>
              <a:t>, </a:t>
            </a:r>
            <a:r>
              <a:rPr lang="fr-FR" i="1" dirty="0" err="1" smtClean="0">
                <a:solidFill>
                  <a:schemeClr val="tx1"/>
                </a:solidFill>
              </a:rPr>
              <a:t>Esskett</a:t>
            </a:r>
            <a:r>
              <a:rPr lang="fr-FR" dirty="0" smtClean="0">
                <a:solidFill>
                  <a:schemeClr val="tx1"/>
                </a:solidFill>
              </a:rPr>
              <a:t> 2007 by </a:t>
            </a:r>
            <a:r>
              <a:rPr lang="fr-FR" dirty="0" err="1" smtClean="0">
                <a:solidFill>
                  <a:schemeClr val="tx1"/>
                </a:solidFill>
              </a:rPr>
              <a:t>Faten</a:t>
            </a:r>
            <a:r>
              <a:rPr lang="fr-FR" dirty="0" smtClean="0">
                <a:solidFill>
                  <a:schemeClr val="tx1"/>
                </a:solidFill>
              </a:rPr>
              <a:t> </a:t>
            </a:r>
            <a:r>
              <a:rPr lang="fr-FR" dirty="0" err="1" smtClean="0">
                <a:solidFill>
                  <a:schemeClr val="tx1"/>
                </a:solidFill>
              </a:rPr>
              <a:t>Hafnaoui</a:t>
            </a:r>
            <a:r>
              <a:rPr lang="fr-FR" dirty="0" smtClean="0">
                <a:solidFill>
                  <a:schemeClr val="tx1"/>
                </a:solidFill>
              </a:rPr>
              <a:t>, </a:t>
            </a:r>
            <a:r>
              <a:rPr lang="fr-FR" i="1" dirty="0" err="1" smtClean="0">
                <a:solidFill>
                  <a:schemeClr val="tx1"/>
                </a:solidFill>
              </a:rPr>
              <a:t>Red</a:t>
            </a:r>
            <a:r>
              <a:rPr lang="fr-FR" i="1" dirty="0" smtClean="0">
                <a:solidFill>
                  <a:schemeClr val="tx1"/>
                </a:solidFill>
              </a:rPr>
              <a:t> Satin</a:t>
            </a:r>
            <a:r>
              <a:rPr lang="fr-FR" dirty="0" smtClean="0">
                <a:solidFill>
                  <a:schemeClr val="tx1"/>
                </a:solidFill>
              </a:rPr>
              <a:t> 2002 and </a:t>
            </a:r>
            <a:r>
              <a:rPr lang="fr-FR" i="1" dirty="0" err="1" smtClean="0">
                <a:solidFill>
                  <a:schemeClr val="tx1"/>
                </a:solidFill>
              </a:rPr>
              <a:t>Dawaha</a:t>
            </a:r>
            <a:r>
              <a:rPr lang="fr-FR" i="1" dirty="0" smtClean="0">
                <a:solidFill>
                  <a:schemeClr val="tx1"/>
                </a:solidFill>
              </a:rPr>
              <a:t> / The Secrets</a:t>
            </a:r>
            <a:r>
              <a:rPr lang="fr-FR" dirty="0" smtClean="0">
                <a:solidFill>
                  <a:schemeClr val="tx1"/>
                </a:solidFill>
              </a:rPr>
              <a:t> 2007 by Raja </a:t>
            </a:r>
            <a:r>
              <a:rPr lang="fr-FR" dirty="0" err="1" smtClean="0">
                <a:solidFill>
                  <a:schemeClr val="tx1"/>
                </a:solidFill>
              </a:rPr>
              <a:t>Amari</a:t>
            </a:r>
            <a:r>
              <a:rPr lang="fr-FR" dirty="0" smtClean="0">
                <a:solidFill>
                  <a:schemeClr val="tx1"/>
                </a:solidFill>
              </a:rPr>
              <a:t>; </a:t>
            </a:r>
            <a:r>
              <a:rPr lang="fr-FR" i="1" dirty="0" err="1" smtClean="0">
                <a:solidFill>
                  <a:schemeClr val="tx1"/>
                </a:solidFill>
              </a:rPr>
              <a:t>Noura</a:t>
            </a:r>
            <a:r>
              <a:rPr lang="fr-FR" i="1" dirty="0" smtClean="0">
                <a:solidFill>
                  <a:schemeClr val="tx1"/>
                </a:solidFill>
              </a:rPr>
              <a:t> </a:t>
            </a:r>
            <a:r>
              <a:rPr lang="fr-FR" i="1" dirty="0" err="1" smtClean="0">
                <a:solidFill>
                  <a:schemeClr val="tx1"/>
                </a:solidFill>
              </a:rPr>
              <a:t>Dreams</a:t>
            </a:r>
            <a:r>
              <a:rPr lang="fr-FR" i="1" dirty="0" smtClean="0">
                <a:solidFill>
                  <a:schemeClr val="tx1"/>
                </a:solidFill>
              </a:rPr>
              <a:t> </a:t>
            </a:r>
            <a:r>
              <a:rPr lang="fr-FR" dirty="0" smtClean="0">
                <a:solidFill>
                  <a:schemeClr val="tx1"/>
                </a:solidFill>
              </a:rPr>
              <a:t>by </a:t>
            </a:r>
            <a:r>
              <a:rPr lang="fr-FR" dirty="0" err="1" smtClean="0">
                <a:solidFill>
                  <a:schemeClr val="tx1"/>
                </a:solidFill>
              </a:rPr>
              <a:t>Hinde</a:t>
            </a:r>
            <a:r>
              <a:rPr lang="fr-FR" dirty="0" smtClean="0">
                <a:solidFill>
                  <a:schemeClr val="tx1"/>
                </a:solidFill>
              </a:rPr>
              <a:t> </a:t>
            </a:r>
            <a:r>
              <a:rPr lang="fr-FR" dirty="0" err="1" smtClean="0">
                <a:solidFill>
                  <a:schemeClr val="tx1"/>
                </a:solidFill>
              </a:rPr>
              <a:t>Boujemaa</a:t>
            </a:r>
            <a:r>
              <a:rPr lang="fr-FR" dirty="0" smtClean="0">
                <a:solidFill>
                  <a:schemeClr val="tx1"/>
                </a:solidFill>
              </a:rPr>
              <a:t>, all </a:t>
            </a:r>
            <a:r>
              <a:rPr lang="fr-FR" dirty="0" err="1" smtClean="0">
                <a:solidFill>
                  <a:schemeClr val="tx1"/>
                </a:solidFill>
              </a:rPr>
              <a:t>these</a:t>
            </a:r>
            <a:r>
              <a:rPr lang="fr-FR" dirty="0" smtClean="0">
                <a:solidFill>
                  <a:schemeClr val="tx1"/>
                </a:solidFill>
              </a:rPr>
              <a:t> films </a:t>
            </a:r>
            <a:r>
              <a:rPr lang="fr-FR" dirty="0" err="1" smtClean="0">
                <a:solidFill>
                  <a:schemeClr val="tx1"/>
                </a:solidFill>
              </a:rPr>
              <a:t>depict</a:t>
            </a:r>
            <a:r>
              <a:rPr lang="fr-FR" dirty="0" smtClean="0">
                <a:solidFill>
                  <a:schemeClr val="tx1"/>
                </a:solidFill>
              </a:rPr>
              <a:t> </a:t>
            </a:r>
            <a:r>
              <a:rPr lang="fr-FR" dirty="0" err="1" smtClean="0">
                <a:solidFill>
                  <a:schemeClr val="tx1"/>
                </a:solidFill>
              </a:rPr>
              <a:t>women’s</a:t>
            </a:r>
            <a:r>
              <a:rPr lang="fr-FR" dirty="0" smtClean="0">
                <a:solidFill>
                  <a:schemeClr val="tx1"/>
                </a:solidFill>
              </a:rPr>
              <a:t> confrontation, </a:t>
            </a:r>
            <a:r>
              <a:rPr lang="fr-FR" dirty="0" err="1" smtClean="0">
                <a:solidFill>
                  <a:schemeClr val="tx1"/>
                </a:solidFill>
              </a:rPr>
              <a:t>either</a:t>
            </a:r>
            <a:r>
              <a:rPr lang="fr-FR" dirty="0" smtClean="0">
                <a:solidFill>
                  <a:schemeClr val="tx1"/>
                </a:solidFill>
              </a:rPr>
              <a:t> </a:t>
            </a:r>
            <a:r>
              <a:rPr lang="fr-FR" dirty="0" err="1" smtClean="0">
                <a:solidFill>
                  <a:schemeClr val="tx1"/>
                </a:solidFill>
              </a:rPr>
              <a:t>with</a:t>
            </a:r>
            <a:r>
              <a:rPr lang="fr-FR" dirty="0" smtClean="0">
                <a:solidFill>
                  <a:schemeClr val="tx1"/>
                </a:solidFill>
              </a:rPr>
              <a:t> social injustices and </a:t>
            </a:r>
            <a:r>
              <a:rPr lang="fr-FR" dirty="0" err="1" smtClean="0">
                <a:solidFill>
                  <a:schemeClr val="tx1"/>
                </a:solidFill>
              </a:rPr>
              <a:t>mistreatment</a:t>
            </a:r>
            <a:r>
              <a:rPr lang="fr-FR" dirty="0" smtClean="0">
                <a:solidFill>
                  <a:schemeClr val="tx1"/>
                </a:solidFill>
              </a:rPr>
              <a:t> or </a:t>
            </a:r>
            <a:r>
              <a:rPr lang="fr-FR" dirty="0" err="1" smtClean="0">
                <a:solidFill>
                  <a:schemeClr val="tx1"/>
                </a:solidFill>
              </a:rPr>
              <a:t>with</a:t>
            </a:r>
            <a:r>
              <a:rPr lang="fr-FR" dirty="0" smtClean="0">
                <a:solidFill>
                  <a:schemeClr val="tx1"/>
                </a:solidFill>
              </a:rPr>
              <a:t> </a:t>
            </a:r>
            <a:r>
              <a:rPr lang="fr-FR" dirty="0" err="1" smtClean="0">
                <a:solidFill>
                  <a:schemeClr val="tx1"/>
                </a:solidFill>
              </a:rPr>
              <a:t>themselves</a:t>
            </a:r>
            <a:r>
              <a:rPr lang="fr-FR" dirty="0" smtClean="0">
                <a:solidFill>
                  <a:schemeClr val="tx1"/>
                </a:solidFill>
              </a:rPr>
              <a:t> in </a:t>
            </a:r>
            <a:r>
              <a:rPr lang="fr-FR" dirty="0" err="1" smtClean="0">
                <a:solidFill>
                  <a:schemeClr val="tx1"/>
                </a:solidFill>
              </a:rPr>
              <a:t>their</a:t>
            </a:r>
            <a:r>
              <a:rPr lang="fr-FR" dirty="0" smtClean="0">
                <a:solidFill>
                  <a:schemeClr val="tx1"/>
                </a:solidFill>
              </a:rPr>
              <a:t> </a:t>
            </a:r>
            <a:r>
              <a:rPr lang="fr-FR" dirty="0" err="1" smtClean="0">
                <a:solidFill>
                  <a:schemeClr val="tx1"/>
                </a:solidFill>
              </a:rPr>
              <a:t>quest</a:t>
            </a:r>
            <a:r>
              <a:rPr lang="fr-FR" dirty="0" smtClean="0">
                <a:solidFill>
                  <a:schemeClr val="tx1"/>
                </a:solidFill>
              </a:rPr>
              <a:t> to free </a:t>
            </a:r>
            <a:r>
              <a:rPr lang="fr-FR" dirty="0" err="1" smtClean="0">
                <a:solidFill>
                  <a:schemeClr val="tx1"/>
                </a:solidFill>
              </a:rPr>
              <a:t>their</a:t>
            </a:r>
            <a:r>
              <a:rPr lang="fr-FR" dirty="0" smtClean="0">
                <a:solidFill>
                  <a:schemeClr val="tx1"/>
                </a:solidFill>
              </a:rPr>
              <a:t> </a:t>
            </a:r>
            <a:r>
              <a:rPr lang="fr-FR" dirty="0" err="1" smtClean="0">
                <a:solidFill>
                  <a:schemeClr val="tx1"/>
                </a:solidFill>
              </a:rPr>
              <a:t>silent</a:t>
            </a:r>
            <a:r>
              <a:rPr lang="fr-FR" dirty="0" smtClean="0">
                <a:solidFill>
                  <a:schemeClr val="tx1"/>
                </a:solidFill>
              </a:rPr>
              <a:t> bodies. </a:t>
            </a:r>
            <a:r>
              <a:rPr lang="fr-FR" dirty="0" err="1" smtClean="0">
                <a:solidFill>
                  <a:schemeClr val="tx1"/>
                </a:solidFill>
              </a:rPr>
              <a:t>They</a:t>
            </a:r>
            <a:r>
              <a:rPr lang="fr-FR" dirty="0" smtClean="0">
                <a:solidFill>
                  <a:schemeClr val="tx1"/>
                </a:solidFill>
              </a:rPr>
              <a:t> all </a:t>
            </a:r>
            <a:r>
              <a:rPr lang="fr-FR" dirty="0" err="1" smtClean="0">
                <a:solidFill>
                  <a:schemeClr val="tx1"/>
                </a:solidFill>
              </a:rPr>
              <a:t>feature</a:t>
            </a:r>
            <a:r>
              <a:rPr lang="fr-FR" dirty="0" smtClean="0">
                <a:solidFill>
                  <a:schemeClr val="tx1"/>
                </a:solidFill>
              </a:rPr>
              <a:t> </a:t>
            </a:r>
            <a:r>
              <a:rPr lang="fr-FR" dirty="0" err="1" smtClean="0">
                <a:solidFill>
                  <a:schemeClr val="tx1"/>
                </a:solidFill>
              </a:rPr>
              <a:t>highly</a:t>
            </a:r>
            <a:r>
              <a:rPr lang="fr-FR" dirty="0" smtClean="0">
                <a:solidFill>
                  <a:schemeClr val="tx1"/>
                </a:solidFill>
              </a:rPr>
              <a:t> impressive and expressive moments of silence</a:t>
            </a:r>
            <a:r>
              <a:rPr lang="fr-FR" i="1" dirty="0" smtClean="0">
                <a:solidFill>
                  <a:schemeClr val="tx1"/>
                </a:solidFill>
              </a:rPr>
              <a:t>.</a:t>
            </a:r>
            <a:endParaRPr lang="fr-FR" dirty="0" smtClean="0">
              <a:solidFill>
                <a:schemeClr val="tx1"/>
              </a:solidFill>
            </a:endParaRPr>
          </a:p>
          <a:p>
            <a:endParaRPr lang="fr-F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6000" dirty="0" smtClean="0"/>
              <a:t>Explanation/ discussion</a:t>
            </a:r>
            <a:endParaRPr lang="fr-FR" sz="6000" dirty="0"/>
          </a:p>
        </p:txBody>
      </p:sp>
      <p:sp>
        <p:nvSpPr>
          <p:cNvPr id="3" name="Espace réservé du contenu 2"/>
          <p:cNvSpPr>
            <a:spLocks noGrp="1"/>
          </p:cNvSpPr>
          <p:nvPr>
            <p:ph idx="1"/>
          </p:nvPr>
        </p:nvSpPr>
        <p:spPr>
          <a:xfrm>
            <a:off x="681039" y="1825625"/>
            <a:ext cx="6182933" cy="4351338"/>
          </a:xfrm>
        </p:spPr>
        <p:txBody>
          <a:bodyPr vert="horz" lIns="91440" tIns="45720" rIns="91440" bIns="45720" rtlCol="0">
            <a:normAutofit fontScale="85000" lnSpcReduction="10000"/>
          </a:bodyPr>
          <a:lstStyle/>
          <a:p>
            <a:pPr marL="0" indent="0"/>
            <a:r>
              <a:rPr lang="en-US" dirty="0" smtClean="0">
                <a:latin typeface="FrankRuehl" pitchFamily="34" charset="-79"/>
                <a:cs typeface="FrankRuehl" pitchFamily="34" charset="-79"/>
              </a:rPr>
              <a:t>it is pertinent to explain the ‘Why’ of it by looking at historical, political and social situations and ideologies and the interrelated discourses that help to shape the social practices of the films under investigation. At this point it is important to take into consideration that “How, where and when certain discourses are used is equally important as what they say and leave unsaid” (</a:t>
            </a:r>
            <a:r>
              <a:rPr lang="en-US" dirty="0" err="1" smtClean="0">
                <a:latin typeface="FrankRuehl" pitchFamily="34" charset="-79"/>
                <a:cs typeface="FrankRuehl" pitchFamily="34" charset="-79"/>
              </a:rPr>
              <a:t>Thiesmeyer</a:t>
            </a:r>
            <a:r>
              <a:rPr lang="en-US" dirty="0" smtClean="0">
                <a:latin typeface="FrankRuehl" pitchFamily="34" charset="-79"/>
                <a:cs typeface="FrankRuehl" pitchFamily="34" charset="-79"/>
              </a:rPr>
              <a:t>, 2003, p. 1).</a:t>
            </a:r>
            <a:endParaRPr lang="fr-FR" dirty="0" smtClean="0">
              <a:latin typeface="FrankRuehl" pitchFamily="34" charset="-79"/>
              <a:cs typeface="FrankRuehl" pitchFamily="34" charset="-79"/>
            </a:endParaRPr>
          </a:p>
          <a:p>
            <a:pPr marL="0" indent="0"/>
            <a:endParaRPr lang="fr-FR" dirty="0">
              <a:latin typeface="FrankRuehl" pitchFamily="34" charset="-79"/>
              <a:cs typeface="FrankRuehl" pitchFamily="34" charset="-79"/>
            </a:endParaRPr>
          </a:p>
        </p:txBody>
      </p:sp>
      <p:sp>
        <p:nvSpPr>
          <p:cNvPr id="4" name="Espace réservé du numéro de diapositive 3"/>
          <p:cNvSpPr>
            <a:spLocks noGrp="1"/>
          </p:cNvSpPr>
          <p:nvPr>
            <p:ph type="sldNum" sz="quarter" idx="12"/>
          </p:nvPr>
        </p:nvSpPr>
        <p:spPr/>
        <p:txBody>
          <a:bodyPr/>
          <a:lstStyle/>
          <a:p>
            <a:fld id="{30390A37-E3C3-492C-A955-60E1DA9A985E}" type="slidenum">
              <a:rPr lang="fr-FR" smtClean="0"/>
              <a:pPr/>
              <a:t>50</a:t>
            </a:fld>
            <a:endParaRPr lang="fr-FR"/>
          </a:p>
        </p:txBody>
      </p:sp>
      <p:grpSp>
        <p:nvGrpSpPr>
          <p:cNvPr id="93" name="Groupe 92"/>
          <p:cNvGrpSpPr/>
          <p:nvPr/>
        </p:nvGrpSpPr>
        <p:grpSpPr>
          <a:xfrm>
            <a:off x="6869545" y="1867060"/>
            <a:ext cx="2724150" cy="3514727"/>
            <a:chOff x="566420" y="2099072"/>
            <a:chExt cx="3352800" cy="3514727"/>
          </a:xfrm>
        </p:grpSpPr>
        <p:sp>
          <p:nvSpPr>
            <p:cNvPr id="49" name="Freeform 5"/>
            <p:cNvSpPr>
              <a:spLocks/>
            </p:cNvSpPr>
            <p:nvPr/>
          </p:nvSpPr>
          <p:spPr bwMode="auto">
            <a:xfrm>
              <a:off x="566420" y="2746772"/>
              <a:ext cx="1144191" cy="1525191"/>
            </a:xfrm>
            <a:custGeom>
              <a:avLst/>
              <a:gdLst>
                <a:gd name="T0" fmla="*/ 152 w 272"/>
                <a:gd name="T1" fmla="*/ 32 h 363"/>
                <a:gd name="T2" fmla="*/ 12 w 272"/>
                <a:gd name="T3" fmla="*/ 181 h 363"/>
                <a:gd name="T4" fmla="*/ 12 w 272"/>
                <a:gd name="T5" fmla="*/ 181 h 363"/>
                <a:gd name="T6" fmla="*/ 24 w 272"/>
                <a:gd name="T7" fmla="*/ 289 h 363"/>
                <a:gd name="T8" fmla="*/ 193 w 272"/>
                <a:gd name="T9" fmla="*/ 327 h 363"/>
                <a:gd name="T10" fmla="*/ 232 w 272"/>
                <a:gd name="T11" fmla="*/ 158 h 363"/>
                <a:gd name="T12" fmla="*/ 123 w 272"/>
                <a:gd name="T13" fmla="*/ 101 h 363"/>
                <a:gd name="T14" fmla="*/ 170 w 272"/>
                <a:gd name="T15" fmla="*/ 69 h 363"/>
                <a:gd name="T16" fmla="*/ 183 w 272"/>
                <a:gd name="T17" fmla="*/ 97 h 363"/>
                <a:gd name="T18" fmla="*/ 272 w 272"/>
                <a:gd name="T19" fmla="*/ 30 h 363"/>
                <a:gd name="T20" fmla="*/ 139 w 272"/>
                <a:gd name="T21" fmla="*/ 5 h 363"/>
                <a:gd name="T22" fmla="*/ 152 w 272"/>
                <a:gd name="T23" fmla="*/ 32 h 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2" h="363">
                  <a:moveTo>
                    <a:pt x="152" y="32"/>
                  </a:moveTo>
                  <a:cubicBezTo>
                    <a:pt x="97" y="59"/>
                    <a:pt x="35" y="121"/>
                    <a:pt x="12" y="181"/>
                  </a:cubicBezTo>
                  <a:cubicBezTo>
                    <a:pt x="13" y="181"/>
                    <a:pt x="12" y="181"/>
                    <a:pt x="12" y="181"/>
                  </a:cubicBezTo>
                  <a:cubicBezTo>
                    <a:pt x="0" y="215"/>
                    <a:pt x="3" y="255"/>
                    <a:pt x="24" y="289"/>
                  </a:cubicBezTo>
                  <a:cubicBezTo>
                    <a:pt x="60" y="346"/>
                    <a:pt x="136" y="363"/>
                    <a:pt x="193" y="327"/>
                  </a:cubicBezTo>
                  <a:cubicBezTo>
                    <a:pt x="251" y="291"/>
                    <a:pt x="268" y="215"/>
                    <a:pt x="232" y="158"/>
                  </a:cubicBezTo>
                  <a:cubicBezTo>
                    <a:pt x="207" y="119"/>
                    <a:pt x="165" y="99"/>
                    <a:pt x="123" y="101"/>
                  </a:cubicBezTo>
                  <a:cubicBezTo>
                    <a:pt x="137" y="88"/>
                    <a:pt x="153" y="77"/>
                    <a:pt x="170" y="69"/>
                  </a:cubicBezTo>
                  <a:cubicBezTo>
                    <a:pt x="174" y="78"/>
                    <a:pt x="179" y="88"/>
                    <a:pt x="183" y="97"/>
                  </a:cubicBezTo>
                  <a:cubicBezTo>
                    <a:pt x="201" y="69"/>
                    <a:pt x="231" y="44"/>
                    <a:pt x="272" y="30"/>
                  </a:cubicBezTo>
                  <a:cubicBezTo>
                    <a:pt x="234" y="10"/>
                    <a:pt x="188" y="0"/>
                    <a:pt x="139" y="5"/>
                  </a:cubicBezTo>
                  <a:cubicBezTo>
                    <a:pt x="143" y="14"/>
                    <a:pt x="148" y="23"/>
                    <a:pt x="152" y="32"/>
                  </a:cubicBezTo>
                  <a:close/>
                </a:path>
              </a:pathLst>
            </a:custGeom>
            <a:solidFill>
              <a:srgbClr val="7B67AD">
                <a:lumMod val="60000"/>
                <a:lumOff val="40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50" name="Freeform 6"/>
            <p:cNvSpPr>
              <a:spLocks/>
            </p:cNvSpPr>
            <p:nvPr/>
          </p:nvSpPr>
          <p:spPr bwMode="auto">
            <a:xfrm>
              <a:off x="717630" y="3301604"/>
              <a:ext cx="773906" cy="769144"/>
            </a:xfrm>
            <a:custGeom>
              <a:avLst/>
              <a:gdLst>
                <a:gd name="T0" fmla="*/ 99 w 184"/>
                <a:gd name="T1" fmla="*/ 180 h 183"/>
                <a:gd name="T2" fmla="*/ 17 w 184"/>
                <a:gd name="T3" fmla="*/ 139 h 183"/>
                <a:gd name="T4" fmla="*/ 5 w 184"/>
                <a:gd name="T5" fmla="*/ 72 h 183"/>
                <a:gd name="T6" fmla="*/ 44 w 184"/>
                <a:gd name="T7" fmla="*/ 16 h 183"/>
                <a:gd name="T8" fmla="*/ 84 w 184"/>
                <a:gd name="T9" fmla="*/ 3 h 183"/>
                <a:gd name="T10" fmla="*/ 167 w 184"/>
                <a:gd name="T11" fmla="*/ 44 h 183"/>
                <a:gd name="T12" fmla="*/ 178 w 184"/>
                <a:gd name="T13" fmla="*/ 111 h 183"/>
                <a:gd name="T14" fmla="*/ 139 w 184"/>
                <a:gd name="T15" fmla="*/ 166 h 183"/>
                <a:gd name="T16" fmla="*/ 99 w 184"/>
                <a:gd name="T17" fmla="*/ 180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183">
                  <a:moveTo>
                    <a:pt x="99" y="180"/>
                  </a:moveTo>
                  <a:cubicBezTo>
                    <a:pt x="66" y="183"/>
                    <a:pt x="34" y="167"/>
                    <a:pt x="17" y="139"/>
                  </a:cubicBezTo>
                  <a:cubicBezTo>
                    <a:pt x="4" y="119"/>
                    <a:pt x="0" y="95"/>
                    <a:pt x="5" y="72"/>
                  </a:cubicBezTo>
                  <a:cubicBezTo>
                    <a:pt x="11" y="49"/>
                    <a:pt x="24" y="29"/>
                    <a:pt x="44" y="16"/>
                  </a:cubicBezTo>
                  <a:cubicBezTo>
                    <a:pt x="57" y="8"/>
                    <a:pt x="70" y="4"/>
                    <a:pt x="84" y="3"/>
                  </a:cubicBezTo>
                  <a:cubicBezTo>
                    <a:pt x="118" y="0"/>
                    <a:pt x="149" y="16"/>
                    <a:pt x="167" y="44"/>
                  </a:cubicBezTo>
                  <a:cubicBezTo>
                    <a:pt x="180" y="64"/>
                    <a:pt x="184" y="88"/>
                    <a:pt x="178" y="111"/>
                  </a:cubicBezTo>
                  <a:cubicBezTo>
                    <a:pt x="173" y="134"/>
                    <a:pt x="159" y="154"/>
                    <a:pt x="139" y="166"/>
                  </a:cubicBezTo>
                  <a:cubicBezTo>
                    <a:pt x="127" y="174"/>
                    <a:pt x="113" y="179"/>
                    <a:pt x="99" y="180"/>
                  </a:cubicBezTo>
                  <a:close/>
                </a:path>
              </a:pathLst>
            </a:custGeom>
            <a:solidFill>
              <a:srgbClr val="7B67AD"/>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51" name="Freeform 7"/>
            <p:cNvSpPr>
              <a:spLocks/>
            </p:cNvSpPr>
            <p:nvPr/>
          </p:nvSpPr>
          <p:spPr bwMode="auto">
            <a:xfrm>
              <a:off x="667623" y="4192191"/>
              <a:ext cx="1468041" cy="1312069"/>
            </a:xfrm>
            <a:custGeom>
              <a:avLst/>
              <a:gdLst>
                <a:gd name="T0" fmla="*/ 29 w 349"/>
                <a:gd name="T1" fmla="*/ 117 h 312"/>
                <a:gd name="T2" fmla="*/ 144 w 349"/>
                <a:gd name="T3" fmla="*/ 286 h 312"/>
                <a:gd name="T4" fmla="*/ 144 w 349"/>
                <a:gd name="T5" fmla="*/ 286 h 312"/>
                <a:gd name="T6" fmla="*/ 251 w 349"/>
                <a:gd name="T7" fmla="*/ 298 h 312"/>
                <a:gd name="T8" fmla="*/ 326 w 349"/>
                <a:gd name="T9" fmla="*/ 142 h 312"/>
                <a:gd name="T10" fmla="*/ 169 w 349"/>
                <a:gd name="T11" fmla="*/ 67 h 312"/>
                <a:gd name="T12" fmla="*/ 90 w 349"/>
                <a:gd name="T13" fmla="*/ 161 h 312"/>
                <a:gd name="T14" fmla="*/ 69 w 349"/>
                <a:gd name="T15" fmla="*/ 108 h 312"/>
                <a:gd name="T16" fmla="*/ 99 w 349"/>
                <a:gd name="T17" fmla="*/ 101 h 312"/>
                <a:gd name="T18" fmla="*/ 53 w 349"/>
                <a:gd name="T19" fmla="*/ 0 h 312"/>
                <a:gd name="T20" fmla="*/ 0 w 349"/>
                <a:gd name="T21" fmla="*/ 124 h 312"/>
                <a:gd name="T22" fmla="*/ 29 w 349"/>
                <a:gd name="T23" fmla="*/ 117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9" h="312">
                  <a:moveTo>
                    <a:pt x="29" y="117"/>
                  </a:moveTo>
                  <a:cubicBezTo>
                    <a:pt x="43" y="177"/>
                    <a:pt x="90" y="251"/>
                    <a:pt x="144" y="286"/>
                  </a:cubicBezTo>
                  <a:cubicBezTo>
                    <a:pt x="144" y="286"/>
                    <a:pt x="143" y="286"/>
                    <a:pt x="144" y="286"/>
                  </a:cubicBezTo>
                  <a:cubicBezTo>
                    <a:pt x="174" y="306"/>
                    <a:pt x="214" y="312"/>
                    <a:pt x="251" y="298"/>
                  </a:cubicBezTo>
                  <a:cubicBezTo>
                    <a:pt x="315" y="276"/>
                    <a:pt x="349" y="205"/>
                    <a:pt x="326" y="142"/>
                  </a:cubicBezTo>
                  <a:cubicBezTo>
                    <a:pt x="303" y="78"/>
                    <a:pt x="233" y="45"/>
                    <a:pt x="169" y="67"/>
                  </a:cubicBezTo>
                  <a:cubicBezTo>
                    <a:pt x="126" y="83"/>
                    <a:pt x="97" y="119"/>
                    <a:pt x="90" y="161"/>
                  </a:cubicBezTo>
                  <a:cubicBezTo>
                    <a:pt x="80" y="145"/>
                    <a:pt x="73" y="127"/>
                    <a:pt x="69" y="108"/>
                  </a:cubicBezTo>
                  <a:cubicBezTo>
                    <a:pt x="79" y="106"/>
                    <a:pt x="89" y="104"/>
                    <a:pt x="99" y="101"/>
                  </a:cubicBezTo>
                  <a:cubicBezTo>
                    <a:pt x="76" y="77"/>
                    <a:pt x="58" y="43"/>
                    <a:pt x="53" y="0"/>
                  </a:cubicBezTo>
                  <a:cubicBezTo>
                    <a:pt x="25" y="33"/>
                    <a:pt x="6" y="76"/>
                    <a:pt x="0" y="124"/>
                  </a:cubicBezTo>
                  <a:cubicBezTo>
                    <a:pt x="10" y="122"/>
                    <a:pt x="20" y="120"/>
                    <a:pt x="29" y="117"/>
                  </a:cubicBezTo>
                  <a:close/>
                </a:path>
              </a:pathLst>
            </a:custGeom>
            <a:solidFill>
              <a:srgbClr val="FDB817">
                <a:lumMod val="60000"/>
                <a:lumOff val="40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52" name="Freeform 8"/>
            <p:cNvSpPr>
              <a:spLocks/>
            </p:cNvSpPr>
            <p:nvPr/>
          </p:nvSpPr>
          <p:spPr bwMode="auto">
            <a:xfrm>
              <a:off x="1167686" y="4575572"/>
              <a:ext cx="803672" cy="772716"/>
            </a:xfrm>
            <a:custGeom>
              <a:avLst/>
              <a:gdLst>
                <a:gd name="T0" fmla="*/ 99 w 191"/>
                <a:gd name="T1" fmla="*/ 180 h 184"/>
                <a:gd name="T2" fmla="*/ 8 w 191"/>
                <a:gd name="T3" fmla="*/ 122 h 184"/>
                <a:gd name="T4" fmla="*/ 11 w 191"/>
                <a:gd name="T5" fmla="*/ 54 h 184"/>
                <a:gd name="T6" fmla="*/ 61 w 191"/>
                <a:gd name="T7" fmla="*/ 8 h 184"/>
                <a:gd name="T8" fmla="*/ 84 w 191"/>
                <a:gd name="T9" fmla="*/ 3 h 184"/>
                <a:gd name="T10" fmla="*/ 175 w 191"/>
                <a:gd name="T11" fmla="*/ 62 h 184"/>
                <a:gd name="T12" fmla="*/ 121 w 191"/>
                <a:gd name="T13" fmla="*/ 175 h 184"/>
                <a:gd name="T14" fmla="*/ 99 w 191"/>
                <a:gd name="T15" fmla="*/ 180 h 1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1" h="184">
                  <a:moveTo>
                    <a:pt x="99" y="180"/>
                  </a:moveTo>
                  <a:cubicBezTo>
                    <a:pt x="59" y="184"/>
                    <a:pt x="21" y="159"/>
                    <a:pt x="8" y="122"/>
                  </a:cubicBezTo>
                  <a:cubicBezTo>
                    <a:pt x="0" y="99"/>
                    <a:pt x="1" y="75"/>
                    <a:pt x="11" y="54"/>
                  </a:cubicBezTo>
                  <a:cubicBezTo>
                    <a:pt x="21" y="32"/>
                    <a:pt x="39" y="16"/>
                    <a:pt x="61" y="8"/>
                  </a:cubicBezTo>
                  <a:cubicBezTo>
                    <a:pt x="69" y="6"/>
                    <a:pt x="76" y="4"/>
                    <a:pt x="84" y="3"/>
                  </a:cubicBezTo>
                  <a:cubicBezTo>
                    <a:pt x="124" y="0"/>
                    <a:pt x="161" y="24"/>
                    <a:pt x="175" y="62"/>
                  </a:cubicBezTo>
                  <a:cubicBezTo>
                    <a:pt x="191" y="108"/>
                    <a:pt x="167" y="159"/>
                    <a:pt x="121" y="175"/>
                  </a:cubicBezTo>
                  <a:cubicBezTo>
                    <a:pt x="114" y="178"/>
                    <a:pt x="106" y="180"/>
                    <a:pt x="99" y="180"/>
                  </a:cubicBezTo>
                  <a:close/>
                </a:path>
              </a:pathLst>
            </a:custGeom>
            <a:solidFill>
              <a:srgbClr val="FDB817"/>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53" name="Freeform 9"/>
            <p:cNvSpPr>
              <a:spLocks/>
            </p:cNvSpPr>
            <p:nvPr/>
          </p:nvSpPr>
          <p:spPr bwMode="auto">
            <a:xfrm>
              <a:off x="2076132" y="4386264"/>
              <a:ext cx="1531144" cy="1227535"/>
            </a:xfrm>
            <a:custGeom>
              <a:avLst/>
              <a:gdLst>
                <a:gd name="T0" fmla="*/ 94 w 364"/>
                <a:gd name="T1" fmla="*/ 262 h 292"/>
                <a:gd name="T2" fmla="*/ 296 w 364"/>
                <a:gd name="T3" fmla="*/ 236 h 292"/>
                <a:gd name="T4" fmla="*/ 296 w 364"/>
                <a:gd name="T5" fmla="*/ 236 h 292"/>
                <a:gd name="T6" fmla="*/ 355 w 364"/>
                <a:gd name="T7" fmla="*/ 145 h 292"/>
                <a:gd name="T8" fmla="*/ 249 w 364"/>
                <a:gd name="T9" fmla="*/ 8 h 292"/>
                <a:gd name="T10" fmla="*/ 112 w 364"/>
                <a:gd name="T11" fmla="*/ 115 h 292"/>
                <a:gd name="T12" fmla="*/ 160 w 364"/>
                <a:gd name="T13" fmla="*/ 228 h 292"/>
                <a:gd name="T14" fmla="*/ 104 w 364"/>
                <a:gd name="T15" fmla="*/ 222 h 292"/>
                <a:gd name="T16" fmla="*/ 111 w 364"/>
                <a:gd name="T17" fmla="*/ 193 h 292"/>
                <a:gd name="T18" fmla="*/ 0 w 364"/>
                <a:gd name="T19" fmla="*/ 189 h 292"/>
                <a:gd name="T20" fmla="*/ 87 w 364"/>
                <a:gd name="T21" fmla="*/ 292 h 292"/>
                <a:gd name="T22" fmla="*/ 94 w 364"/>
                <a:gd name="T23" fmla="*/ 262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4" h="292">
                  <a:moveTo>
                    <a:pt x="94" y="262"/>
                  </a:moveTo>
                  <a:cubicBezTo>
                    <a:pt x="154" y="276"/>
                    <a:pt x="241" y="268"/>
                    <a:pt x="296" y="236"/>
                  </a:cubicBezTo>
                  <a:cubicBezTo>
                    <a:pt x="296" y="235"/>
                    <a:pt x="296" y="236"/>
                    <a:pt x="296" y="236"/>
                  </a:cubicBezTo>
                  <a:cubicBezTo>
                    <a:pt x="328" y="217"/>
                    <a:pt x="351" y="184"/>
                    <a:pt x="355" y="145"/>
                  </a:cubicBezTo>
                  <a:cubicBezTo>
                    <a:pt x="364" y="77"/>
                    <a:pt x="316" y="16"/>
                    <a:pt x="249" y="8"/>
                  </a:cubicBezTo>
                  <a:cubicBezTo>
                    <a:pt x="182" y="0"/>
                    <a:pt x="120" y="47"/>
                    <a:pt x="112" y="115"/>
                  </a:cubicBezTo>
                  <a:cubicBezTo>
                    <a:pt x="106" y="160"/>
                    <a:pt x="126" y="202"/>
                    <a:pt x="160" y="228"/>
                  </a:cubicBezTo>
                  <a:cubicBezTo>
                    <a:pt x="141" y="229"/>
                    <a:pt x="122" y="227"/>
                    <a:pt x="104" y="222"/>
                  </a:cubicBezTo>
                  <a:cubicBezTo>
                    <a:pt x="106" y="213"/>
                    <a:pt x="109" y="203"/>
                    <a:pt x="111" y="193"/>
                  </a:cubicBezTo>
                  <a:cubicBezTo>
                    <a:pt x="79" y="203"/>
                    <a:pt x="40" y="203"/>
                    <a:pt x="0" y="189"/>
                  </a:cubicBezTo>
                  <a:cubicBezTo>
                    <a:pt x="17" y="228"/>
                    <a:pt x="46" y="264"/>
                    <a:pt x="87" y="292"/>
                  </a:cubicBezTo>
                  <a:cubicBezTo>
                    <a:pt x="89" y="282"/>
                    <a:pt x="92" y="272"/>
                    <a:pt x="94" y="262"/>
                  </a:cubicBezTo>
                  <a:close/>
                </a:path>
              </a:pathLst>
            </a:custGeom>
            <a:solidFill>
              <a:srgbClr val="EC5724">
                <a:lumMod val="60000"/>
                <a:lumOff val="40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54" name="Freeform 10"/>
            <p:cNvSpPr>
              <a:spLocks/>
            </p:cNvSpPr>
            <p:nvPr/>
          </p:nvSpPr>
          <p:spPr bwMode="auto">
            <a:xfrm>
              <a:off x="2678589" y="4558903"/>
              <a:ext cx="765572" cy="747713"/>
            </a:xfrm>
            <a:custGeom>
              <a:avLst/>
              <a:gdLst>
                <a:gd name="T0" fmla="*/ 98 w 182"/>
                <a:gd name="T1" fmla="*/ 177 h 178"/>
                <a:gd name="T2" fmla="*/ 80 w 182"/>
                <a:gd name="T3" fmla="*/ 177 h 178"/>
                <a:gd name="T4" fmla="*/ 21 w 182"/>
                <a:gd name="T5" fmla="*/ 143 h 178"/>
                <a:gd name="T6" fmla="*/ 3 w 182"/>
                <a:gd name="T7" fmla="*/ 78 h 178"/>
                <a:gd name="T8" fmla="*/ 83 w 182"/>
                <a:gd name="T9" fmla="*/ 0 h 178"/>
                <a:gd name="T10" fmla="*/ 102 w 182"/>
                <a:gd name="T11" fmla="*/ 1 h 178"/>
                <a:gd name="T12" fmla="*/ 161 w 182"/>
                <a:gd name="T13" fmla="*/ 34 h 178"/>
                <a:gd name="T14" fmla="*/ 179 w 182"/>
                <a:gd name="T15" fmla="*/ 100 h 178"/>
                <a:gd name="T16" fmla="*/ 98 w 182"/>
                <a:gd name="T17" fmla="*/ 177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2" h="178">
                  <a:moveTo>
                    <a:pt x="98" y="177"/>
                  </a:moveTo>
                  <a:cubicBezTo>
                    <a:pt x="92" y="178"/>
                    <a:pt x="86" y="178"/>
                    <a:pt x="80" y="177"/>
                  </a:cubicBezTo>
                  <a:cubicBezTo>
                    <a:pt x="56" y="174"/>
                    <a:pt x="35" y="162"/>
                    <a:pt x="21" y="143"/>
                  </a:cubicBezTo>
                  <a:cubicBezTo>
                    <a:pt x="6" y="125"/>
                    <a:pt x="0" y="101"/>
                    <a:pt x="3" y="78"/>
                  </a:cubicBezTo>
                  <a:cubicBezTo>
                    <a:pt x="8" y="36"/>
                    <a:pt x="42" y="4"/>
                    <a:pt x="83" y="0"/>
                  </a:cubicBezTo>
                  <a:cubicBezTo>
                    <a:pt x="89" y="0"/>
                    <a:pt x="96" y="0"/>
                    <a:pt x="102" y="1"/>
                  </a:cubicBezTo>
                  <a:cubicBezTo>
                    <a:pt x="125" y="3"/>
                    <a:pt x="146" y="15"/>
                    <a:pt x="161" y="34"/>
                  </a:cubicBezTo>
                  <a:cubicBezTo>
                    <a:pt x="175" y="53"/>
                    <a:pt x="182" y="76"/>
                    <a:pt x="179" y="100"/>
                  </a:cubicBezTo>
                  <a:cubicBezTo>
                    <a:pt x="174" y="141"/>
                    <a:pt x="140" y="174"/>
                    <a:pt x="98" y="177"/>
                  </a:cubicBezTo>
                  <a:close/>
                </a:path>
              </a:pathLst>
            </a:custGeom>
            <a:solidFill>
              <a:srgbClr val="EC5724"/>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55" name="Freeform 11"/>
            <p:cNvSpPr>
              <a:spLocks/>
            </p:cNvSpPr>
            <p:nvPr/>
          </p:nvSpPr>
          <p:spPr bwMode="auto">
            <a:xfrm>
              <a:off x="2761932" y="2864644"/>
              <a:ext cx="1157288" cy="1596629"/>
            </a:xfrm>
            <a:custGeom>
              <a:avLst/>
              <a:gdLst>
                <a:gd name="T0" fmla="*/ 231 w 275"/>
                <a:gd name="T1" fmla="*/ 308 h 380"/>
                <a:gd name="T2" fmla="*/ 257 w 275"/>
                <a:gd name="T3" fmla="*/ 106 h 380"/>
                <a:gd name="T4" fmla="*/ 257 w 275"/>
                <a:gd name="T5" fmla="*/ 106 h 380"/>
                <a:gd name="T6" fmla="*/ 184 w 275"/>
                <a:gd name="T7" fmla="*/ 25 h 380"/>
                <a:gd name="T8" fmla="*/ 25 w 275"/>
                <a:gd name="T9" fmla="*/ 94 h 380"/>
                <a:gd name="T10" fmla="*/ 93 w 275"/>
                <a:gd name="T11" fmla="*/ 253 h 380"/>
                <a:gd name="T12" fmla="*/ 215 w 275"/>
                <a:gd name="T13" fmla="*/ 236 h 380"/>
                <a:gd name="T14" fmla="*/ 195 w 275"/>
                <a:gd name="T15" fmla="*/ 289 h 380"/>
                <a:gd name="T16" fmla="*/ 168 w 275"/>
                <a:gd name="T17" fmla="*/ 274 h 380"/>
                <a:gd name="T18" fmla="*/ 136 w 275"/>
                <a:gd name="T19" fmla="*/ 380 h 380"/>
                <a:gd name="T20" fmla="*/ 258 w 275"/>
                <a:gd name="T21" fmla="*/ 323 h 380"/>
                <a:gd name="T22" fmla="*/ 231 w 275"/>
                <a:gd name="T23" fmla="*/ 308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5" h="380">
                  <a:moveTo>
                    <a:pt x="231" y="308"/>
                  </a:moveTo>
                  <a:cubicBezTo>
                    <a:pt x="260" y="254"/>
                    <a:pt x="275" y="168"/>
                    <a:pt x="257" y="106"/>
                  </a:cubicBezTo>
                  <a:cubicBezTo>
                    <a:pt x="257" y="106"/>
                    <a:pt x="258" y="106"/>
                    <a:pt x="257" y="106"/>
                  </a:cubicBezTo>
                  <a:cubicBezTo>
                    <a:pt x="247" y="71"/>
                    <a:pt x="221" y="40"/>
                    <a:pt x="184" y="25"/>
                  </a:cubicBezTo>
                  <a:cubicBezTo>
                    <a:pt x="121" y="0"/>
                    <a:pt x="50" y="31"/>
                    <a:pt x="25" y="94"/>
                  </a:cubicBezTo>
                  <a:cubicBezTo>
                    <a:pt x="0" y="157"/>
                    <a:pt x="30" y="228"/>
                    <a:pt x="93" y="253"/>
                  </a:cubicBezTo>
                  <a:cubicBezTo>
                    <a:pt x="135" y="270"/>
                    <a:pt x="182" y="262"/>
                    <a:pt x="215" y="236"/>
                  </a:cubicBezTo>
                  <a:cubicBezTo>
                    <a:pt x="211" y="254"/>
                    <a:pt x="204" y="272"/>
                    <a:pt x="195" y="289"/>
                  </a:cubicBezTo>
                  <a:cubicBezTo>
                    <a:pt x="186" y="284"/>
                    <a:pt x="177" y="279"/>
                    <a:pt x="168" y="274"/>
                  </a:cubicBezTo>
                  <a:cubicBezTo>
                    <a:pt x="170" y="307"/>
                    <a:pt x="160" y="345"/>
                    <a:pt x="136" y="380"/>
                  </a:cubicBezTo>
                  <a:cubicBezTo>
                    <a:pt x="178" y="374"/>
                    <a:pt x="221" y="355"/>
                    <a:pt x="258" y="323"/>
                  </a:cubicBezTo>
                  <a:cubicBezTo>
                    <a:pt x="249" y="318"/>
                    <a:pt x="240" y="313"/>
                    <a:pt x="231" y="308"/>
                  </a:cubicBezTo>
                  <a:close/>
                </a:path>
              </a:pathLst>
            </a:custGeom>
            <a:solidFill>
              <a:srgbClr val="31A8DF">
                <a:lumMod val="60000"/>
                <a:lumOff val="40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56" name="Freeform 12"/>
            <p:cNvSpPr>
              <a:spLocks/>
            </p:cNvSpPr>
            <p:nvPr/>
          </p:nvSpPr>
          <p:spPr bwMode="auto">
            <a:xfrm>
              <a:off x="2922667" y="3074195"/>
              <a:ext cx="807244" cy="752475"/>
            </a:xfrm>
            <a:custGeom>
              <a:avLst/>
              <a:gdLst>
                <a:gd name="T0" fmla="*/ 108 w 192"/>
                <a:gd name="T1" fmla="*/ 178 h 179"/>
                <a:gd name="T2" fmla="*/ 68 w 192"/>
                <a:gd name="T3" fmla="*/ 172 h 179"/>
                <a:gd name="T4" fmla="*/ 18 w 192"/>
                <a:gd name="T5" fmla="*/ 56 h 179"/>
                <a:gd name="T6" fmla="*/ 94 w 192"/>
                <a:gd name="T7" fmla="*/ 1 h 179"/>
                <a:gd name="T8" fmla="*/ 134 w 192"/>
                <a:gd name="T9" fmla="*/ 7 h 179"/>
                <a:gd name="T10" fmla="*/ 182 w 192"/>
                <a:gd name="T11" fmla="*/ 54 h 179"/>
                <a:gd name="T12" fmla="*/ 183 w 192"/>
                <a:gd name="T13" fmla="*/ 122 h 179"/>
                <a:gd name="T14" fmla="*/ 108 w 192"/>
                <a:gd name="T15" fmla="*/ 178 h 1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2" h="179">
                  <a:moveTo>
                    <a:pt x="108" y="178"/>
                  </a:moveTo>
                  <a:cubicBezTo>
                    <a:pt x="94" y="179"/>
                    <a:pt x="81" y="177"/>
                    <a:pt x="68" y="172"/>
                  </a:cubicBezTo>
                  <a:cubicBezTo>
                    <a:pt x="22" y="154"/>
                    <a:pt x="0" y="102"/>
                    <a:pt x="18" y="56"/>
                  </a:cubicBezTo>
                  <a:cubicBezTo>
                    <a:pt x="31" y="25"/>
                    <a:pt x="60" y="4"/>
                    <a:pt x="94" y="1"/>
                  </a:cubicBezTo>
                  <a:cubicBezTo>
                    <a:pt x="107" y="0"/>
                    <a:pt x="121" y="2"/>
                    <a:pt x="134" y="7"/>
                  </a:cubicBezTo>
                  <a:cubicBezTo>
                    <a:pt x="156" y="16"/>
                    <a:pt x="173" y="33"/>
                    <a:pt x="182" y="54"/>
                  </a:cubicBezTo>
                  <a:cubicBezTo>
                    <a:pt x="192" y="76"/>
                    <a:pt x="192" y="100"/>
                    <a:pt x="183" y="122"/>
                  </a:cubicBezTo>
                  <a:cubicBezTo>
                    <a:pt x="171" y="154"/>
                    <a:pt x="142" y="175"/>
                    <a:pt x="108" y="178"/>
                  </a:cubicBezTo>
                  <a:close/>
                </a:path>
              </a:pathLst>
            </a:custGeom>
            <a:solidFill>
              <a:srgbClr val="31A8DF"/>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57" name="Freeform 13"/>
            <p:cNvSpPr>
              <a:spLocks/>
            </p:cNvSpPr>
            <p:nvPr/>
          </p:nvSpPr>
          <p:spPr bwMode="auto">
            <a:xfrm>
              <a:off x="1652270" y="2099072"/>
              <a:ext cx="1581150" cy="1106091"/>
            </a:xfrm>
            <a:custGeom>
              <a:avLst/>
              <a:gdLst>
                <a:gd name="T0" fmla="*/ 326 w 376"/>
                <a:gd name="T1" fmla="*/ 79 h 263"/>
                <a:gd name="T2" fmla="*/ 137 w 376"/>
                <a:gd name="T3" fmla="*/ 1 h 263"/>
                <a:gd name="T4" fmla="*/ 137 w 376"/>
                <a:gd name="T5" fmla="*/ 1 h 263"/>
                <a:gd name="T6" fmla="*/ 41 w 376"/>
                <a:gd name="T7" fmla="*/ 51 h 263"/>
                <a:gd name="T8" fmla="*/ 65 w 376"/>
                <a:gd name="T9" fmla="*/ 223 h 263"/>
                <a:gd name="T10" fmla="*/ 237 w 376"/>
                <a:gd name="T11" fmla="*/ 198 h 263"/>
                <a:gd name="T12" fmla="*/ 252 w 376"/>
                <a:gd name="T13" fmla="*/ 76 h 263"/>
                <a:gd name="T14" fmla="*/ 298 w 376"/>
                <a:gd name="T15" fmla="*/ 108 h 263"/>
                <a:gd name="T16" fmla="*/ 277 w 376"/>
                <a:gd name="T17" fmla="*/ 131 h 263"/>
                <a:gd name="T18" fmla="*/ 371 w 376"/>
                <a:gd name="T19" fmla="*/ 190 h 263"/>
                <a:gd name="T20" fmla="*/ 347 w 376"/>
                <a:gd name="T21" fmla="*/ 57 h 263"/>
                <a:gd name="T22" fmla="*/ 326 w 376"/>
                <a:gd name="T23" fmla="*/ 79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76" h="263">
                  <a:moveTo>
                    <a:pt x="326" y="79"/>
                  </a:moveTo>
                  <a:cubicBezTo>
                    <a:pt x="281" y="37"/>
                    <a:pt x="202" y="0"/>
                    <a:pt x="137" y="1"/>
                  </a:cubicBezTo>
                  <a:cubicBezTo>
                    <a:pt x="137" y="2"/>
                    <a:pt x="137" y="1"/>
                    <a:pt x="137" y="1"/>
                  </a:cubicBezTo>
                  <a:cubicBezTo>
                    <a:pt x="101" y="2"/>
                    <a:pt x="65" y="19"/>
                    <a:pt x="41" y="51"/>
                  </a:cubicBezTo>
                  <a:cubicBezTo>
                    <a:pt x="0" y="105"/>
                    <a:pt x="11" y="182"/>
                    <a:pt x="65" y="223"/>
                  </a:cubicBezTo>
                  <a:cubicBezTo>
                    <a:pt x="120" y="263"/>
                    <a:pt x="197" y="252"/>
                    <a:pt x="237" y="198"/>
                  </a:cubicBezTo>
                  <a:cubicBezTo>
                    <a:pt x="264" y="161"/>
                    <a:pt x="268" y="115"/>
                    <a:pt x="252" y="76"/>
                  </a:cubicBezTo>
                  <a:cubicBezTo>
                    <a:pt x="268" y="84"/>
                    <a:pt x="284" y="95"/>
                    <a:pt x="298" y="108"/>
                  </a:cubicBezTo>
                  <a:cubicBezTo>
                    <a:pt x="291" y="116"/>
                    <a:pt x="284" y="123"/>
                    <a:pt x="277" y="131"/>
                  </a:cubicBezTo>
                  <a:cubicBezTo>
                    <a:pt x="309" y="138"/>
                    <a:pt x="343" y="157"/>
                    <a:pt x="371" y="190"/>
                  </a:cubicBezTo>
                  <a:cubicBezTo>
                    <a:pt x="376" y="147"/>
                    <a:pt x="369" y="101"/>
                    <a:pt x="347" y="57"/>
                  </a:cubicBezTo>
                  <a:cubicBezTo>
                    <a:pt x="340" y="64"/>
                    <a:pt x="333" y="72"/>
                    <a:pt x="326" y="79"/>
                  </a:cubicBezTo>
                  <a:close/>
                </a:path>
              </a:pathLst>
            </a:custGeom>
            <a:solidFill>
              <a:srgbClr val="7FBC41">
                <a:lumMod val="60000"/>
                <a:lumOff val="40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58" name="Freeform 14"/>
            <p:cNvSpPr>
              <a:spLocks/>
            </p:cNvSpPr>
            <p:nvPr/>
          </p:nvSpPr>
          <p:spPr bwMode="auto">
            <a:xfrm>
              <a:off x="1815386" y="2241948"/>
              <a:ext cx="803672" cy="760810"/>
            </a:xfrm>
            <a:custGeom>
              <a:avLst/>
              <a:gdLst>
                <a:gd name="T0" fmla="*/ 107 w 191"/>
                <a:gd name="T1" fmla="*/ 179 h 181"/>
                <a:gd name="T2" fmla="*/ 47 w 191"/>
                <a:gd name="T3" fmla="*/ 161 h 181"/>
                <a:gd name="T4" fmla="*/ 29 w 191"/>
                <a:gd name="T5" fmla="*/ 37 h 181"/>
                <a:gd name="T6" fmla="*/ 93 w 191"/>
                <a:gd name="T7" fmla="*/ 2 h 181"/>
                <a:gd name="T8" fmla="*/ 153 w 191"/>
                <a:gd name="T9" fmla="*/ 19 h 181"/>
                <a:gd name="T10" fmla="*/ 188 w 191"/>
                <a:gd name="T11" fmla="*/ 78 h 181"/>
                <a:gd name="T12" fmla="*/ 171 w 191"/>
                <a:gd name="T13" fmla="*/ 144 h 181"/>
                <a:gd name="T14" fmla="*/ 107 w 191"/>
                <a:gd name="T15" fmla="*/ 179 h 1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1" h="181">
                  <a:moveTo>
                    <a:pt x="107" y="179"/>
                  </a:moveTo>
                  <a:cubicBezTo>
                    <a:pt x="86" y="181"/>
                    <a:pt x="64" y="174"/>
                    <a:pt x="47" y="161"/>
                  </a:cubicBezTo>
                  <a:cubicBezTo>
                    <a:pt x="8" y="132"/>
                    <a:pt x="0" y="76"/>
                    <a:pt x="29" y="37"/>
                  </a:cubicBezTo>
                  <a:cubicBezTo>
                    <a:pt x="44" y="17"/>
                    <a:pt x="67" y="4"/>
                    <a:pt x="93" y="2"/>
                  </a:cubicBezTo>
                  <a:cubicBezTo>
                    <a:pt x="114" y="0"/>
                    <a:pt x="136" y="6"/>
                    <a:pt x="153" y="19"/>
                  </a:cubicBezTo>
                  <a:cubicBezTo>
                    <a:pt x="172" y="33"/>
                    <a:pt x="184" y="54"/>
                    <a:pt x="188" y="78"/>
                  </a:cubicBezTo>
                  <a:cubicBezTo>
                    <a:pt x="191" y="101"/>
                    <a:pt x="185" y="125"/>
                    <a:pt x="171" y="144"/>
                  </a:cubicBezTo>
                  <a:cubicBezTo>
                    <a:pt x="156" y="164"/>
                    <a:pt x="133" y="177"/>
                    <a:pt x="107" y="179"/>
                  </a:cubicBezTo>
                  <a:close/>
                </a:path>
              </a:pathLst>
            </a:custGeom>
            <a:solidFill>
              <a:srgbClr val="7FBC41"/>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nvGrpSpPr>
            <p:cNvPr id="60" name="Group 52"/>
            <p:cNvGrpSpPr/>
            <p:nvPr/>
          </p:nvGrpSpPr>
          <p:grpSpPr>
            <a:xfrm>
              <a:off x="1401235" y="4746369"/>
              <a:ext cx="298472" cy="383067"/>
              <a:chOff x="3175" y="3175"/>
              <a:chExt cx="1389063" cy="1782763"/>
            </a:xfrm>
            <a:solidFill>
              <a:sysClr val="window" lastClr="FFFFFF"/>
            </a:solidFill>
          </p:grpSpPr>
          <p:sp>
            <p:nvSpPr>
              <p:cNvPr id="61" name="Freeform 5"/>
              <p:cNvSpPr>
                <a:spLocks noEditPoints="1"/>
              </p:cNvSpPr>
              <p:nvPr/>
            </p:nvSpPr>
            <p:spPr bwMode="auto">
              <a:xfrm>
                <a:off x="150813" y="276225"/>
                <a:ext cx="1241425" cy="1181100"/>
              </a:xfrm>
              <a:custGeom>
                <a:avLst/>
                <a:gdLst>
                  <a:gd name="T0" fmla="*/ 284 w 328"/>
                  <a:gd name="T1" fmla="*/ 106 h 313"/>
                  <a:gd name="T2" fmla="*/ 184 w 328"/>
                  <a:gd name="T3" fmla="*/ 44 h 313"/>
                  <a:gd name="T4" fmla="*/ 178 w 328"/>
                  <a:gd name="T5" fmla="*/ 44 h 313"/>
                  <a:gd name="T6" fmla="*/ 109 w 328"/>
                  <a:gd name="T7" fmla="*/ 0 h 313"/>
                  <a:gd name="T8" fmla="*/ 33 w 328"/>
                  <a:gd name="T9" fmla="*/ 76 h 313"/>
                  <a:gd name="T10" fmla="*/ 36 w 328"/>
                  <a:gd name="T11" fmla="*/ 97 h 313"/>
                  <a:gd name="T12" fmla="*/ 0 w 328"/>
                  <a:gd name="T13" fmla="*/ 171 h 313"/>
                  <a:gd name="T14" fmla="*/ 77 w 328"/>
                  <a:gd name="T15" fmla="*/ 261 h 313"/>
                  <a:gd name="T16" fmla="*/ 77 w 328"/>
                  <a:gd name="T17" fmla="*/ 265 h 313"/>
                  <a:gd name="T18" fmla="*/ 93 w 328"/>
                  <a:gd name="T19" fmla="*/ 281 h 313"/>
                  <a:gd name="T20" fmla="*/ 109 w 328"/>
                  <a:gd name="T21" fmla="*/ 265 h 313"/>
                  <a:gd name="T22" fmla="*/ 109 w 328"/>
                  <a:gd name="T23" fmla="*/ 261 h 313"/>
                  <a:gd name="T24" fmla="*/ 130 w 328"/>
                  <a:gd name="T25" fmla="*/ 254 h 313"/>
                  <a:gd name="T26" fmla="*/ 149 w 328"/>
                  <a:gd name="T27" fmla="*/ 262 h 313"/>
                  <a:gd name="T28" fmla="*/ 149 w 328"/>
                  <a:gd name="T29" fmla="*/ 265 h 313"/>
                  <a:gd name="T30" fmla="*/ 149 w 328"/>
                  <a:gd name="T31" fmla="*/ 297 h 313"/>
                  <a:gd name="T32" fmla="*/ 165 w 328"/>
                  <a:gd name="T33" fmla="*/ 313 h 313"/>
                  <a:gd name="T34" fmla="*/ 181 w 328"/>
                  <a:gd name="T35" fmla="*/ 297 h 313"/>
                  <a:gd name="T36" fmla="*/ 181 w 328"/>
                  <a:gd name="T37" fmla="*/ 268 h 313"/>
                  <a:gd name="T38" fmla="*/ 184 w 328"/>
                  <a:gd name="T39" fmla="*/ 268 h 313"/>
                  <a:gd name="T40" fmla="*/ 221 w 328"/>
                  <a:gd name="T41" fmla="*/ 262 h 313"/>
                  <a:gd name="T42" fmla="*/ 221 w 328"/>
                  <a:gd name="T43" fmla="*/ 265 h 313"/>
                  <a:gd name="T44" fmla="*/ 237 w 328"/>
                  <a:gd name="T45" fmla="*/ 281 h 313"/>
                  <a:gd name="T46" fmla="*/ 253 w 328"/>
                  <a:gd name="T47" fmla="*/ 265 h 313"/>
                  <a:gd name="T48" fmla="*/ 253 w 328"/>
                  <a:gd name="T49" fmla="*/ 244 h 313"/>
                  <a:gd name="T50" fmla="*/ 253 w 328"/>
                  <a:gd name="T51" fmla="*/ 244 h 313"/>
                  <a:gd name="T52" fmla="*/ 256 w 328"/>
                  <a:gd name="T53" fmla="*/ 244 h 313"/>
                  <a:gd name="T54" fmla="*/ 328 w 328"/>
                  <a:gd name="T55" fmla="*/ 172 h 313"/>
                  <a:gd name="T56" fmla="*/ 284 w 328"/>
                  <a:gd name="T57" fmla="*/ 106 h 313"/>
                  <a:gd name="T58" fmla="*/ 256 w 328"/>
                  <a:gd name="T59" fmla="*/ 212 h 313"/>
                  <a:gd name="T60" fmla="*/ 250 w 328"/>
                  <a:gd name="T61" fmla="*/ 211 h 313"/>
                  <a:gd name="T62" fmla="*/ 243 w 328"/>
                  <a:gd name="T63" fmla="*/ 211 h 313"/>
                  <a:gd name="T64" fmla="*/ 238 w 328"/>
                  <a:gd name="T65" fmla="*/ 215 h 313"/>
                  <a:gd name="T66" fmla="*/ 184 w 328"/>
                  <a:gd name="T67" fmla="*/ 236 h 313"/>
                  <a:gd name="T68" fmla="*/ 140 w 328"/>
                  <a:gd name="T69" fmla="*/ 222 h 313"/>
                  <a:gd name="T70" fmla="*/ 131 w 328"/>
                  <a:gd name="T71" fmla="*/ 217 h 313"/>
                  <a:gd name="T72" fmla="*/ 122 w 328"/>
                  <a:gd name="T73" fmla="*/ 222 h 313"/>
                  <a:gd name="T74" fmla="*/ 92 w 328"/>
                  <a:gd name="T75" fmla="*/ 231 h 313"/>
                  <a:gd name="T76" fmla="*/ 32 w 328"/>
                  <a:gd name="T77" fmla="*/ 171 h 313"/>
                  <a:gd name="T78" fmla="*/ 92 w 328"/>
                  <a:gd name="T79" fmla="*/ 111 h 313"/>
                  <a:gd name="T80" fmla="*/ 105 w 328"/>
                  <a:gd name="T81" fmla="*/ 112 h 313"/>
                  <a:gd name="T82" fmla="*/ 115 w 328"/>
                  <a:gd name="T83" fmla="*/ 114 h 313"/>
                  <a:gd name="T84" fmla="*/ 121 w 328"/>
                  <a:gd name="T85" fmla="*/ 106 h 313"/>
                  <a:gd name="T86" fmla="*/ 184 w 328"/>
                  <a:gd name="T87" fmla="*/ 76 h 313"/>
                  <a:gd name="T88" fmla="*/ 258 w 328"/>
                  <a:gd name="T89" fmla="*/ 125 h 313"/>
                  <a:gd name="T90" fmla="*/ 261 w 328"/>
                  <a:gd name="T91" fmla="*/ 131 h 313"/>
                  <a:gd name="T92" fmla="*/ 268 w 328"/>
                  <a:gd name="T93" fmla="*/ 134 h 313"/>
                  <a:gd name="T94" fmla="*/ 296 w 328"/>
                  <a:gd name="T95" fmla="*/ 172 h 313"/>
                  <a:gd name="T96" fmla="*/ 256 w 328"/>
                  <a:gd name="T97" fmla="*/ 212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28" h="313">
                    <a:moveTo>
                      <a:pt x="284" y="106"/>
                    </a:moveTo>
                    <a:cubicBezTo>
                      <a:pt x="265" y="68"/>
                      <a:pt x="227" y="44"/>
                      <a:pt x="184" y="44"/>
                    </a:cubicBezTo>
                    <a:cubicBezTo>
                      <a:pt x="182" y="44"/>
                      <a:pt x="180" y="44"/>
                      <a:pt x="178" y="44"/>
                    </a:cubicBezTo>
                    <a:cubicBezTo>
                      <a:pt x="166" y="18"/>
                      <a:pt x="139" y="0"/>
                      <a:pt x="109" y="0"/>
                    </a:cubicBezTo>
                    <a:cubicBezTo>
                      <a:pt x="67" y="0"/>
                      <a:pt x="33" y="34"/>
                      <a:pt x="33" y="76"/>
                    </a:cubicBezTo>
                    <a:cubicBezTo>
                      <a:pt x="33" y="83"/>
                      <a:pt x="34" y="91"/>
                      <a:pt x="36" y="97"/>
                    </a:cubicBezTo>
                    <a:cubicBezTo>
                      <a:pt x="14" y="114"/>
                      <a:pt x="0" y="141"/>
                      <a:pt x="0" y="171"/>
                    </a:cubicBezTo>
                    <a:cubicBezTo>
                      <a:pt x="0" y="216"/>
                      <a:pt x="33" y="254"/>
                      <a:pt x="77" y="261"/>
                    </a:cubicBezTo>
                    <a:cubicBezTo>
                      <a:pt x="77" y="265"/>
                      <a:pt x="77" y="265"/>
                      <a:pt x="77" y="265"/>
                    </a:cubicBezTo>
                    <a:cubicBezTo>
                      <a:pt x="77" y="274"/>
                      <a:pt x="84" y="281"/>
                      <a:pt x="93" y="281"/>
                    </a:cubicBezTo>
                    <a:cubicBezTo>
                      <a:pt x="102" y="281"/>
                      <a:pt x="109" y="274"/>
                      <a:pt x="109" y="265"/>
                    </a:cubicBezTo>
                    <a:cubicBezTo>
                      <a:pt x="109" y="261"/>
                      <a:pt x="109" y="261"/>
                      <a:pt x="109" y="261"/>
                    </a:cubicBezTo>
                    <a:cubicBezTo>
                      <a:pt x="116" y="259"/>
                      <a:pt x="123" y="257"/>
                      <a:pt x="130" y="254"/>
                    </a:cubicBezTo>
                    <a:cubicBezTo>
                      <a:pt x="136" y="257"/>
                      <a:pt x="143" y="260"/>
                      <a:pt x="149" y="262"/>
                    </a:cubicBezTo>
                    <a:cubicBezTo>
                      <a:pt x="149" y="263"/>
                      <a:pt x="149" y="264"/>
                      <a:pt x="149" y="265"/>
                    </a:cubicBezTo>
                    <a:cubicBezTo>
                      <a:pt x="149" y="297"/>
                      <a:pt x="149" y="297"/>
                      <a:pt x="149" y="297"/>
                    </a:cubicBezTo>
                    <a:cubicBezTo>
                      <a:pt x="149" y="306"/>
                      <a:pt x="156" y="313"/>
                      <a:pt x="165" y="313"/>
                    </a:cubicBezTo>
                    <a:cubicBezTo>
                      <a:pt x="174" y="313"/>
                      <a:pt x="181" y="306"/>
                      <a:pt x="181" y="297"/>
                    </a:cubicBezTo>
                    <a:cubicBezTo>
                      <a:pt x="181" y="268"/>
                      <a:pt x="181" y="268"/>
                      <a:pt x="181" y="268"/>
                    </a:cubicBezTo>
                    <a:cubicBezTo>
                      <a:pt x="182" y="268"/>
                      <a:pt x="183" y="268"/>
                      <a:pt x="184" y="268"/>
                    </a:cubicBezTo>
                    <a:cubicBezTo>
                      <a:pt x="197" y="268"/>
                      <a:pt x="209" y="266"/>
                      <a:pt x="221" y="262"/>
                    </a:cubicBezTo>
                    <a:cubicBezTo>
                      <a:pt x="221" y="265"/>
                      <a:pt x="221" y="265"/>
                      <a:pt x="221" y="265"/>
                    </a:cubicBezTo>
                    <a:cubicBezTo>
                      <a:pt x="221" y="274"/>
                      <a:pt x="228" y="281"/>
                      <a:pt x="237" y="281"/>
                    </a:cubicBezTo>
                    <a:cubicBezTo>
                      <a:pt x="246" y="281"/>
                      <a:pt x="253" y="274"/>
                      <a:pt x="253" y="265"/>
                    </a:cubicBezTo>
                    <a:cubicBezTo>
                      <a:pt x="253" y="244"/>
                      <a:pt x="253" y="244"/>
                      <a:pt x="253" y="244"/>
                    </a:cubicBezTo>
                    <a:cubicBezTo>
                      <a:pt x="253" y="244"/>
                      <a:pt x="253" y="244"/>
                      <a:pt x="253" y="244"/>
                    </a:cubicBezTo>
                    <a:cubicBezTo>
                      <a:pt x="254" y="244"/>
                      <a:pt x="255" y="244"/>
                      <a:pt x="256" y="244"/>
                    </a:cubicBezTo>
                    <a:cubicBezTo>
                      <a:pt x="295" y="244"/>
                      <a:pt x="328" y="212"/>
                      <a:pt x="328" y="172"/>
                    </a:cubicBezTo>
                    <a:cubicBezTo>
                      <a:pt x="328" y="143"/>
                      <a:pt x="311" y="117"/>
                      <a:pt x="284" y="106"/>
                    </a:cubicBezTo>
                    <a:close/>
                    <a:moveTo>
                      <a:pt x="256" y="212"/>
                    </a:moveTo>
                    <a:cubicBezTo>
                      <a:pt x="254" y="212"/>
                      <a:pt x="253" y="212"/>
                      <a:pt x="250" y="211"/>
                    </a:cubicBezTo>
                    <a:cubicBezTo>
                      <a:pt x="243" y="211"/>
                      <a:pt x="243" y="211"/>
                      <a:pt x="243" y="211"/>
                    </a:cubicBezTo>
                    <a:cubicBezTo>
                      <a:pt x="238" y="215"/>
                      <a:pt x="238" y="215"/>
                      <a:pt x="238" y="215"/>
                    </a:cubicBezTo>
                    <a:cubicBezTo>
                      <a:pt x="223" y="229"/>
                      <a:pt x="204" y="236"/>
                      <a:pt x="184" y="236"/>
                    </a:cubicBezTo>
                    <a:cubicBezTo>
                      <a:pt x="168" y="236"/>
                      <a:pt x="153" y="231"/>
                      <a:pt x="140" y="222"/>
                    </a:cubicBezTo>
                    <a:cubicBezTo>
                      <a:pt x="131" y="217"/>
                      <a:pt x="131" y="217"/>
                      <a:pt x="131" y="217"/>
                    </a:cubicBezTo>
                    <a:cubicBezTo>
                      <a:pt x="122" y="222"/>
                      <a:pt x="122" y="222"/>
                      <a:pt x="122" y="222"/>
                    </a:cubicBezTo>
                    <a:cubicBezTo>
                      <a:pt x="113" y="228"/>
                      <a:pt x="102" y="231"/>
                      <a:pt x="92" y="231"/>
                    </a:cubicBezTo>
                    <a:cubicBezTo>
                      <a:pt x="59" y="231"/>
                      <a:pt x="32" y="204"/>
                      <a:pt x="32" y="171"/>
                    </a:cubicBezTo>
                    <a:cubicBezTo>
                      <a:pt x="32" y="137"/>
                      <a:pt x="59" y="111"/>
                      <a:pt x="92" y="111"/>
                    </a:cubicBezTo>
                    <a:cubicBezTo>
                      <a:pt x="96" y="111"/>
                      <a:pt x="101" y="111"/>
                      <a:pt x="105" y="112"/>
                    </a:cubicBezTo>
                    <a:cubicBezTo>
                      <a:pt x="115" y="114"/>
                      <a:pt x="115" y="114"/>
                      <a:pt x="115" y="114"/>
                    </a:cubicBezTo>
                    <a:cubicBezTo>
                      <a:pt x="121" y="106"/>
                      <a:pt x="121" y="106"/>
                      <a:pt x="121" y="106"/>
                    </a:cubicBezTo>
                    <a:cubicBezTo>
                      <a:pt x="136" y="87"/>
                      <a:pt x="159" y="76"/>
                      <a:pt x="184" y="76"/>
                    </a:cubicBezTo>
                    <a:cubicBezTo>
                      <a:pt x="216" y="76"/>
                      <a:pt x="245" y="95"/>
                      <a:pt x="258" y="125"/>
                    </a:cubicBezTo>
                    <a:cubicBezTo>
                      <a:pt x="261" y="131"/>
                      <a:pt x="261" y="131"/>
                      <a:pt x="261" y="131"/>
                    </a:cubicBezTo>
                    <a:cubicBezTo>
                      <a:pt x="268" y="134"/>
                      <a:pt x="268" y="134"/>
                      <a:pt x="268" y="134"/>
                    </a:cubicBezTo>
                    <a:cubicBezTo>
                      <a:pt x="285" y="139"/>
                      <a:pt x="296" y="154"/>
                      <a:pt x="296" y="172"/>
                    </a:cubicBezTo>
                    <a:cubicBezTo>
                      <a:pt x="296" y="194"/>
                      <a:pt x="278" y="212"/>
                      <a:pt x="256" y="2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62" name="Freeform 6"/>
              <p:cNvSpPr>
                <a:spLocks/>
              </p:cNvSpPr>
              <p:nvPr/>
            </p:nvSpPr>
            <p:spPr bwMode="auto">
              <a:xfrm>
                <a:off x="503238" y="3175"/>
                <a:ext cx="120650" cy="180975"/>
              </a:xfrm>
              <a:custGeom>
                <a:avLst/>
                <a:gdLst>
                  <a:gd name="T0" fmla="*/ 16 w 32"/>
                  <a:gd name="T1" fmla="*/ 48 h 48"/>
                  <a:gd name="T2" fmla="*/ 16 w 32"/>
                  <a:gd name="T3" fmla="*/ 48 h 48"/>
                  <a:gd name="T4" fmla="*/ 16 w 32"/>
                  <a:gd name="T5" fmla="*/ 48 h 48"/>
                  <a:gd name="T6" fmla="*/ 16 w 32"/>
                  <a:gd name="T7" fmla="*/ 48 h 48"/>
                  <a:gd name="T8" fmla="*/ 16 w 32"/>
                  <a:gd name="T9" fmla="*/ 48 h 48"/>
                  <a:gd name="T10" fmla="*/ 32 w 32"/>
                  <a:gd name="T11" fmla="*/ 32 h 48"/>
                  <a:gd name="T12" fmla="*/ 16 w 32"/>
                  <a:gd name="T13" fmla="*/ 0 h 48"/>
                  <a:gd name="T14" fmla="*/ 16 w 32"/>
                  <a:gd name="T15" fmla="*/ 0 h 48"/>
                  <a:gd name="T16" fmla="*/ 16 w 32"/>
                  <a:gd name="T17" fmla="*/ 0 h 48"/>
                  <a:gd name="T18" fmla="*/ 16 w 32"/>
                  <a:gd name="T19" fmla="*/ 0 h 48"/>
                  <a:gd name="T20" fmla="*/ 16 w 32"/>
                  <a:gd name="T21" fmla="*/ 0 h 48"/>
                  <a:gd name="T22" fmla="*/ 0 w 32"/>
                  <a:gd name="T23" fmla="*/ 32 h 48"/>
                  <a:gd name="T24" fmla="*/ 16 w 32"/>
                  <a:gd name="T25"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 h="48">
                    <a:moveTo>
                      <a:pt x="16" y="48"/>
                    </a:moveTo>
                    <a:cubicBezTo>
                      <a:pt x="16" y="48"/>
                      <a:pt x="16" y="48"/>
                      <a:pt x="16" y="48"/>
                    </a:cubicBezTo>
                    <a:cubicBezTo>
                      <a:pt x="16" y="48"/>
                      <a:pt x="16" y="48"/>
                      <a:pt x="16" y="48"/>
                    </a:cubicBezTo>
                    <a:cubicBezTo>
                      <a:pt x="16" y="48"/>
                      <a:pt x="16" y="48"/>
                      <a:pt x="16" y="48"/>
                    </a:cubicBezTo>
                    <a:cubicBezTo>
                      <a:pt x="16" y="48"/>
                      <a:pt x="16" y="48"/>
                      <a:pt x="16" y="48"/>
                    </a:cubicBezTo>
                    <a:cubicBezTo>
                      <a:pt x="23" y="48"/>
                      <a:pt x="32" y="43"/>
                      <a:pt x="32" y="32"/>
                    </a:cubicBezTo>
                    <a:cubicBezTo>
                      <a:pt x="32" y="15"/>
                      <a:pt x="17" y="0"/>
                      <a:pt x="16" y="0"/>
                    </a:cubicBezTo>
                    <a:cubicBezTo>
                      <a:pt x="16" y="0"/>
                      <a:pt x="16" y="0"/>
                      <a:pt x="16" y="0"/>
                    </a:cubicBezTo>
                    <a:cubicBezTo>
                      <a:pt x="16" y="0"/>
                      <a:pt x="16" y="0"/>
                      <a:pt x="16" y="0"/>
                    </a:cubicBezTo>
                    <a:cubicBezTo>
                      <a:pt x="16" y="0"/>
                      <a:pt x="16" y="0"/>
                      <a:pt x="16" y="0"/>
                    </a:cubicBezTo>
                    <a:cubicBezTo>
                      <a:pt x="16" y="0"/>
                      <a:pt x="16" y="0"/>
                      <a:pt x="16" y="0"/>
                    </a:cubicBezTo>
                    <a:cubicBezTo>
                      <a:pt x="14" y="0"/>
                      <a:pt x="0" y="15"/>
                      <a:pt x="0" y="32"/>
                    </a:cubicBezTo>
                    <a:cubicBezTo>
                      <a:pt x="0" y="43"/>
                      <a:pt x="9" y="48"/>
                      <a:pt x="16" y="4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63" name="Freeform 7"/>
              <p:cNvSpPr>
                <a:spLocks/>
              </p:cNvSpPr>
              <p:nvPr/>
            </p:nvSpPr>
            <p:spPr bwMode="auto">
              <a:xfrm>
                <a:off x="3175" y="501650"/>
                <a:ext cx="182563" cy="120650"/>
              </a:xfrm>
              <a:custGeom>
                <a:avLst/>
                <a:gdLst>
                  <a:gd name="T0" fmla="*/ 48 w 48"/>
                  <a:gd name="T1" fmla="*/ 16 h 32"/>
                  <a:gd name="T2" fmla="*/ 48 w 48"/>
                  <a:gd name="T3" fmla="*/ 16 h 32"/>
                  <a:gd name="T4" fmla="*/ 48 w 48"/>
                  <a:gd name="T5" fmla="*/ 16 h 32"/>
                  <a:gd name="T6" fmla="*/ 48 w 48"/>
                  <a:gd name="T7" fmla="*/ 16 h 32"/>
                  <a:gd name="T8" fmla="*/ 48 w 48"/>
                  <a:gd name="T9" fmla="*/ 16 h 32"/>
                  <a:gd name="T10" fmla="*/ 32 w 48"/>
                  <a:gd name="T11" fmla="*/ 0 h 32"/>
                  <a:gd name="T12" fmla="*/ 0 w 48"/>
                  <a:gd name="T13" fmla="*/ 16 h 32"/>
                  <a:gd name="T14" fmla="*/ 0 w 48"/>
                  <a:gd name="T15" fmla="*/ 16 h 32"/>
                  <a:gd name="T16" fmla="*/ 0 w 48"/>
                  <a:gd name="T17" fmla="*/ 16 h 32"/>
                  <a:gd name="T18" fmla="*/ 0 w 48"/>
                  <a:gd name="T19" fmla="*/ 16 h 32"/>
                  <a:gd name="T20" fmla="*/ 0 w 48"/>
                  <a:gd name="T21" fmla="*/ 16 h 32"/>
                  <a:gd name="T22" fmla="*/ 32 w 48"/>
                  <a:gd name="T23" fmla="*/ 32 h 32"/>
                  <a:gd name="T24" fmla="*/ 48 w 48"/>
                  <a:gd name="T25"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8" h="32">
                    <a:moveTo>
                      <a:pt x="48" y="16"/>
                    </a:moveTo>
                    <a:cubicBezTo>
                      <a:pt x="48" y="16"/>
                      <a:pt x="48" y="16"/>
                      <a:pt x="48" y="16"/>
                    </a:cubicBezTo>
                    <a:cubicBezTo>
                      <a:pt x="48" y="16"/>
                      <a:pt x="48" y="16"/>
                      <a:pt x="48" y="16"/>
                    </a:cubicBezTo>
                    <a:cubicBezTo>
                      <a:pt x="48" y="16"/>
                      <a:pt x="48" y="16"/>
                      <a:pt x="48" y="16"/>
                    </a:cubicBezTo>
                    <a:cubicBezTo>
                      <a:pt x="48" y="16"/>
                      <a:pt x="48" y="16"/>
                      <a:pt x="48" y="16"/>
                    </a:cubicBezTo>
                    <a:cubicBezTo>
                      <a:pt x="48" y="9"/>
                      <a:pt x="43" y="0"/>
                      <a:pt x="32" y="0"/>
                    </a:cubicBezTo>
                    <a:cubicBezTo>
                      <a:pt x="15" y="0"/>
                      <a:pt x="0" y="14"/>
                      <a:pt x="0" y="16"/>
                    </a:cubicBezTo>
                    <a:cubicBezTo>
                      <a:pt x="0" y="16"/>
                      <a:pt x="0" y="16"/>
                      <a:pt x="0" y="16"/>
                    </a:cubicBezTo>
                    <a:cubicBezTo>
                      <a:pt x="0" y="16"/>
                      <a:pt x="0" y="16"/>
                      <a:pt x="0" y="16"/>
                    </a:cubicBezTo>
                    <a:cubicBezTo>
                      <a:pt x="0" y="16"/>
                      <a:pt x="0" y="16"/>
                      <a:pt x="0" y="16"/>
                    </a:cubicBezTo>
                    <a:cubicBezTo>
                      <a:pt x="0" y="16"/>
                      <a:pt x="0" y="16"/>
                      <a:pt x="0" y="16"/>
                    </a:cubicBezTo>
                    <a:cubicBezTo>
                      <a:pt x="0" y="17"/>
                      <a:pt x="15" y="32"/>
                      <a:pt x="32" y="32"/>
                    </a:cubicBezTo>
                    <a:cubicBezTo>
                      <a:pt x="43" y="32"/>
                      <a:pt x="48" y="23"/>
                      <a:pt x="48"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64" name="Freeform 8"/>
              <p:cNvSpPr>
                <a:spLocks/>
              </p:cNvSpPr>
              <p:nvPr/>
            </p:nvSpPr>
            <p:spPr bwMode="auto">
              <a:xfrm>
                <a:off x="798513" y="161925"/>
                <a:ext cx="161925" cy="161925"/>
              </a:xfrm>
              <a:custGeom>
                <a:avLst/>
                <a:gdLst>
                  <a:gd name="T0" fmla="*/ 9 w 43"/>
                  <a:gd name="T1" fmla="*/ 35 h 43"/>
                  <a:gd name="T2" fmla="*/ 9 w 43"/>
                  <a:gd name="T3" fmla="*/ 35 h 43"/>
                  <a:gd name="T4" fmla="*/ 9 w 43"/>
                  <a:gd name="T5" fmla="*/ 35 h 43"/>
                  <a:gd name="T6" fmla="*/ 9 w 43"/>
                  <a:gd name="T7" fmla="*/ 35 h 43"/>
                  <a:gd name="T8" fmla="*/ 31 w 43"/>
                  <a:gd name="T9" fmla="*/ 35 h 43"/>
                  <a:gd name="T10" fmla="*/ 42 w 43"/>
                  <a:gd name="T11" fmla="*/ 1 h 43"/>
                  <a:gd name="T12" fmla="*/ 42 w 43"/>
                  <a:gd name="T13" fmla="*/ 1 h 43"/>
                  <a:gd name="T14" fmla="*/ 42 w 43"/>
                  <a:gd name="T15" fmla="*/ 1 h 43"/>
                  <a:gd name="T16" fmla="*/ 42 w 43"/>
                  <a:gd name="T17" fmla="*/ 1 h 43"/>
                  <a:gd name="T18" fmla="*/ 42 w 43"/>
                  <a:gd name="T19" fmla="*/ 1 h 43"/>
                  <a:gd name="T20" fmla="*/ 9 w 43"/>
                  <a:gd name="T21" fmla="*/ 12 h 43"/>
                  <a:gd name="T22" fmla="*/ 8 w 43"/>
                  <a:gd name="T23" fmla="*/ 35 h 43"/>
                  <a:gd name="T24" fmla="*/ 9 w 43"/>
                  <a:gd name="T25" fmla="*/ 35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43">
                    <a:moveTo>
                      <a:pt x="9" y="35"/>
                    </a:moveTo>
                    <a:cubicBezTo>
                      <a:pt x="9" y="35"/>
                      <a:pt x="9" y="35"/>
                      <a:pt x="9" y="35"/>
                    </a:cubicBezTo>
                    <a:cubicBezTo>
                      <a:pt x="9" y="35"/>
                      <a:pt x="9" y="35"/>
                      <a:pt x="9" y="35"/>
                    </a:cubicBezTo>
                    <a:cubicBezTo>
                      <a:pt x="9" y="35"/>
                      <a:pt x="9" y="35"/>
                      <a:pt x="9" y="35"/>
                    </a:cubicBezTo>
                    <a:cubicBezTo>
                      <a:pt x="13" y="40"/>
                      <a:pt x="23" y="43"/>
                      <a:pt x="31" y="35"/>
                    </a:cubicBezTo>
                    <a:cubicBezTo>
                      <a:pt x="43" y="23"/>
                      <a:pt x="43" y="3"/>
                      <a:pt x="42" y="1"/>
                    </a:cubicBezTo>
                    <a:cubicBezTo>
                      <a:pt x="42" y="1"/>
                      <a:pt x="42" y="1"/>
                      <a:pt x="42" y="1"/>
                    </a:cubicBezTo>
                    <a:cubicBezTo>
                      <a:pt x="42" y="1"/>
                      <a:pt x="42" y="1"/>
                      <a:pt x="42" y="1"/>
                    </a:cubicBezTo>
                    <a:cubicBezTo>
                      <a:pt x="42" y="1"/>
                      <a:pt x="42" y="1"/>
                      <a:pt x="42" y="1"/>
                    </a:cubicBezTo>
                    <a:cubicBezTo>
                      <a:pt x="42" y="1"/>
                      <a:pt x="42" y="1"/>
                      <a:pt x="42" y="1"/>
                    </a:cubicBezTo>
                    <a:cubicBezTo>
                      <a:pt x="41" y="0"/>
                      <a:pt x="21" y="0"/>
                      <a:pt x="9" y="12"/>
                    </a:cubicBezTo>
                    <a:cubicBezTo>
                      <a:pt x="0" y="21"/>
                      <a:pt x="4" y="30"/>
                      <a:pt x="8" y="35"/>
                    </a:cubicBezTo>
                    <a:cubicBezTo>
                      <a:pt x="8" y="35"/>
                      <a:pt x="9" y="35"/>
                      <a:pt x="9" y="3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65" name="Freeform 9"/>
              <p:cNvSpPr>
                <a:spLocks/>
              </p:cNvSpPr>
              <p:nvPr/>
            </p:nvSpPr>
            <p:spPr bwMode="auto">
              <a:xfrm>
                <a:off x="161925" y="161925"/>
                <a:ext cx="163513" cy="161925"/>
              </a:xfrm>
              <a:custGeom>
                <a:avLst/>
                <a:gdLst>
                  <a:gd name="T0" fmla="*/ 35 w 43"/>
                  <a:gd name="T1" fmla="*/ 35 h 43"/>
                  <a:gd name="T2" fmla="*/ 35 w 43"/>
                  <a:gd name="T3" fmla="*/ 35 h 43"/>
                  <a:gd name="T4" fmla="*/ 35 w 43"/>
                  <a:gd name="T5" fmla="*/ 35 h 43"/>
                  <a:gd name="T6" fmla="*/ 35 w 43"/>
                  <a:gd name="T7" fmla="*/ 35 h 43"/>
                  <a:gd name="T8" fmla="*/ 35 w 43"/>
                  <a:gd name="T9" fmla="*/ 35 h 43"/>
                  <a:gd name="T10" fmla="*/ 35 w 43"/>
                  <a:gd name="T11" fmla="*/ 12 h 43"/>
                  <a:gd name="T12" fmla="*/ 1 w 43"/>
                  <a:gd name="T13" fmla="*/ 1 h 43"/>
                  <a:gd name="T14" fmla="*/ 1 w 43"/>
                  <a:gd name="T15" fmla="*/ 1 h 43"/>
                  <a:gd name="T16" fmla="*/ 1 w 43"/>
                  <a:gd name="T17" fmla="*/ 1 h 43"/>
                  <a:gd name="T18" fmla="*/ 1 w 43"/>
                  <a:gd name="T19" fmla="*/ 1 h 43"/>
                  <a:gd name="T20" fmla="*/ 1 w 43"/>
                  <a:gd name="T21" fmla="*/ 1 h 43"/>
                  <a:gd name="T22" fmla="*/ 12 w 43"/>
                  <a:gd name="T23" fmla="*/ 35 h 43"/>
                  <a:gd name="T24" fmla="*/ 35 w 43"/>
                  <a:gd name="T25" fmla="*/ 35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43">
                    <a:moveTo>
                      <a:pt x="35" y="35"/>
                    </a:moveTo>
                    <a:cubicBezTo>
                      <a:pt x="35" y="35"/>
                      <a:pt x="35" y="35"/>
                      <a:pt x="35" y="35"/>
                    </a:cubicBezTo>
                    <a:cubicBezTo>
                      <a:pt x="35" y="35"/>
                      <a:pt x="35" y="35"/>
                      <a:pt x="35" y="35"/>
                    </a:cubicBezTo>
                    <a:cubicBezTo>
                      <a:pt x="35" y="35"/>
                      <a:pt x="35" y="35"/>
                      <a:pt x="35" y="35"/>
                    </a:cubicBezTo>
                    <a:cubicBezTo>
                      <a:pt x="35" y="35"/>
                      <a:pt x="35" y="35"/>
                      <a:pt x="35" y="35"/>
                    </a:cubicBezTo>
                    <a:cubicBezTo>
                      <a:pt x="40" y="30"/>
                      <a:pt x="43" y="21"/>
                      <a:pt x="35" y="12"/>
                    </a:cubicBezTo>
                    <a:cubicBezTo>
                      <a:pt x="23" y="0"/>
                      <a:pt x="3" y="0"/>
                      <a:pt x="1" y="1"/>
                    </a:cubicBezTo>
                    <a:cubicBezTo>
                      <a:pt x="1" y="1"/>
                      <a:pt x="1" y="1"/>
                      <a:pt x="1" y="1"/>
                    </a:cubicBezTo>
                    <a:cubicBezTo>
                      <a:pt x="1" y="1"/>
                      <a:pt x="1" y="1"/>
                      <a:pt x="1" y="1"/>
                    </a:cubicBezTo>
                    <a:cubicBezTo>
                      <a:pt x="1" y="1"/>
                      <a:pt x="1" y="1"/>
                      <a:pt x="1" y="1"/>
                    </a:cubicBezTo>
                    <a:cubicBezTo>
                      <a:pt x="1" y="1"/>
                      <a:pt x="1" y="1"/>
                      <a:pt x="1" y="1"/>
                    </a:cubicBezTo>
                    <a:cubicBezTo>
                      <a:pt x="0" y="3"/>
                      <a:pt x="0" y="23"/>
                      <a:pt x="12" y="35"/>
                    </a:cubicBezTo>
                    <a:cubicBezTo>
                      <a:pt x="21" y="43"/>
                      <a:pt x="30" y="40"/>
                      <a:pt x="35" y="3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66" name="Freeform 10"/>
              <p:cNvSpPr>
                <a:spLocks/>
              </p:cNvSpPr>
              <p:nvPr/>
            </p:nvSpPr>
            <p:spPr bwMode="auto">
              <a:xfrm>
                <a:off x="714375" y="1547813"/>
                <a:ext cx="120650" cy="238125"/>
              </a:xfrm>
              <a:custGeom>
                <a:avLst/>
                <a:gdLst>
                  <a:gd name="T0" fmla="*/ 16 w 32"/>
                  <a:gd name="T1" fmla="*/ 0 h 63"/>
                  <a:gd name="T2" fmla="*/ 0 w 32"/>
                  <a:gd name="T3" fmla="*/ 16 h 63"/>
                  <a:gd name="T4" fmla="*/ 0 w 32"/>
                  <a:gd name="T5" fmla="*/ 47 h 63"/>
                  <a:gd name="T6" fmla="*/ 16 w 32"/>
                  <a:gd name="T7" fmla="*/ 63 h 63"/>
                  <a:gd name="T8" fmla="*/ 32 w 32"/>
                  <a:gd name="T9" fmla="*/ 47 h 63"/>
                  <a:gd name="T10" fmla="*/ 32 w 32"/>
                  <a:gd name="T11" fmla="*/ 16 h 63"/>
                  <a:gd name="T12" fmla="*/ 16 w 32"/>
                  <a:gd name="T13" fmla="*/ 0 h 63"/>
                </a:gdLst>
                <a:ahLst/>
                <a:cxnLst>
                  <a:cxn ang="0">
                    <a:pos x="T0" y="T1"/>
                  </a:cxn>
                  <a:cxn ang="0">
                    <a:pos x="T2" y="T3"/>
                  </a:cxn>
                  <a:cxn ang="0">
                    <a:pos x="T4" y="T5"/>
                  </a:cxn>
                  <a:cxn ang="0">
                    <a:pos x="T6" y="T7"/>
                  </a:cxn>
                  <a:cxn ang="0">
                    <a:pos x="T8" y="T9"/>
                  </a:cxn>
                  <a:cxn ang="0">
                    <a:pos x="T10" y="T11"/>
                  </a:cxn>
                  <a:cxn ang="0">
                    <a:pos x="T12" y="T13"/>
                  </a:cxn>
                </a:cxnLst>
                <a:rect l="0" t="0" r="r" b="b"/>
                <a:pathLst>
                  <a:path w="32" h="63">
                    <a:moveTo>
                      <a:pt x="16" y="0"/>
                    </a:moveTo>
                    <a:cubicBezTo>
                      <a:pt x="7" y="0"/>
                      <a:pt x="0" y="7"/>
                      <a:pt x="0" y="16"/>
                    </a:cubicBezTo>
                    <a:cubicBezTo>
                      <a:pt x="0" y="47"/>
                      <a:pt x="0" y="47"/>
                      <a:pt x="0" y="47"/>
                    </a:cubicBezTo>
                    <a:cubicBezTo>
                      <a:pt x="0" y="56"/>
                      <a:pt x="7" y="63"/>
                      <a:pt x="16" y="63"/>
                    </a:cubicBezTo>
                    <a:cubicBezTo>
                      <a:pt x="25" y="63"/>
                      <a:pt x="32" y="56"/>
                      <a:pt x="32" y="47"/>
                    </a:cubicBezTo>
                    <a:cubicBezTo>
                      <a:pt x="32" y="16"/>
                      <a:pt x="32" y="16"/>
                      <a:pt x="32" y="16"/>
                    </a:cubicBezTo>
                    <a:cubicBezTo>
                      <a:pt x="32" y="7"/>
                      <a:pt x="25" y="0"/>
                      <a:pt x="1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67" name="Freeform 11"/>
              <p:cNvSpPr>
                <a:spLocks/>
              </p:cNvSpPr>
              <p:nvPr/>
            </p:nvSpPr>
            <p:spPr bwMode="auto">
              <a:xfrm>
                <a:off x="442913" y="1427163"/>
                <a:ext cx="120650" cy="241300"/>
              </a:xfrm>
              <a:custGeom>
                <a:avLst/>
                <a:gdLst>
                  <a:gd name="T0" fmla="*/ 16 w 32"/>
                  <a:gd name="T1" fmla="*/ 0 h 64"/>
                  <a:gd name="T2" fmla="*/ 0 w 32"/>
                  <a:gd name="T3" fmla="*/ 16 h 64"/>
                  <a:gd name="T4" fmla="*/ 0 w 32"/>
                  <a:gd name="T5" fmla="*/ 48 h 64"/>
                  <a:gd name="T6" fmla="*/ 16 w 32"/>
                  <a:gd name="T7" fmla="*/ 64 h 64"/>
                  <a:gd name="T8" fmla="*/ 32 w 32"/>
                  <a:gd name="T9" fmla="*/ 48 h 64"/>
                  <a:gd name="T10" fmla="*/ 32 w 32"/>
                  <a:gd name="T11" fmla="*/ 16 h 64"/>
                  <a:gd name="T12" fmla="*/ 16 w 32"/>
                  <a:gd name="T13" fmla="*/ 0 h 64"/>
                </a:gdLst>
                <a:ahLst/>
                <a:cxnLst>
                  <a:cxn ang="0">
                    <a:pos x="T0" y="T1"/>
                  </a:cxn>
                  <a:cxn ang="0">
                    <a:pos x="T2" y="T3"/>
                  </a:cxn>
                  <a:cxn ang="0">
                    <a:pos x="T4" y="T5"/>
                  </a:cxn>
                  <a:cxn ang="0">
                    <a:pos x="T6" y="T7"/>
                  </a:cxn>
                  <a:cxn ang="0">
                    <a:pos x="T8" y="T9"/>
                  </a:cxn>
                  <a:cxn ang="0">
                    <a:pos x="T10" y="T11"/>
                  </a:cxn>
                  <a:cxn ang="0">
                    <a:pos x="T12" y="T13"/>
                  </a:cxn>
                </a:cxnLst>
                <a:rect l="0" t="0" r="r" b="b"/>
                <a:pathLst>
                  <a:path w="32" h="64">
                    <a:moveTo>
                      <a:pt x="16" y="0"/>
                    </a:moveTo>
                    <a:cubicBezTo>
                      <a:pt x="7" y="0"/>
                      <a:pt x="0" y="7"/>
                      <a:pt x="0" y="16"/>
                    </a:cubicBezTo>
                    <a:cubicBezTo>
                      <a:pt x="0" y="48"/>
                      <a:pt x="0" y="48"/>
                      <a:pt x="0" y="48"/>
                    </a:cubicBezTo>
                    <a:cubicBezTo>
                      <a:pt x="0" y="57"/>
                      <a:pt x="7" y="64"/>
                      <a:pt x="16" y="64"/>
                    </a:cubicBezTo>
                    <a:cubicBezTo>
                      <a:pt x="25" y="64"/>
                      <a:pt x="32" y="57"/>
                      <a:pt x="32" y="48"/>
                    </a:cubicBezTo>
                    <a:cubicBezTo>
                      <a:pt x="32" y="16"/>
                      <a:pt x="32" y="16"/>
                      <a:pt x="32" y="16"/>
                    </a:cubicBezTo>
                    <a:cubicBezTo>
                      <a:pt x="32" y="7"/>
                      <a:pt x="25" y="0"/>
                      <a:pt x="1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68" name="Freeform 12"/>
              <p:cNvSpPr>
                <a:spLocks/>
              </p:cNvSpPr>
              <p:nvPr/>
            </p:nvSpPr>
            <p:spPr bwMode="auto">
              <a:xfrm>
                <a:off x="987425" y="1427163"/>
                <a:ext cx="120650" cy="241300"/>
              </a:xfrm>
              <a:custGeom>
                <a:avLst/>
                <a:gdLst>
                  <a:gd name="T0" fmla="*/ 16 w 32"/>
                  <a:gd name="T1" fmla="*/ 0 h 64"/>
                  <a:gd name="T2" fmla="*/ 0 w 32"/>
                  <a:gd name="T3" fmla="*/ 16 h 64"/>
                  <a:gd name="T4" fmla="*/ 0 w 32"/>
                  <a:gd name="T5" fmla="*/ 48 h 64"/>
                  <a:gd name="T6" fmla="*/ 16 w 32"/>
                  <a:gd name="T7" fmla="*/ 64 h 64"/>
                  <a:gd name="T8" fmla="*/ 32 w 32"/>
                  <a:gd name="T9" fmla="*/ 48 h 64"/>
                  <a:gd name="T10" fmla="*/ 32 w 32"/>
                  <a:gd name="T11" fmla="*/ 16 h 64"/>
                  <a:gd name="T12" fmla="*/ 16 w 32"/>
                  <a:gd name="T13" fmla="*/ 0 h 64"/>
                </a:gdLst>
                <a:ahLst/>
                <a:cxnLst>
                  <a:cxn ang="0">
                    <a:pos x="T0" y="T1"/>
                  </a:cxn>
                  <a:cxn ang="0">
                    <a:pos x="T2" y="T3"/>
                  </a:cxn>
                  <a:cxn ang="0">
                    <a:pos x="T4" y="T5"/>
                  </a:cxn>
                  <a:cxn ang="0">
                    <a:pos x="T6" y="T7"/>
                  </a:cxn>
                  <a:cxn ang="0">
                    <a:pos x="T8" y="T9"/>
                  </a:cxn>
                  <a:cxn ang="0">
                    <a:pos x="T10" y="T11"/>
                  </a:cxn>
                  <a:cxn ang="0">
                    <a:pos x="T12" y="T13"/>
                  </a:cxn>
                </a:cxnLst>
                <a:rect l="0" t="0" r="r" b="b"/>
                <a:pathLst>
                  <a:path w="32" h="64">
                    <a:moveTo>
                      <a:pt x="16" y="0"/>
                    </a:moveTo>
                    <a:cubicBezTo>
                      <a:pt x="7" y="0"/>
                      <a:pt x="0" y="7"/>
                      <a:pt x="0" y="16"/>
                    </a:cubicBezTo>
                    <a:cubicBezTo>
                      <a:pt x="0" y="48"/>
                      <a:pt x="0" y="48"/>
                      <a:pt x="0" y="48"/>
                    </a:cubicBezTo>
                    <a:cubicBezTo>
                      <a:pt x="0" y="57"/>
                      <a:pt x="7" y="64"/>
                      <a:pt x="16" y="64"/>
                    </a:cubicBezTo>
                    <a:cubicBezTo>
                      <a:pt x="25" y="64"/>
                      <a:pt x="32" y="57"/>
                      <a:pt x="32" y="48"/>
                    </a:cubicBezTo>
                    <a:cubicBezTo>
                      <a:pt x="32" y="16"/>
                      <a:pt x="32" y="16"/>
                      <a:pt x="32" y="16"/>
                    </a:cubicBezTo>
                    <a:cubicBezTo>
                      <a:pt x="32" y="7"/>
                      <a:pt x="25" y="0"/>
                      <a:pt x="1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grpSp>
          <p:nvGrpSpPr>
            <p:cNvPr id="69" name="Group 61"/>
            <p:cNvGrpSpPr/>
            <p:nvPr/>
          </p:nvGrpSpPr>
          <p:grpSpPr>
            <a:xfrm>
              <a:off x="2883722" y="4709343"/>
              <a:ext cx="355305" cy="399970"/>
              <a:chOff x="-1587" y="0"/>
              <a:chExt cx="1401762" cy="1577975"/>
            </a:xfrm>
            <a:solidFill>
              <a:sysClr val="window" lastClr="FFFFFF"/>
            </a:solidFill>
          </p:grpSpPr>
          <p:sp>
            <p:nvSpPr>
              <p:cNvPr id="70" name="Freeform 16"/>
              <p:cNvSpPr>
                <a:spLocks/>
              </p:cNvSpPr>
              <p:nvPr/>
            </p:nvSpPr>
            <p:spPr bwMode="auto">
              <a:xfrm>
                <a:off x="496888" y="0"/>
                <a:ext cx="120650" cy="180975"/>
              </a:xfrm>
              <a:custGeom>
                <a:avLst/>
                <a:gdLst>
                  <a:gd name="T0" fmla="*/ 16 w 32"/>
                  <a:gd name="T1" fmla="*/ 48 h 48"/>
                  <a:gd name="T2" fmla="*/ 16 w 32"/>
                  <a:gd name="T3" fmla="*/ 48 h 48"/>
                  <a:gd name="T4" fmla="*/ 16 w 32"/>
                  <a:gd name="T5" fmla="*/ 48 h 48"/>
                  <a:gd name="T6" fmla="*/ 16 w 32"/>
                  <a:gd name="T7" fmla="*/ 48 h 48"/>
                  <a:gd name="T8" fmla="*/ 16 w 32"/>
                  <a:gd name="T9" fmla="*/ 48 h 48"/>
                  <a:gd name="T10" fmla="*/ 32 w 32"/>
                  <a:gd name="T11" fmla="*/ 32 h 48"/>
                  <a:gd name="T12" fmla="*/ 16 w 32"/>
                  <a:gd name="T13" fmla="*/ 0 h 48"/>
                  <a:gd name="T14" fmla="*/ 16 w 32"/>
                  <a:gd name="T15" fmla="*/ 0 h 48"/>
                  <a:gd name="T16" fmla="*/ 16 w 32"/>
                  <a:gd name="T17" fmla="*/ 0 h 48"/>
                  <a:gd name="T18" fmla="*/ 16 w 32"/>
                  <a:gd name="T19" fmla="*/ 0 h 48"/>
                  <a:gd name="T20" fmla="*/ 16 w 32"/>
                  <a:gd name="T21" fmla="*/ 0 h 48"/>
                  <a:gd name="T22" fmla="*/ 0 w 32"/>
                  <a:gd name="T23" fmla="*/ 32 h 48"/>
                  <a:gd name="T24" fmla="*/ 16 w 32"/>
                  <a:gd name="T25"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 h="48">
                    <a:moveTo>
                      <a:pt x="16" y="48"/>
                    </a:moveTo>
                    <a:cubicBezTo>
                      <a:pt x="16" y="48"/>
                      <a:pt x="16" y="48"/>
                      <a:pt x="16" y="48"/>
                    </a:cubicBezTo>
                    <a:cubicBezTo>
                      <a:pt x="16" y="48"/>
                      <a:pt x="16" y="48"/>
                      <a:pt x="16" y="48"/>
                    </a:cubicBezTo>
                    <a:cubicBezTo>
                      <a:pt x="16" y="48"/>
                      <a:pt x="16" y="48"/>
                      <a:pt x="16" y="48"/>
                    </a:cubicBezTo>
                    <a:cubicBezTo>
                      <a:pt x="16" y="48"/>
                      <a:pt x="16" y="48"/>
                      <a:pt x="16" y="48"/>
                    </a:cubicBezTo>
                    <a:cubicBezTo>
                      <a:pt x="23" y="48"/>
                      <a:pt x="32" y="44"/>
                      <a:pt x="32" y="32"/>
                    </a:cubicBezTo>
                    <a:cubicBezTo>
                      <a:pt x="32" y="15"/>
                      <a:pt x="18" y="1"/>
                      <a:pt x="16" y="0"/>
                    </a:cubicBezTo>
                    <a:cubicBezTo>
                      <a:pt x="16" y="0"/>
                      <a:pt x="16" y="0"/>
                      <a:pt x="16" y="0"/>
                    </a:cubicBezTo>
                    <a:cubicBezTo>
                      <a:pt x="16" y="0"/>
                      <a:pt x="16" y="0"/>
                      <a:pt x="16" y="0"/>
                    </a:cubicBezTo>
                    <a:cubicBezTo>
                      <a:pt x="16" y="0"/>
                      <a:pt x="16" y="0"/>
                      <a:pt x="16" y="0"/>
                    </a:cubicBezTo>
                    <a:cubicBezTo>
                      <a:pt x="16" y="0"/>
                      <a:pt x="16" y="0"/>
                      <a:pt x="16" y="0"/>
                    </a:cubicBezTo>
                    <a:cubicBezTo>
                      <a:pt x="14" y="1"/>
                      <a:pt x="0" y="15"/>
                      <a:pt x="0" y="32"/>
                    </a:cubicBezTo>
                    <a:cubicBezTo>
                      <a:pt x="0" y="44"/>
                      <a:pt x="9" y="48"/>
                      <a:pt x="16" y="4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71" name="Freeform 17"/>
              <p:cNvSpPr>
                <a:spLocks/>
              </p:cNvSpPr>
              <p:nvPr/>
            </p:nvSpPr>
            <p:spPr bwMode="auto">
              <a:xfrm>
                <a:off x="-1587" y="498475"/>
                <a:ext cx="180975" cy="120650"/>
              </a:xfrm>
              <a:custGeom>
                <a:avLst/>
                <a:gdLst>
                  <a:gd name="T0" fmla="*/ 48 w 48"/>
                  <a:gd name="T1" fmla="*/ 16 h 32"/>
                  <a:gd name="T2" fmla="*/ 48 w 48"/>
                  <a:gd name="T3" fmla="*/ 16 h 32"/>
                  <a:gd name="T4" fmla="*/ 48 w 48"/>
                  <a:gd name="T5" fmla="*/ 16 h 32"/>
                  <a:gd name="T6" fmla="*/ 48 w 48"/>
                  <a:gd name="T7" fmla="*/ 16 h 32"/>
                  <a:gd name="T8" fmla="*/ 48 w 48"/>
                  <a:gd name="T9" fmla="*/ 16 h 32"/>
                  <a:gd name="T10" fmla="*/ 32 w 48"/>
                  <a:gd name="T11" fmla="*/ 0 h 32"/>
                  <a:gd name="T12" fmla="*/ 0 w 48"/>
                  <a:gd name="T13" fmla="*/ 16 h 32"/>
                  <a:gd name="T14" fmla="*/ 0 w 48"/>
                  <a:gd name="T15" fmla="*/ 16 h 32"/>
                  <a:gd name="T16" fmla="*/ 0 w 48"/>
                  <a:gd name="T17" fmla="*/ 16 h 32"/>
                  <a:gd name="T18" fmla="*/ 0 w 48"/>
                  <a:gd name="T19" fmla="*/ 16 h 32"/>
                  <a:gd name="T20" fmla="*/ 0 w 48"/>
                  <a:gd name="T21" fmla="*/ 16 h 32"/>
                  <a:gd name="T22" fmla="*/ 32 w 48"/>
                  <a:gd name="T23" fmla="*/ 32 h 32"/>
                  <a:gd name="T24" fmla="*/ 48 w 48"/>
                  <a:gd name="T25"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8" h="32">
                    <a:moveTo>
                      <a:pt x="48" y="16"/>
                    </a:moveTo>
                    <a:cubicBezTo>
                      <a:pt x="48" y="16"/>
                      <a:pt x="48" y="16"/>
                      <a:pt x="48" y="16"/>
                    </a:cubicBezTo>
                    <a:cubicBezTo>
                      <a:pt x="48" y="16"/>
                      <a:pt x="48" y="16"/>
                      <a:pt x="48" y="16"/>
                    </a:cubicBezTo>
                    <a:cubicBezTo>
                      <a:pt x="48" y="16"/>
                      <a:pt x="48" y="16"/>
                      <a:pt x="48" y="16"/>
                    </a:cubicBezTo>
                    <a:cubicBezTo>
                      <a:pt x="48" y="16"/>
                      <a:pt x="48" y="16"/>
                      <a:pt x="48" y="16"/>
                    </a:cubicBezTo>
                    <a:cubicBezTo>
                      <a:pt x="48" y="9"/>
                      <a:pt x="44" y="0"/>
                      <a:pt x="32" y="0"/>
                    </a:cubicBezTo>
                    <a:cubicBezTo>
                      <a:pt x="15" y="0"/>
                      <a:pt x="1" y="14"/>
                      <a:pt x="0" y="16"/>
                    </a:cubicBezTo>
                    <a:cubicBezTo>
                      <a:pt x="0" y="16"/>
                      <a:pt x="0" y="16"/>
                      <a:pt x="0" y="16"/>
                    </a:cubicBezTo>
                    <a:cubicBezTo>
                      <a:pt x="0" y="16"/>
                      <a:pt x="0" y="16"/>
                      <a:pt x="0" y="16"/>
                    </a:cubicBezTo>
                    <a:cubicBezTo>
                      <a:pt x="0" y="16"/>
                      <a:pt x="0" y="16"/>
                      <a:pt x="0" y="16"/>
                    </a:cubicBezTo>
                    <a:cubicBezTo>
                      <a:pt x="0" y="16"/>
                      <a:pt x="0" y="16"/>
                      <a:pt x="0" y="16"/>
                    </a:cubicBezTo>
                    <a:cubicBezTo>
                      <a:pt x="1" y="18"/>
                      <a:pt x="15" y="32"/>
                      <a:pt x="32" y="32"/>
                    </a:cubicBezTo>
                    <a:cubicBezTo>
                      <a:pt x="44" y="32"/>
                      <a:pt x="48" y="23"/>
                      <a:pt x="48"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72" name="Freeform 18"/>
              <p:cNvSpPr>
                <a:spLocks/>
              </p:cNvSpPr>
              <p:nvPr/>
            </p:nvSpPr>
            <p:spPr bwMode="auto">
              <a:xfrm>
                <a:off x="792163" y="161925"/>
                <a:ext cx="161925" cy="163513"/>
              </a:xfrm>
              <a:custGeom>
                <a:avLst/>
                <a:gdLst>
                  <a:gd name="T0" fmla="*/ 9 w 43"/>
                  <a:gd name="T1" fmla="*/ 34 h 43"/>
                  <a:gd name="T2" fmla="*/ 9 w 43"/>
                  <a:gd name="T3" fmla="*/ 34 h 43"/>
                  <a:gd name="T4" fmla="*/ 9 w 43"/>
                  <a:gd name="T5" fmla="*/ 34 h 43"/>
                  <a:gd name="T6" fmla="*/ 9 w 43"/>
                  <a:gd name="T7" fmla="*/ 34 h 43"/>
                  <a:gd name="T8" fmla="*/ 31 w 43"/>
                  <a:gd name="T9" fmla="*/ 34 h 43"/>
                  <a:gd name="T10" fmla="*/ 43 w 43"/>
                  <a:gd name="T11" fmla="*/ 0 h 43"/>
                  <a:gd name="T12" fmla="*/ 43 w 43"/>
                  <a:gd name="T13" fmla="*/ 0 h 43"/>
                  <a:gd name="T14" fmla="*/ 43 w 43"/>
                  <a:gd name="T15" fmla="*/ 0 h 43"/>
                  <a:gd name="T16" fmla="*/ 43 w 43"/>
                  <a:gd name="T17" fmla="*/ 0 h 43"/>
                  <a:gd name="T18" fmla="*/ 43 w 43"/>
                  <a:gd name="T19" fmla="*/ 0 h 43"/>
                  <a:gd name="T20" fmla="*/ 9 w 43"/>
                  <a:gd name="T21" fmla="*/ 12 h 43"/>
                  <a:gd name="T22" fmla="*/ 9 w 43"/>
                  <a:gd name="T23" fmla="*/ 34 h 43"/>
                  <a:gd name="T24" fmla="*/ 9 w 43"/>
                  <a:gd name="T25" fmla="*/ 34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43">
                    <a:moveTo>
                      <a:pt x="9" y="34"/>
                    </a:moveTo>
                    <a:cubicBezTo>
                      <a:pt x="9" y="34"/>
                      <a:pt x="9" y="34"/>
                      <a:pt x="9" y="34"/>
                    </a:cubicBezTo>
                    <a:cubicBezTo>
                      <a:pt x="9" y="34"/>
                      <a:pt x="9" y="34"/>
                      <a:pt x="9" y="34"/>
                    </a:cubicBezTo>
                    <a:cubicBezTo>
                      <a:pt x="9" y="34"/>
                      <a:pt x="9" y="34"/>
                      <a:pt x="9" y="34"/>
                    </a:cubicBezTo>
                    <a:cubicBezTo>
                      <a:pt x="14" y="39"/>
                      <a:pt x="23" y="43"/>
                      <a:pt x="31" y="34"/>
                    </a:cubicBezTo>
                    <a:cubicBezTo>
                      <a:pt x="43" y="22"/>
                      <a:pt x="43" y="2"/>
                      <a:pt x="43" y="0"/>
                    </a:cubicBezTo>
                    <a:cubicBezTo>
                      <a:pt x="43" y="0"/>
                      <a:pt x="43" y="0"/>
                      <a:pt x="43" y="0"/>
                    </a:cubicBezTo>
                    <a:cubicBezTo>
                      <a:pt x="43" y="0"/>
                      <a:pt x="43" y="0"/>
                      <a:pt x="43" y="0"/>
                    </a:cubicBezTo>
                    <a:cubicBezTo>
                      <a:pt x="43" y="0"/>
                      <a:pt x="43" y="0"/>
                      <a:pt x="43" y="0"/>
                    </a:cubicBezTo>
                    <a:cubicBezTo>
                      <a:pt x="43" y="0"/>
                      <a:pt x="43" y="0"/>
                      <a:pt x="43" y="0"/>
                    </a:cubicBezTo>
                    <a:cubicBezTo>
                      <a:pt x="41" y="0"/>
                      <a:pt x="21" y="0"/>
                      <a:pt x="9" y="12"/>
                    </a:cubicBezTo>
                    <a:cubicBezTo>
                      <a:pt x="0" y="20"/>
                      <a:pt x="4" y="29"/>
                      <a:pt x="9" y="34"/>
                    </a:cubicBezTo>
                    <a:cubicBezTo>
                      <a:pt x="9" y="34"/>
                      <a:pt x="9" y="34"/>
                      <a:pt x="9" y="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73" name="Freeform 19"/>
              <p:cNvSpPr>
                <a:spLocks/>
              </p:cNvSpPr>
              <p:nvPr/>
            </p:nvSpPr>
            <p:spPr bwMode="auto">
              <a:xfrm>
                <a:off x="160338" y="161925"/>
                <a:ext cx="161925" cy="163513"/>
              </a:xfrm>
              <a:custGeom>
                <a:avLst/>
                <a:gdLst>
                  <a:gd name="T0" fmla="*/ 34 w 43"/>
                  <a:gd name="T1" fmla="*/ 34 h 43"/>
                  <a:gd name="T2" fmla="*/ 34 w 43"/>
                  <a:gd name="T3" fmla="*/ 34 h 43"/>
                  <a:gd name="T4" fmla="*/ 34 w 43"/>
                  <a:gd name="T5" fmla="*/ 34 h 43"/>
                  <a:gd name="T6" fmla="*/ 34 w 43"/>
                  <a:gd name="T7" fmla="*/ 34 h 43"/>
                  <a:gd name="T8" fmla="*/ 34 w 43"/>
                  <a:gd name="T9" fmla="*/ 34 h 43"/>
                  <a:gd name="T10" fmla="*/ 34 w 43"/>
                  <a:gd name="T11" fmla="*/ 12 h 43"/>
                  <a:gd name="T12" fmla="*/ 0 w 43"/>
                  <a:gd name="T13" fmla="*/ 0 h 43"/>
                  <a:gd name="T14" fmla="*/ 0 w 43"/>
                  <a:gd name="T15" fmla="*/ 0 h 43"/>
                  <a:gd name="T16" fmla="*/ 0 w 43"/>
                  <a:gd name="T17" fmla="*/ 0 h 43"/>
                  <a:gd name="T18" fmla="*/ 0 w 43"/>
                  <a:gd name="T19" fmla="*/ 0 h 43"/>
                  <a:gd name="T20" fmla="*/ 0 w 43"/>
                  <a:gd name="T21" fmla="*/ 0 h 43"/>
                  <a:gd name="T22" fmla="*/ 12 w 43"/>
                  <a:gd name="T23" fmla="*/ 34 h 43"/>
                  <a:gd name="T24" fmla="*/ 34 w 43"/>
                  <a:gd name="T25" fmla="*/ 34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43">
                    <a:moveTo>
                      <a:pt x="34" y="34"/>
                    </a:moveTo>
                    <a:cubicBezTo>
                      <a:pt x="34" y="34"/>
                      <a:pt x="34" y="34"/>
                      <a:pt x="34" y="34"/>
                    </a:cubicBezTo>
                    <a:cubicBezTo>
                      <a:pt x="34" y="34"/>
                      <a:pt x="34" y="34"/>
                      <a:pt x="34" y="34"/>
                    </a:cubicBezTo>
                    <a:cubicBezTo>
                      <a:pt x="34" y="34"/>
                      <a:pt x="34" y="34"/>
                      <a:pt x="34" y="34"/>
                    </a:cubicBezTo>
                    <a:cubicBezTo>
                      <a:pt x="34" y="34"/>
                      <a:pt x="34" y="34"/>
                      <a:pt x="34" y="34"/>
                    </a:cubicBezTo>
                    <a:cubicBezTo>
                      <a:pt x="39" y="29"/>
                      <a:pt x="43" y="20"/>
                      <a:pt x="34" y="12"/>
                    </a:cubicBezTo>
                    <a:cubicBezTo>
                      <a:pt x="22" y="0"/>
                      <a:pt x="2" y="0"/>
                      <a:pt x="0" y="0"/>
                    </a:cubicBezTo>
                    <a:cubicBezTo>
                      <a:pt x="0" y="0"/>
                      <a:pt x="0" y="0"/>
                      <a:pt x="0" y="0"/>
                    </a:cubicBezTo>
                    <a:cubicBezTo>
                      <a:pt x="0" y="0"/>
                      <a:pt x="0" y="0"/>
                      <a:pt x="0" y="0"/>
                    </a:cubicBezTo>
                    <a:cubicBezTo>
                      <a:pt x="0" y="0"/>
                      <a:pt x="0" y="0"/>
                      <a:pt x="0" y="0"/>
                    </a:cubicBezTo>
                    <a:cubicBezTo>
                      <a:pt x="0" y="0"/>
                      <a:pt x="0" y="0"/>
                      <a:pt x="0" y="0"/>
                    </a:cubicBezTo>
                    <a:cubicBezTo>
                      <a:pt x="0" y="2"/>
                      <a:pt x="0" y="22"/>
                      <a:pt x="12" y="34"/>
                    </a:cubicBezTo>
                    <a:cubicBezTo>
                      <a:pt x="20" y="43"/>
                      <a:pt x="29" y="39"/>
                      <a:pt x="34" y="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74" name="Freeform 20"/>
              <p:cNvSpPr>
                <a:spLocks/>
              </p:cNvSpPr>
              <p:nvPr/>
            </p:nvSpPr>
            <p:spPr bwMode="auto">
              <a:xfrm>
                <a:off x="152400" y="271463"/>
                <a:ext cx="1247775" cy="1119188"/>
              </a:xfrm>
              <a:custGeom>
                <a:avLst/>
                <a:gdLst>
                  <a:gd name="T0" fmla="*/ 305 w 330"/>
                  <a:gd name="T1" fmla="*/ 253 h 296"/>
                  <a:gd name="T2" fmla="*/ 189 w 330"/>
                  <a:gd name="T3" fmla="*/ 240 h 296"/>
                  <a:gd name="T4" fmla="*/ 117 w 330"/>
                  <a:gd name="T5" fmla="*/ 222 h 296"/>
                  <a:gd name="T6" fmla="*/ 117 w 330"/>
                  <a:gd name="T7" fmla="*/ 222 h 296"/>
                  <a:gd name="T8" fmla="*/ 117 w 330"/>
                  <a:gd name="T9" fmla="*/ 222 h 296"/>
                  <a:gd name="T10" fmla="*/ 92 w 330"/>
                  <a:gd name="T11" fmla="*/ 227 h 296"/>
                  <a:gd name="T12" fmla="*/ 32 w 330"/>
                  <a:gd name="T13" fmla="*/ 167 h 296"/>
                  <a:gd name="T14" fmla="*/ 92 w 330"/>
                  <a:gd name="T15" fmla="*/ 108 h 296"/>
                  <a:gd name="T16" fmla="*/ 105 w 330"/>
                  <a:gd name="T17" fmla="*/ 109 h 296"/>
                  <a:gd name="T18" fmla="*/ 115 w 330"/>
                  <a:gd name="T19" fmla="*/ 111 h 296"/>
                  <a:gd name="T20" fmla="*/ 121 w 330"/>
                  <a:gd name="T21" fmla="*/ 103 h 296"/>
                  <a:gd name="T22" fmla="*/ 184 w 330"/>
                  <a:gd name="T23" fmla="*/ 73 h 296"/>
                  <a:gd name="T24" fmla="*/ 258 w 330"/>
                  <a:gd name="T25" fmla="*/ 122 h 296"/>
                  <a:gd name="T26" fmla="*/ 261 w 330"/>
                  <a:gd name="T27" fmla="*/ 128 h 296"/>
                  <a:gd name="T28" fmla="*/ 268 w 330"/>
                  <a:gd name="T29" fmla="*/ 131 h 296"/>
                  <a:gd name="T30" fmla="*/ 296 w 330"/>
                  <a:gd name="T31" fmla="*/ 169 h 296"/>
                  <a:gd name="T32" fmla="*/ 261 w 330"/>
                  <a:gd name="T33" fmla="*/ 208 h 296"/>
                  <a:gd name="T34" fmla="*/ 260 w 330"/>
                  <a:gd name="T35" fmla="*/ 208 h 296"/>
                  <a:gd name="T36" fmla="*/ 209 w 330"/>
                  <a:gd name="T37" fmla="*/ 188 h 296"/>
                  <a:gd name="T38" fmla="*/ 139 w 330"/>
                  <a:gd name="T39" fmla="*/ 163 h 296"/>
                  <a:gd name="T40" fmla="*/ 123 w 330"/>
                  <a:gd name="T41" fmla="*/ 179 h 296"/>
                  <a:gd name="T42" fmla="*/ 139 w 330"/>
                  <a:gd name="T43" fmla="*/ 195 h 296"/>
                  <a:gd name="T44" fmla="*/ 192 w 330"/>
                  <a:gd name="T45" fmla="*/ 216 h 296"/>
                  <a:gd name="T46" fmla="*/ 260 w 330"/>
                  <a:gd name="T47" fmla="*/ 240 h 296"/>
                  <a:gd name="T48" fmla="*/ 261 w 330"/>
                  <a:gd name="T49" fmla="*/ 240 h 296"/>
                  <a:gd name="T50" fmla="*/ 261 w 330"/>
                  <a:gd name="T51" fmla="*/ 241 h 296"/>
                  <a:gd name="T52" fmla="*/ 328 w 330"/>
                  <a:gd name="T53" fmla="*/ 169 h 296"/>
                  <a:gd name="T54" fmla="*/ 285 w 330"/>
                  <a:gd name="T55" fmla="*/ 103 h 296"/>
                  <a:gd name="T56" fmla="*/ 184 w 330"/>
                  <a:gd name="T57" fmla="*/ 41 h 296"/>
                  <a:gd name="T58" fmla="*/ 174 w 330"/>
                  <a:gd name="T59" fmla="*/ 41 h 296"/>
                  <a:gd name="T60" fmla="*/ 107 w 330"/>
                  <a:gd name="T61" fmla="*/ 0 h 296"/>
                  <a:gd name="T62" fmla="*/ 31 w 330"/>
                  <a:gd name="T63" fmla="*/ 76 h 296"/>
                  <a:gd name="T64" fmla="*/ 34 w 330"/>
                  <a:gd name="T65" fmla="*/ 96 h 296"/>
                  <a:gd name="T66" fmla="*/ 0 w 330"/>
                  <a:gd name="T67" fmla="*/ 167 h 296"/>
                  <a:gd name="T68" fmla="*/ 92 w 330"/>
                  <a:gd name="T69" fmla="*/ 259 h 296"/>
                  <a:gd name="T70" fmla="*/ 127 w 330"/>
                  <a:gd name="T71" fmla="*/ 253 h 296"/>
                  <a:gd name="T72" fmla="*/ 126 w 330"/>
                  <a:gd name="T73" fmla="*/ 253 h 296"/>
                  <a:gd name="T74" fmla="*/ 128 w 330"/>
                  <a:gd name="T75" fmla="*/ 252 h 296"/>
                  <a:gd name="T76" fmla="*/ 173 w 330"/>
                  <a:gd name="T77" fmla="*/ 267 h 296"/>
                  <a:gd name="T78" fmla="*/ 260 w 330"/>
                  <a:gd name="T79" fmla="*/ 296 h 296"/>
                  <a:gd name="T80" fmla="*/ 319 w 330"/>
                  <a:gd name="T81" fmla="*/ 282 h 296"/>
                  <a:gd name="T82" fmla="*/ 327 w 330"/>
                  <a:gd name="T83" fmla="*/ 261 h 296"/>
                  <a:gd name="T84" fmla="*/ 305 w 330"/>
                  <a:gd name="T85" fmla="*/ 253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30" h="296">
                    <a:moveTo>
                      <a:pt x="305" y="253"/>
                    </a:moveTo>
                    <a:cubicBezTo>
                      <a:pt x="255" y="277"/>
                      <a:pt x="221" y="258"/>
                      <a:pt x="189" y="240"/>
                    </a:cubicBezTo>
                    <a:cubicBezTo>
                      <a:pt x="166" y="226"/>
                      <a:pt x="143" y="213"/>
                      <a:pt x="117" y="222"/>
                    </a:cubicBezTo>
                    <a:cubicBezTo>
                      <a:pt x="117" y="222"/>
                      <a:pt x="117" y="222"/>
                      <a:pt x="117" y="222"/>
                    </a:cubicBezTo>
                    <a:cubicBezTo>
                      <a:pt x="117" y="222"/>
                      <a:pt x="117" y="222"/>
                      <a:pt x="117" y="222"/>
                    </a:cubicBezTo>
                    <a:cubicBezTo>
                      <a:pt x="109" y="226"/>
                      <a:pt x="101" y="227"/>
                      <a:pt x="92" y="227"/>
                    </a:cubicBezTo>
                    <a:cubicBezTo>
                      <a:pt x="59" y="227"/>
                      <a:pt x="32" y="201"/>
                      <a:pt x="32" y="167"/>
                    </a:cubicBezTo>
                    <a:cubicBezTo>
                      <a:pt x="32" y="134"/>
                      <a:pt x="59" y="108"/>
                      <a:pt x="92" y="108"/>
                    </a:cubicBezTo>
                    <a:cubicBezTo>
                      <a:pt x="96" y="108"/>
                      <a:pt x="101" y="108"/>
                      <a:pt x="105" y="109"/>
                    </a:cubicBezTo>
                    <a:cubicBezTo>
                      <a:pt x="115" y="111"/>
                      <a:pt x="115" y="111"/>
                      <a:pt x="115" y="111"/>
                    </a:cubicBezTo>
                    <a:cubicBezTo>
                      <a:pt x="121" y="103"/>
                      <a:pt x="121" y="103"/>
                      <a:pt x="121" y="103"/>
                    </a:cubicBezTo>
                    <a:cubicBezTo>
                      <a:pt x="137" y="84"/>
                      <a:pt x="160" y="73"/>
                      <a:pt x="184" y="73"/>
                    </a:cubicBezTo>
                    <a:cubicBezTo>
                      <a:pt x="217" y="73"/>
                      <a:pt x="246" y="92"/>
                      <a:pt x="258" y="122"/>
                    </a:cubicBezTo>
                    <a:cubicBezTo>
                      <a:pt x="261" y="128"/>
                      <a:pt x="261" y="128"/>
                      <a:pt x="261" y="128"/>
                    </a:cubicBezTo>
                    <a:cubicBezTo>
                      <a:pt x="268" y="131"/>
                      <a:pt x="268" y="131"/>
                      <a:pt x="268" y="131"/>
                    </a:cubicBezTo>
                    <a:cubicBezTo>
                      <a:pt x="285" y="136"/>
                      <a:pt x="296" y="151"/>
                      <a:pt x="296" y="169"/>
                    </a:cubicBezTo>
                    <a:cubicBezTo>
                      <a:pt x="296" y="189"/>
                      <a:pt x="281" y="206"/>
                      <a:pt x="261" y="208"/>
                    </a:cubicBezTo>
                    <a:cubicBezTo>
                      <a:pt x="261" y="208"/>
                      <a:pt x="260" y="208"/>
                      <a:pt x="260" y="208"/>
                    </a:cubicBezTo>
                    <a:cubicBezTo>
                      <a:pt x="243" y="208"/>
                      <a:pt x="226" y="199"/>
                      <a:pt x="209" y="188"/>
                    </a:cubicBezTo>
                    <a:cubicBezTo>
                      <a:pt x="189" y="176"/>
                      <a:pt x="166" y="163"/>
                      <a:pt x="139" y="163"/>
                    </a:cubicBezTo>
                    <a:cubicBezTo>
                      <a:pt x="130" y="163"/>
                      <a:pt x="123" y="170"/>
                      <a:pt x="123" y="179"/>
                    </a:cubicBezTo>
                    <a:cubicBezTo>
                      <a:pt x="123" y="188"/>
                      <a:pt x="130" y="195"/>
                      <a:pt x="139" y="195"/>
                    </a:cubicBezTo>
                    <a:cubicBezTo>
                      <a:pt x="157" y="195"/>
                      <a:pt x="174" y="205"/>
                      <a:pt x="192" y="216"/>
                    </a:cubicBezTo>
                    <a:cubicBezTo>
                      <a:pt x="213" y="228"/>
                      <a:pt x="234" y="240"/>
                      <a:pt x="260" y="240"/>
                    </a:cubicBezTo>
                    <a:cubicBezTo>
                      <a:pt x="260" y="240"/>
                      <a:pt x="260" y="240"/>
                      <a:pt x="261" y="240"/>
                    </a:cubicBezTo>
                    <a:cubicBezTo>
                      <a:pt x="261" y="241"/>
                      <a:pt x="261" y="241"/>
                      <a:pt x="261" y="241"/>
                    </a:cubicBezTo>
                    <a:cubicBezTo>
                      <a:pt x="298" y="238"/>
                      <a:pt x="328" y="207"/>
                      <a:pt x="328" y="169"/>
                    </a:cubicBezTo>
                    <a:cubicBezTo>
                      <a:pt x="328" y="140"/>
                      <a:pt x="311" y="114"/>
                      <a:pt x="285" y="103"/>
                    </a:cubicBezTo>
                    <a:cubicBezTo>
                      <a:pt x="266" y="65"/>
                      <a:pt x="227" y="41"/>
                      <a:pt x="184" y="41"/>
                    </a:cubicBezTo>
                    <a:cubicBezTo>
                      <a:pt x="181" y="41"/>
                      <a:pt x="178" y="41"/>
                      <a:pt x="174" y="41"/>
                    </a:cubicBezTo>
                    <a:cubicBezTo>
                      <a:pt x="162" y="17"/>
                      <a:pt x="136" y="0"/>
                      <a:pt x="107" y="0"/>
                    </a:cubicBezTo>
                    <a:cubicBezTo>
                      <a:pt x="65" y="0"/>
                      <a:pt x="31" y="34"/>
                      <a:pt x="31" y="76"/>
                    </a:cubicBezTo>
                    <a:cubicBezTo>
                      <a:pt x="31" y="83"/>
                      <a:pt x="32" y="90"/>
                      <a:pt x="34" y="96"/>
                    </a:cubicBezTo>
                    <a:cubicBezTo>
                      <a:pt x="13" y="113"/>
                      <a:pt x="0" y="139"/>
                      <a:pt x="0" y="167"/>
                    </a:cubicBezTo>
                    <a:cubicBezTo>
                      <a:pt x="0" y="218"/>
                      <a:pt x="41" y="259"/>
                      <a:pt x="92" y="259"/>
                    </a:cubicBezTo>
                    <a:cubicBezTo>
                      <a:pt x="104" y="259"/>
                      <a:pt x="116" y="257"/>
                      <a:pt x="127" y="253"/>
                    </a:cubicBezTo>
                    <a:cubicBezTo>
                      <a:pt x="126" y="253"/>
                      <a:pt x="126" y="253"/>
                      <a:pt x="126" y="253"/>
                    </a:cubicBezTo>
                    <a:cubicBezTo>
                      <a:pt x="127" y="252"/>
                      <a:pt x="128" y="252"/>
                      <a:pt x="128" y="252"/>
                    </a:cubicBezTo>
                    <a:cubicBezTo>
                      <a:pt x="139" y="248"/>
                      <a:pt x="152" y="255"/>
                      <a:pt x="173" y="267"/>
                    </a:cubicBezTo>
                    <a:cubicBezTo>
                      <a:pt x="196" y="280"/>
                      <a:pt x="224" y="296"/>
                      <a:pt x="260" y="296"/>
                    </a:cubicBezTo>
                    <a:cubicBezTo>
                      <a:pt x="277" y="296"/>
                      <a:pt x="297" y="292"/>
                      <a:pt x="319" y="282"/>
                    </a:cubicBezTo>
                    <a:cubicBezTo>
                      <a:pt x="327" y="278"/>
                      <a:pt x="330" y="269"/>
                      <a:pt x="327" y="261"/>
                    </a:cubicBezTo>
                    <a:cubicBezTo>
                      <a:pt x="323" y="253"/>
                      <a:pt x="313" y="249"/>
                      <a:pt x="305" y="2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75" name="Freeform 21"/>
              <p:cNvSpPr>
                <a:spLocks/>
              </p:cNvSpPr>
              <p:nvPr/>
            </p:nvSpPr>
            <p:spPr bwMode="auto">
              <a:xfrm>
                <a:off x="493713" y="1292225"/>
                <a:ext cx="517525" cy="285750"/>
              </a:xfrm>
              <a:custGeom>
                <a:avLst/>
                <a:gdLst>
                  <a:gd name="T0" fmla="*/ 128 w 137"/>
                  <a:gd name="T1" fmla="*/ 47 h 76"/>
                  <a:gd name="T2" fmla="*/ 116 w 137"/>
                  <a:gd name="T3" fmla="*/ 38 h 76"/>
                  <a:gd name="T4" fmla="*/ 15 w 137"/>
                  <a:gd name="T5" fmla="*/ 6 h 76"/>
                  <a:gd name="T6" fmla="*/ 1 w 137"/>
                  <a:gd name="T7" fmla="*/ 24 h 76"/>
                  <a:gd name="T8" fmla="*/ 19 w 137"/>
                  <a:gd name="T9" fmla="*/ 38 h 76"/>
                  <a:gd name="T10" fmla="*/ 97 w 137"/>
                  <a:gd name="T11" fmla="*/ 64 h 76"/>
                  <a:gd name="T12" fmla="*/ 110 w 137"/>
                  <a:gd name="T13" fmla="*/ 73 h 76"/>
                  <a:gd name="T14" fmla="*/ 119 w 137"/>
                  <a:gd name="T15" fmla="*/ 76 h 76"/>
                  <a:gd name="T16" fmla="*/ 132 w 137"/>
                  <a:gd name="T17" fmla="*/ 69 h 76"/>
                  <a:gd name="T18" fmla="*/ 128 w 137"/>
                  <a:gd name="T19" fmla="*/ 47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7" h="76">
                    <a:moveTo>
                      <a:pt x="128" y="47"/>
                    </a:moveTo>
                    <a:cubicBezTo>
                      <a:pt x="124" y="44"/>
                      <a:pt x="120" y="41"/>
                      <a:pt x="116" y="38"/>
                    </a:cubicBezTo>
                    <a:cubicBezTo>
                      <a:pt x="85" y="17"/>
                      <a:pt x="61" y="0"/>
                      <a:pt x="15" y="6"/>
                    </a:cubicBezTo>
                    <a:cubicBezTo>
                      <a:pt x="6" y="7"/>
                      <a:pt x="0" y="15"/>
                      <a:pt x="1" y="24"/>
                    </a:cubicBezTo>
                    <a:cubicBezTo>
                      <a:pt x="2" y="33"/>
                      <a:pt x="10" y="39"/>
                      <a:pt x="19" y="38"/>
                    </a:cubicBezTo>
                    <a:cubicBezTo>
                      <a:pt x="53" y="33"/>
                      <a:pt x="69" y="44"/>
                      <a:pt x="97" y="64"/>
                    </a:cubicBezTo>
                    <a:cubicBezTo>
                      <a:pt x="101" y="67"/>
                      <a:pt x="105" y="70"/>
                      <a:pt x="110" y="73"/>
                    </a:cubicBezTo>
                    <a:cubicBezTo>
                      <a:pt x="113" y="75"/>
                      <a:pt x="116" y="76"/>
                      <a:pt x="119" y="76"/>
                    </a:cubicBezTo>
                    <a:cubicBezTo>
                      <a:pt x="124" y="76"/>
                      <a:pt x="129" y="74"/>
                      <a:pt x="132" y="69"/>
                    </a:cubicBezTo>
                    <a:cubicBezTo>
                      <a:pt x="137" y="62"/>
                      <a:pt x="135" y="52"/>
                      <a:pt x="128" y="4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grpSp>
          <p:nvGrpSpPr>
            <p:cNvPr id="76" name="Group 68"/>
            <p:cNvGrpSpPr/>
            <p:nvPr/>
          </p:nvGrpSpPr>
          <p:grpSpPr>
            <a:xfrm>
              <a:off x="3164643" y="3287442"/>
              <a:ext cx="342340" cy="317300"/>
              <a:chOff x="4763" y="3175"/>
              <a:chExt cx="1389062" cy="1287463"/>
            </a:xfrm>
            <a:solidFill>
              <a:sysClr val="window" lastClr="FFFFFF"/>
            </a:solidFill>
          </p:grpSpPr>
          <p:sp>
            <p:nvSpPr>
              <p:cNvPr id="77" name="Freeform 25"/>
              <p:cNvSpPr>
                <a:spLocks noEditPoints="1"/>
              </p:cNvSpPr>
              <p:nvPr/>
            </p:nvSpPr>
            <p:spPr bwMode="auto">
              <a:xfrm>
                <a:off x="152400" y="276225"/>
                <a:ext cx="1241425" cy="1014413"/>
              </a:xfrm>
              <a:custGeom>
                <a:avLst/>
                <a:gdLst>
                  <a:gd name="T0" fmla="*/ 285 w 328"/>
                  <a:gd name="T1" fmla="*/ 106 h 268"/>
                  <a:gd name="T2" fmla="*/ 184 w 328"/>
                  <a:gd name="T3" fmla="*/ 44 h 268"/>
                  <a:gd name="T4" fmla="*/ 178 w 328"/>
                  <a:gd name="T5" fmla="*/ 44 h 268"/>
                  <a:gd name="T6" fmla="*/ 109 w 328"/>
                  <a:gd name="T7" fmla="*/ 0 h 268"/>
                  <a:gd name="T8" fmla="*/ 33 w 328"/>
                  <a:gd name="T9" fmla="*/ 76 h 268"/>
                  <a:gd name="T10" fmla="*/ 36 w 328"/>
                  <a:gd name="T11" fmla="*/ 98 h 268"/>
                  <a:gd name="T12" fmla="*/ 0 w 328"/>
                  <a:gd name="T13" fmla="*/ 171 h 268"/>
                  <a:gd name="T14" fmla="*/ 92 w 328"/>
                  <a:gd name="T15" fmla="*/ 263 h 268"/>
                  <a:gd name="T16" fmla="*/ 130 w 328"/>
                  <a:gd name="T17" fmla="*/ 254 h 268"/>
                  <a:gd name="T18" fmla="*/ 184 w 328"/>
                  <a:gd name="T19" fmla="*/ 268 h 268"/>
                  <a:gd name="T20" fmla="*/ 254 w 328"/>
                  <a:gd name="T21" fmla="*/ 244 h 268"/>
                  <a:gd name="T22" fmla="*/ 256 w 328"/>
                  <a:gd name="T23" fmla="*/ 244 h 268"/>
                  <a:gd name="T24" fmla="*/ 328 w 328"/>
                  <a:gd name="T25" fmla="*/ 172 h 268"/>
                  <a:gd name="T26" fmla="*/ 285 w 328"/>
                  <a:gd name="T27" fmla="*/ 106 h 268"/>
                  <a:gd name="T28" fmla="*/ 256 w 328"/>
                  <a:gd name="T29" fmla="*/ 212 h 268"/>
                  <a:gd name="T30" fmla="*/ 251 w 328"/>
                  <a:gd name="T31" fmla="*/ 212 h 268"/>
                  <a:gd name="T32" fmla="*/ 243 w 328"/>
                  <a:gd name="T33" fmla="*/ 211 h 268"/>
                  <a:gd name="T34" fmla="*/ 238 w 328"/>
                  <a:gd name="T35" fmla="*/ 216 h 268"/>
                  <a:gd name="T36" fmla="*/ 184 w 328"/>
                  <a:gd name="T37" fmla="*/ 236 h 268"/>
                  <a:gd name="T38" fmla="*/ 140 w 328"/>
                  <a:gd name="T39" fmla="*/ 223 h 268"/>
                  <a:gd name="T40" fmla="*/ 131 w 328"/>
                  <a:gd name="T41" fmla="*/ 217 h 268"/>
                  <a:gd name="T42" fmla="*/ 123 w 328"/>
                  <a:gd name="T43" fmla="*/ 222 h 268"/>
                  <a:gd name="T44" fmla="*/ 92 w 328"/>
                  <a:gd name="T45" fmla="*/ 231 h 268"/>
                  <a:gd name="T46" fmla="*/ 32 w 328"/>
                  <a:gd name="T47" fmla="*/ 171 h 268"/>
                  <a:gd name="T48" fmla="*/ 92 w 328"/>
                  <a:gd name="T49" fmla="*/ 111 h 268"/>
                  <a:gd name="T50" fmla="*/ 105 w 328"/>
                  <a:gd name="T51" fmla="*/ 112 h 268"/>
                  <a:gd name="T52" fmla="*/ 115 w 328"/>
                  <a:gd name="T53" fmla="*/ 114 h 268"/>
                  <a:gd name="T54" fmla="*/ 121 w 328"/>
                  <a:gd name="T55" fmla="*/ 107 h 268"/>
                  <a:gd name="T56" fmla="*/ 184 w 328"/>
                  <a:gd name="T57" fmla="*/ 76 h 268"/>
                  <a:gd name="T58" fmla="*/ 258 w 328"/>
                  <a:gd name="T59" fmla="*/ 125 h 268"/>
                  <a:gd name="T60" fmla="*/ 261 w 328"/>
                  <a:gd name="T61" fmla="*/ 132 h 268"/>
                  <a:gd name="T62" fmla="*/ 268 w 328"/>
                  <a:gd name="T63" fmla="*/ 134 h 268"/>
                  <a:gd name="T64" fmla="*/ 296 w 328"/>
                  <a:gd name="T65" fmla="*/ 172 h 268"/>
                  <a:gd name="T66" fmla="*/ 256 w 328"/>
                  <a:gd name="T67" fmla="*/ 212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28" h="268">
                    <a:moveTo>
                      <a:pt x="285" y="106"/>
                    </a:moveTo>
                    <a:cubicBezTo>
                      <a:pt x="266" y="68"/>
                      <a:pt x="227" y="44"/>
                      <a:pt x="184" y="44"/>
                    </a:cubicBezTo>
                    <a:cubicBezTo>
                      <a:pt x="182" y="44"/>
                      <a:pt x="180" y="44"/>
                      <a:pt x="178" y="44"/>
                    </a:cubicBezTo>
                    <a:cubicBezTo>
                      <a:pt x="166" y="18"/>
                      <a:pt x="140" y="0"/>
                      <a:pt x="109" y="0"/>
                    </a:cubicBezTo>
                    <a:cubicBezTo>
                      <a:pt x="67" y="0"/>
                      <a:pt x="33" y="34"/>
                      <a:pt x="33" y="76"/>
                    </a:cubicBezTo>
                    <a:cubicBezTo>
                      <a:pt x="33" y="83"/>
                      <a:pt x="34" y="91"/>
                      <a:pt x="36" y="98"/>
                    </a:cubicBezTo>
                    <a:cubicBezTo>
                      <a:pt x="14" y="114"/>
                      <a:pt x="0" y="141"/>
                      <a:pt x="0" y="171"/>
                    </a:cubicBezTo>
                    <a:cubicBezTo>
                      <a:pt x="0" y="221"/>
                      <a:pt x="41" y="263"/>
                      <a:pt x="92" y="263"/>
                    </a:cubicBezTo>
                    <a:cubicBezTo>
                      <a:pt x="105" y="263"/>
                      <a:pt x="118" y="260"/>
                      <a:pt x="130" y="254"/>
                    </a:cubicBezTo>
                    <a:cubicBezTo>
                      <a:pt x="147" y="263"/>
                      <a:pt x="165" y="268"/>
                      <a:pt x="184" y="268"/>
                    </a:cubicBezTo>
                    <a:cubicBezTo>
                      <a:pt x="210" y="268"/>
                      <a:pt x="234" y="260"/>
                      <a:pt x="254" y="244"/>
                    </a:cubicBezTo>
                    <a:cubicBezTo>
                      <a:pt x="255" y="244"/>
                      <a:pt x="255" y="244"/>
                      <a:pt x="256" y="244"/>
                    </a:cubicBezTo>
                    <a:cubicBezTo>
                      <a:pt x="296" y="244"/>
                      <a:pt x="328" y="212"/>
                      <a:pt x="328" y="172"/>
                    </a:cubicBezTo>
                    <a:cubicBezTo>
                      <a:pt x="328" y="143"/>
                      <a:pt x="311" y="117"/>
                      <a:pt x="285" y="106"/>
                    </a:cubicBezTo>
                    <a:close/>
                    <a:moveTo>
                      <a:pt x="256" y="212"/>
                    </a:moveTo>
                    <a:cubicBezTo>
                      <a:pt x="254" y="212"/>
                      <a:pt x="253" y="212"/>
                      <a:pt x="251" y="212"/>
                    </a:cubicBezTo>
                    <a:cubicBezTo>
                      <a:pt x="243" y="211"/>
                      <a:pt x="243" y="211"/>
                      <a:pt x="243" y="211"/>
                    </a:cubicBezTo>
                    <a:cubicBezTo>
                      <a:pt x="238" y="216"/>
                      <a:pt x="238" y="216"/>
                      <a:pt x="238" y="216"/>
                    </a:cubicBezTo>
                    <a:cubicBezTo>
                      <a:pt x="223" y="229"/>
                      <a:pt x="204" y="236"/>
                      <a:pt x="184" y="236"/>
                    </a:cubicBezTo>
                    <a:cubicBezTo>
                      <a:pt x="168" y="236"/>
                      <a:pt x="153" y="231"/>
                      <a:pt x="140" y="223"/>
                    </a:cubicBezTo>
                    <a:cubicBezTo>
                      <a:pt x="131" y="217"/>
                      <a:pt x="131" y="217"/>
                      <a:pt x="131" y="217"/>
                    </a:cubicBezTo>
                    <a:cubicBezTo>
                      <a:pt x="123" y="222"/>
                      <a:pt x="123" y="222"/>
                      <a:pt x="123" y="222"/>
                    </a:cubicBezTo>
                    <a:cubicBezTo>
                      <a:pt x="113" y="228"/>
                      <a:pt x="103" y="231"/>
                      <a:pt x="92" y="231"/>
                    </a:cubicBezTo>
                    <a:cubicBezTo>
                      <a:pt x="59" y="231"/>
                      <a:pt x="32" y="204"/>
                      <a:pt x="32" y="171"/>
                    </a:cubicBezTo>
                    <a:cubicBezTo>
                      <a:pt x="32" y="138"/>
                      <a:pt x="59" y="111"/>
                      <a:pt x="92" y="111"/>
                    </a:cubicBezTo>
                    <a:cubicBezTo>
                      <a:pt x="96" y="111"/>
                      <a:pt x="101" y="111"/>
                      <a:pt x="105" y="112"/>
                    </a:cubicBezTo>
                    <a:cubicBezTo>
                      <a:pt x="115" y="114"/>
                      <a:pt x="115" y="114"/>
                      <a:pt x="115" y="114"/>
                    </a:cubicBezTo>
                    <a:cubicBezTo>
                      <a:pt x="121" y="107"/>
                      <a:pt x="121" y="107"/>
                      <a:pt x="121" y="107"/>
                    </a:cubicBezTo>
                    <a:cubicBezTo>
                      <a:pt x="137" y="87"/>
                      <a:pt x="160" y="76"/>
                      <a:pt x="184" y="76"/>
                    </a:cubicBezTo>
                    <a:cubicBezTo>
                      <a:pt x="217" y="76"/>
                      <a:pt x="246" y="95"/>
                      <a:pt x="258" y="125"/>
                    </a:cubicBezTo>
                    <a:cubicBezTo>
                      <a:pt x="261" y="132"/>
                      <a:pt x="261" y="132"/>
                      <a:pt x="261" y="132"/>
                    </a:cubicBezTo>
                    <a:cubicBezTo>
                      <a:pt x="268" y="134"/>
                      <a:pt x="268" y="134"/>
                      <a:pt x="268" y="134"/>
                    </a:cubicBezTo>
                    <a:cubicBezTo>
                      <a:pt x="285" y="139"/>
                      <a:pt x="296" y="154"/>
                      <a:pt x="296" y="172"/>
                    </a:cubicBezTo>
                    <a:cubicBezTo>
                      <a:pt x="296" y="194"/>
                      <a:pt x="278" y="212"/>
                      <a:pt x="256" y="2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78" name="Freeform 26"/>
              <p:cNvSpPr>
                <a:spLocks/>
              </p:cNvSpPr>
              <p:nvPr/>
            </p:nvSpPr>
            <p:spPr bwMode="auto">
              <a:xfrm>
                <a:off x="504825" y="3175"/>
                <a:ext cx="120650" cy="182563"/>
              </a:xfrm>
              <a:custGeom>
                <a:avLst/>
                <a:gdLst>
                  <a:gd name="T0" fmla="*/ 16 w 32"/>
                  <a:gd name="T1" fmla="*/ 48 h 48"/>
                  <a:gd name="T2" fmla="*/ 16 w 32"/>
                  <a:gd name="T3" fmla="*/ 48 h 48"/>
                  <a:gd name="T4" fmla="*/ 16 w 32"/>
                  <a:gd name="T5" fmla="*/ 48 h 48"/>
                  <a:gd name="T6" fmla="*/ 16 w 32"/>
                  <a:gd name="T7" fmla="*/ 48 h 48"/>
                  <a:gd name="T8" fmla="*/ 16 w 32"/>
                  <a:gd name="T9" fmla="*/ 48 h 48"/>
                  <a:gd name="T10" fmla="*/ 32 w 32"/>
                  <a:gd name="T11" fmla="*/ 32 h 48"/>
                  <a:gd name="T12" fmla="*/ 16 w 32"/>
                  <a:gd name="T13" fmla="*/ 0 h 48"/>
                  <a:gd name="T14" fmla="*/ 16 w 32"/>
                  <a:gd name="T15" fmla="*/ 0 h 48"/>
                  <a:gd name="T16" fmla="*/ 16 w 32"/>
                  <a:gd name="T17" fmla="*/ 0 h 48"/>
                  <a:gd name="T18" fmla="*/ 16 w 32"/>
                  <a:gd name="T19" fmla="*/ 0 h 48"/>
                  <a:gd name="T20" fmla="*/ 16 w 32"/>
                  <a:gd name="T21" fmla="*/ 0 h 48"/>
                  <a:gd name="T22" fmla="*/ 0 w 32"/>
                  <a:gd name="T23" fmla="*/ 32 h 48"/>
                  <a:gd name="T24" fmla="*/ 16 w 32"/>
                  <a:gd name="T25"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 h="48">
                    <a:moveTo>
                      <a:pt x="16" y="48"/>
                    </a:moveTo>
                    <a:cubicBezTo>
                      <a:pt x="16" y="48"/>
                      <a:pt x="16" y="48"/>
                      <a:pt x="16" y="48"/>
                    </a:cubicBezTo>
                    <a:cubicBezTo>
                      <a:pt x="16" y="48"/>
                      <a:pt x="16" y="48"/>
                      <a:pt x="16" y="48"/>
                    </a:cubicBezTo>
                    <a:cubicBezTo>
                      <a:pt x="16" y="48"/>
                      <a:pt x="16" y="48"/>
                      <a:pt x="16" y="48"/>
                    </a:cubicBezTo>
                    <a:cubicBezTo>
                      <a:pt x="16" y="48"/>
                      <a:pt x="16" y="48"/>
                      <a:pt x="16" y="48"/>
                    </a:cubicBezTo>
                    <a:cubicBezTo>
                      <a:pt x="23" y="48"/>
                      <a:pt x="32" y="43"/>
                      <a:pt x="32" y="32"/>
                    </a:cubicBezTo>
                    <a:cubicBezTo>
                      <a:pt x="32" y="15"/>
                      <a:pt x="18" y="0"/>
                      <a:pt x="16" y="0"/>
                    </a:cubicBezTo>
                    <a:cubicBezTo>
                      <a:pt x="16" y="0"/>
                      <a:pt x="16" y="0"/>
                      <a:pt x="16" y="0"/>
                    </a:cubicBezTo>
                    <a:cubicBezTo>
                      <a:pt x="16" y="0"/>
                      <a:pt x="16" y="0"/>
                      <a:pt x="16" y="0"/>
                    </a:cubicBezTo>
                    <a:cubicBezTo>
                      <a:pt x="16" y="0"/>
                      <a:pt x="16" y="0"/>
                      <a:pt x="16" y="0"/>
                    </a:cubicBezTo>
                    <a:cubicBezTo>
                      <a:pt x="16" y="0"/>
                      <a:pt x="16" y="0"/>
                      <a:pt x="16" y="0"/>
                    </a:cubicBezTo>
                    <a:cubicBezTo>
                      <a:pt x="14" y="0"/>
                      <a:pt x="0" y="15"/>
                      <a:pt x="0" y="32"/>
                    </a:cubicBezTo>
                    <a:cubicBezTo>
                      <a:pt x="0" y="43"/>
                      <a:pt x="9" y="48"/>
                      <a:pt x="16" y="4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79" name="Freeform 27"/>
              <p:cNvSpPr>
                <a:spLocks/>
              </p:cNvSpPr>
              <p:nvPr/>
            </p:nvSpPr>
            <p:spPr bwMode="auto">
              <a:xfrm>
                <a:off x="4763" y="503238"/>
                <a:ext cx="182562" cy="120650"/>
              </a:xfrm>
              <a:custGeom>
                <a:avLst/>
                <a:gdLst>
                  <a:gd name="T0" fmla="*/ 48 w 48"/>
                  <a:gd name="T1" fmla="*/ 16 h 32"/>
                  <a:gd name="T2" fmla="*/ 48 w 48"/>
                  <a:gd name="T3" fmla="*/ 16 h 32"/>
                  <a:gd name="T4" fmla="*/ 48 w 48"/>
                  <a:gd name="T5" fmla="*/ 16 h 32"/>
                  <a:gd name="T6" fmla="*/ 48 w 48"/>
                  <a:gd name="T7" fmla="*/ 16 h 32"/>
                  <a:gd name="T8" fmla="*/ 48 w 48"/>
                  <a:gd name="T9" fmla="*/ 16 h 32"/>
                  <a:gd name="T10" fmla="*/ 32 w 48"/>
                  <a:gd name="T11" fmla="*/ 0 h 32"/>
                  <a:gd name="T12" fmla="*/ 0 w 48"/>
                  <a:gd name="T13" fmla="*/ 16 h 32"/>
                  <a:gd name="T14" fmla="*/ 0 w 48"/>
                  <a:gd name="T15" fmla="*/ 16 h 32"/>
                  <a:gd name="T16" fmla="*/ 0 w 48"/>
                  <a:gd name="T17" fmla="*/ 16 h 32"/>
                  <a:gd name="T18" fmla="*/ 0 w 48"/>
                  <a:gd name="T19" fmla="*/ 16 h 32"/>
                  <a:gd name="T20" fmla="*/ 0 w 48"/>
                  <a:gd name="T21" fmla="*/ 16 h 32"/>
                  <a:gd name="T22" fmla="*/ 32 w 48"/>
                  <a:gd name="T23" fmla="*/ 32 h 32"/>
                  <a:gd name="T24" fmla="*/ 48 w 48"/>
                  <a:gd name="T25"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8" h="32">
                    <a:moveTo>
                      <a:pt x="48" y="16"/>
                    </a:moveTo>
                    <a:cubicBezTo>
                      <a:pt x="48" y="16"/>
                      <a:pt x="48" y="16"/>
                      <a:pt x="48" y="16"/>
                    </a:cubicBezTo>
                    <a:cubicBezTo>
                      <a:pt x="48" y="16"/>
                      <a:pt x="48" y="16"/>
                      <a:pt x="48" y="16"/>
                    </a:cubicBezTo>
                    <a:cubicBezTo>
                      <a:pt x="48" y="16"/>
                      <a:pt x="48" y="16"/>
                      <a:pt x="48" y="16"/>
                    </a:cubicBezTo>
                    <a:cubicBezTo>
                      <a:pt x="48" y="16"/>
                      <a:pt x="48" y="16"/>
                      <a:pt x="48" y="16"/>
                    </a:cubicBezTo>
                    <a:cubicBezTo>
                      <a:pt x="48" y="9"/>
                      <a:pt x="44" y="0"/>
                      <a:pt x="32" y="0"/>
                    </a:cubicBezTo>
                    <a:cubicBezTo>
                      <a:pt x="15" y="0"/>
                      <a:pt x="1" y="14"/>
                      <a:pt x="0" y="16"/>
                    </a:cubicBezTo>
                    <a:cubicBezTo>
                      <a:pt x="0" y="16"/>
                      <a:pt x="0" y="16"/>
                      <a:pt x="0" y="16"/>
                    </a:cubicBezTo>
                    <a:cubicBezTo>
                      <a:pt x="0" y="16"/>
                      <a:pt x="0" y="16"/>
                      <a:pt x="0" y="16"/>
                    </a:cubicBezTo>
                    <a:cubicBezTo>
                      <a:pt x="0" y="16"/>
                      <a:pt x="0" y="16"/>
                      <a:pt x="0" y="16"/>
                    </a:cubicBezTo>
                    <a:cubicBezTo>
                      <a:pt x="0" y="16"/>
                      <a:pt x="0" y="16"/>
                      <a:pt x="0" y="16"/>
                    </a:cubicBezTo>
                    <a:cubicBezTo>
                      <a:pt x="1" y="17"/>
                      <a:pt x="15" y="32"/>
                      <a:pt x="32" y="32"/>
                    </a:cubicBezTo>
                    <a:cubicBezTo>
                      <a:pt x="44" y="32"/>
                      <a:pt x="48" y="23"/>
                      <a:pt x="48"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80" name="Freeform 28"/>
              <p:cNvSpPr>
                <a:spLocks/>
              </p:cNvSpPr>
              <p:nvPr/>
            </p:nvSpPr>
            <p:spPr bwMode="auto">
              <a:xfrm>
                <a:off x="803275" y="161925"/>
                <a:ext cx="161925" cy="163513"/>
              </a:xfrm>
              <a:custGeom>
                <a:avLst/>
                <a:gdLst>
                  <a:gd name="T0" fmla="*/ 8 w 43"/>
                  <a:gd name="T1" fmla="*/ 35 h 43"/>
                  <a:gd name="T2" fmla="*/ 8 w 43"/>
                  <a:gd name="T3" fmla="*/ 35 h 43"/>
                  <a:gd name="T4" fmla="*/ 8 w 43"/>
                  <a:gd name="T5" fmla="*/ 35 h 43"/>
                  <a:gd name="T6" fmla="*/ 8 w 43"/>
                  <a:gd name="T7" fmla="*/ 35 h 43"/>
                  <a:gd name="T8" fmla="*/ 30 w 43"/>
                  <a:gd name="T9" fmla="*/ 35 h 43"/>
                  <a:gd name="T10" fmla="*/ 42 w 43"/>
                  <a:gd name="T11" fmla="*/ 1 h 43"/>
                  <a:gd name="T12" fmla="*/ 42 w 43"/>
                  <a:gd name="T13" fmla="*/ 1 h 43"/>
                  <a:gd name="T14" fmla="*/ 42 w 43"/>
                  <a:gd name="T15" fmla="*/ 1 h 43"/>
                  <a:gd name="T16" fmla="*/ 42 w 43"/>
                  <a:gd name="T17" fmla="*/ 1 h 43"/>
                  <a:gd name="T18" fmla="*/ 42 w 43"/>
                  <a:gd name="T19" fmla="*/ 1 h 43"/>
                  <a:gd name="T20" fmla="*/ 8 w 43"/>
                  <a:gd name="T21" fmla="*/ 12 h 43"/>
                  <a:gd name="T22" fmla="*/ 8 w 43"/>
                  <a:gd name="T23" fmla="*/ 35 h 43"/>
                  <a:gd name="T24" fmla="*/ 8 w 43"/>
                  <a:gd name="T25" fmla="*/ 35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43">
                    <a:moveTo>
                      <a:pt x="8" y="35"/>
                    </a:moveTo>
                    <a:cubicBezTo>
                      <a:pt x="8" y="35"/>
                      <a:pt x="8" y="35"/>
                      <a:pt x="8" y="35"/>
                    </a:cubicBezTo>
                    <a:cubicBezTo>
                      <a:pt x="8" y="35"/>
                      <a:pt x="8" y="35"/>
                      <a:pt x="8" y="35"/>
                    </a:cubicBezTo>
                    <a:cubicBezTo>
                      <a:pt x="8" y="35"/>
                      <a:pt x="8" y="35"/>
                      <a:pt x="8" y="35"/>
                    </a:cubicBezTo>
                    <a:cubicBezTo>
                      <a:pt x="13" y="40"/>
                      <a:pt x="22" y="43"/>
                      <a:pt x="30" y="35"/>
                    </a:cubicBezTo>
                    <a:cubicBezTo>
                      <a:pt x="42" y="23"/>
                      <a:pt x="43" y="3"/>
                      <a:pt x="42" y="1"/>
                    </a:cubicBezTo>
                    <a:cubicBezTo>
                      <a:pt x="42" y="1"/>
                      <a:pt x="42" y="1"/>
                      <a:pt x="42" y="1"/>
                    </a:cubicBezTo>
                    <a:cubicBezTo>
                      <a:pt x="42" y="1"/>
                      <a:pt x="42" y="1"/>
                      <a:pt x="42" y="1"/>
                    </a:cubicBezTo>
                    <a:cubicBezTo>
                      <a:pt x="42" y="1"/>
                      <a:pt x="42" y="1"/>
                      <a:pt x="42" y="1"/>
                    </a:cubicBezTo>
                    <a:cubicBezTo>
                      <a:pt x="42" y="1"/>
                      <a:pt x="42" y="1"/>
                      <a:pt x="42" y="1"/>
                    </a:cubicBezTo>
                    <a:cubicBezTo>
                      <a:pt x="40" y="0"/>
                      <a:pt x="20" y="0"/>
                      <a:pt x="8" y="12"/>
                    </a:cubicBezTo>
                    <a:cubicBezTo>
                      <a:pt x="0" y="21"/>
                      <a:pt x="3" y="30"/>
                      <a:pt x="8" y="35"/>
                    </a:cubicBezTo>
                    <a:cubicBezTo>
                      <a:pt x="8" y="35"/>
                      <a:pt x="8" y="35"/>
                      <a:pt x="8" y="3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81" name="Freeform 29"/>
              <p:cNvSpPr>
                <a:spLocks/>
              </p:cNvSpPr>
              <p:nvPr/>
            </p:nvSpPr>
            <p:spPr bwMode="auto">
              <a:xfrm>
                <a:off x="168275" y="161925"/>
                <a:ext cx="161925" cy="163513"/>
              </a:xfrm>
              <a:custGeom>
                <a:avLst/>
                <a:gdLst>
                  <a:gd name="T0" fmla="*/ 34 w 43"/>
                  <a:gd name="T1" fmla="*/ 35 h 43"/>
                  <a:gd name="T2" fmla="*/ 34 w 43"/>
                  <a:gd name="T3" fmla="*/ 35 h 43"/>
                  <a:gd name="T4" fmla="*/ 34 w 43"/>
                  <a:gd name="T5" fmla="*/ 35 h 43"/>
                  <a:gd name="T6" fmla="*/ 34 w 43"/>
                  <a:gd name="T7" fmla="*/ 35 h 43"/>
                  <a:gd name="T8" fmla="*/ 34 w 43"/>
                  <a:gd name="T9" fmla="*/ 35 h 43"/>
                  <a:gd name="T10" fmla="*/ 34 w 43"/>
                  <a:gd name="T11" fmla="*/ 12 h 43"/>
                  <a:gd name="T12" fmla="*/ 0 w 43"/>
                  <a:gd name="T13" fmla="*/ 1 h 43"/>
                  <a:gd name="T14" fmla="*/ 0 w 43"/>
                  <a:gd name="T15" fmla="*/ 1 h 43"/>
                  <a:gd name="T16" fmla="*/ 0 w 43"/>
                  <a:gd name="T17" fmla="*/ 1 h 43"/>
                  <a:gd name="T18" fmla="*/ 0 w 43"/>
                  <a:gd name="T19" fmla="*/ 1 h 43"/>
                  <a:gd name="T20" fmla="*/ 0 w 43"/>
                  <a:gd name="T21" fmla="*/ 1 h 43"/>
                  <a:gd name="T22" fmla="*/ 12 w 43"/>
                  <a:gd name="T23" fmla="*/ 35 h 43"/>
                  <a:gd name="T24" fmla="*/ 34 w 43"/>
                  <a:gd name="T25" fmla="*/ 35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43">
                    <a:moveTo>
                      <a:pt x="34" y="35"/>
                    </a:moveTo>
                    <a:cubicBezTo>
                      <a:pt x="34" y="35"/>
                      <a:pt x="34" y="35"/>
                      <a:pt x="34" y="35"/>
                    </a:cubicBezTo>
                    <a:cubicBezTo>
                      <a:pt x="34" y="35"/>
                      <a:pt x="34" y="35"/>
                      <a:pt x="34" y="35"/>
                    </a:cubicBezTo>
                    <a:cubicBezTo>
                      <a:pt x="34" y="35"/>
                      <a:pt x="34" y="35"/>
                      <a:pt x="34" y="35"/>
                    </a:cubicBezTo>
                    <a:cubicBezTo>
                      <a:pt x="34" y="35"/>
                      <a:pt x="34" y="35"/>
                      <a:pt x="34" y="35"/>
                    </a:cubicBezTo>
                    <a:cubicBezTo>
                      <a:pt x="39" y="30"/>
                      <a:pt x="43" y="21"/>
                      <a:pt x="34" y="12"/>
                    </a:cubicBezTo>
                    <a:cubicBezTo>
                      <a:pt x="22" y="0"/>
                      <a:pt x="2" y="0"/>
                      <a:pt x="0" y="1"/>
                    </a:cubicBezTo>
                    <a:cubicBezTo>
                      <a:pt x="0" y="1"/>
                      <a:pt x="0" y="1"/>
                      <a:pt x="0" y="1"/>
                    </a:cubicBezTo>
                    <a:cubicBezTo>
                      <a:pt x="0" y="1"/>
                      <a:pt x="0" y="1"/>
                      <a:pt x="0" y="1"/>
                    </a:cubicBezTo>
                    <a:cubicBezTo>
                      <a:pt x="0" y="1"/>
                      <a:pt x="0" y="1"/>
                      <a:pt x="0" y="1"/>
                    </a:cubicBezTo>
                    <a:cubicBezTo>
                      <a:pt x="0" y="1"/>
                      <a:pt x="0" y="1"/>
                      <a:pt x="0" y="1"/>
                    </a:cubicBezTo>
                    <a:cubicBezTo>
                      <a:pt x="0" y="3"/>
                      <a:pt x="0" y="23"/>
                      <a:pt x="12" y="35"/>
                    </a:cubicBezTo>
                    <a:cubicBezTo>
                      <a:pt x="20" y="43"/>
                      <a:pt x="29" y="40"/>
                      <a:pt x="34" y="3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sp>
          <p:nvSpPr>
            <p:cNvPr id="82" name="Freeform 33"/>
            <p:cNvSpPr>
              <a:spLocks noEditPoints="1"/>
            </p:cNvSpPr>
            <p:nvPr/>
          </p:nvSpPr>
          <p:spPr bwMode="auto">
            <a:xfrm>
              <a:off x="2066020" y="2478554"/>
              <a:ext cx="343649" cy="235545"/>
            </a:xfrm>
            <a:custGeom>
              <a:avLst/>
              <a:gdLst>
                <a:gd name="T0" fmla="*/ 184 w 328"/>
                <a:gd name="T1" fmla="*/ 224 h 224"/>
                <a:gd name="T2" fmla="*/ 130 w 328"/>
                <a:gd name="T3" fmla="*/ 211 h 224"/>
                <a:gd name="T4" fmla="*/ 92 w 328"/>
                <a:gd name="T5" fmla="*/ 219 h 224"/>
                <a:gd name="T6" fmla="*/ 0 w 328"/>
                <a:gd name="T7" fmla="*/ 127 h 224"/>
                <a:gd name="T8" fmla="*/ 92 w 328"/>
                <a:gd name="T9" fmla="*/ 35 h 224"/>
                <a:gd name="T10" fmla="*/ 102 w 328"/>
                <a:gd name="T11" fmla="*/ 36 h 224"/>
                <a:gd name="T12" fmla="*/ 184 w 328"/>
                <a:gd name="T13" fmla="*/ 0 h 224"/>
                <a:gd name="T14" fmla="*/ 284 w 328"/>
                <a:gd name="T15" fmla="*/ 62 h 224"/>
                <a:gd name="T16" fmla="*/ 328 w 328"/>
                <a:gd name="T17" fmla="*/ 128 h 224"/>
                <a:gd name="T18" fmla="*/ 256 w 328"/>
                <a:gd name="T19" fmla="*/ 200 h 224"/>
                <a:gd name="T20" fmla="*/ 254 w 328"/>
                <a:gd name="T21" fmla="*/ 200 h 224"/>
                <a:gd name="T22" fmla="*/ 184 w 328"/>
                <a:gd name="T23" fmla="*/ 224 h 224"/>
                <a:gd name="T24" fmla="*/ 131 w 328"/>
                <a:gd name="T25" fmla="*/ 173 h 224"/>
                <a:gd name="T26" fmla="*/ 140 w 328"/>
                <a:gd name="T27" fmla="*/ 179 h 224"/>
                <a:gd name="T28" fmla="*/ 184 w 328"/>
                <a:gd name="T29" fmla="*/ 192 h 224"/>
                <a:gd name="T30" fmla="*/ 238 w 328"/>
                <a:gd name="T31" fmla="*/ 172 h 224"/>
                <a:gd name="T32" fmla="*/ 243 w 328"/>
                <a:gd name="T33" fmla="*/ 167 h 224"/>
                <a:gd name="T34" fmla="*/ 250 w 328"/>
                <a:gd name="T35" fmla="*/ 168 h 224"/>
                <a:gd name="T36" fmla="*/ 256 w 328"/>
                <a:gd name="T37" fmla="*/ 168 h 224"/>
                <a:gd name="T38" fmla="*/ 296 w 328"/>
                <a:gd name="T39" fmla="*/ 128 h 224"/>
                <a:gd name="T40" fmla="*/ 268 w 328"/>
                <a:gd name="T41" fmla="*/ 90 h 224"/>
                <a:gd name="T42" fmla="*/ 261 w 328"/>
                <a:gd name="T43" fmla="*/ 88 h 224"/>
                <a:gd name="T44" fmla="*/ 258 w 328"/>
                <a:gd name="T45" fmla="*/ 81 h 224"/>
                <a:gd name="T46" fmla="*/ 184 w 328"/>
                <a:gd name="T47" fmla="*/ 32 h 224"/>
                <a:gd name="T48" fmla="*/ 121 w 328"/>
                <a:gd name="T49" fmla="*/ 63 h 224"/>
                <a:gd name="T50" fmla="*/ 115 w 328"/>
                <a:gd name="T51" fmla="*/ 71 h 224"/>
                <a:gd name="T52" fmla="*/ 105 w 328"/>
                <a:gd name="T53" fmla="*/ 69 h 224"/>
                <a:gd name="T54" fmla="*/ 92 w 328"/>
                <a:gd name="T55" fmla="*/ 67 h 224"/>
                <a:gd name="T56" fmla="*/ 32 w 328"/>
                <a:gd name="T57" fmla="*/ 127 h 224"/>
                <a:gd name="T58" fmla="*/ 92 w 328"/>
                <a:gd name="T59" fmla="*/ 187 h 224"/>
                <a:gd name="T60" fmla="*/ 123 w 328"/>
                <a:gd name="T61" fmla="*/ 179 h 224"/>
                <a:gd name="T62" fmla="*/ 131 w 328"/>
                <a:gd name="T63" fmla="*/ 173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28" h="224">
                  <a:moveTo>
                    <a:pt x="184" y="224"/>
                  </a:moveTo>
                  <a:cubicBezTo>
                    <a:pt x="165" y="224"/>
                    <a:pt x="147" y="220"/>
                    <a:pt x="130" y="211"/>
                  </a:cubicBezTo>
                  <a:cubicBezTo>
                    <a:pt x="118" y="216"/>
                    <a:pt x="105" y="219"/>
                    <a:pt x="92" y="219"/>
                  </a:cubicBezTo>
                  <a:cubicBezTo>
                    <a:pt x="41" y="219"/>
                    <a:pt x="0" y="178"/>
                    <a:pt x="0" y="127"/>
                  </a:cubicBezTo>
                  <a:cubicBezTo>
                    <a:pt x="0" y="76"/>
                    <a:pt x="41" y="35"/>
                    <a:pt x="92" y="35"/>
                  </a:cubicBezTo>
                  <a:cubicBezTo>
                    <a:pt x="95" y="35"/>
                    <a:pt x="99" y="35"/>
                    <a:pt x="102" y="36"/>
                  </a:cubicBezTo>
                  <a:cubicBezTo>
                    <a:pt x="124" y="13"/>
                    <a:pt x="153" y="0"/>
                    <a:pt x="184" y="0"/>
                  </a:cubicBezTo>
                  <a:cubicBezTo>
                    <a:pt x="227" y="0"/>
                    <a:pt x="266" y="24"/>
                    <a:pt x="284" y="62"/>
                  </a:cubicBezTo>
                  <a:cubicBezTo>
                    <a:pt x="311" y="74"/>
                    <a:pt x="328" y="99"/>
                    <a:pt x="328" y="128"/>
                  </a:cubicBezTo>
                  <a:cubicBezTo>
                    <a:pt x="328" y="168"/>
                    <a:pt x="296" y="200"/>
                    <a:pt x="256" y="200"/>
                  </a:cubicBezTo>
                  <a:cubicBezTo>
                    <a:pt x="255" y="200"/>
                    <a:pt x="254" y="200"/>
                    <a:pt x="254" y="200"/>
                  </a:cubicBezTo>
                  <a:cubicBezTo>
                    <a:pt x="234" y="216"/>
                    <a:pt x="209" y="224"/>
                    <a:pt x="184" y="224"/>
                  </a:cubicBezTo>
                  <a:close/>
                  <a:moveTo>
                    <a:pt x="131" y="173"/>
                  </a:moveTo>
                  <a:cubicBezTo>
                    <a:pt x="140" y="179"/>
                    <a:pt x="140" y="179"/>
                    <a:pt x="140" y="179"/>
                  </a:cubicBezTo>
                  <a:cubicBezTo>
                    <a:pt x="153" y="188"/>
                    <a:pt x="168" y="192"/>
                    <a:pt x="184" y="192"/>
                  </a:cubicBezTo>
                  <a:cubicBezTo>
                    <a:pt x="204" y="192"/>
                    <a:pt x="223" y="185"/>
                    <a:pt x="238" y="172"/>
                  </a:cubicBezTo>
                  <a:cubicBezTo>
                    <a:pt x="243" y="167"/>
                    <a:pt x="243" y="167"/>
                    <a:pt x="243" y="167"/>
                  </a:cubicBezTo>
                  <a:cubicBezTo>
                    <a:pt x="250" y="168"/>
                    <a:pt x="250" y="168"/>
                    <a:pt x="250" y="168"/>
                  </a:cubicBezTo>
                  <a:cubicBezTo>
                    <a:pt x="253" y="168"/>
                    <a:pt x="254" y="168"/>
                    <a:pt x="256" y="168"/>
                  </a:cubicBezTo>
                  <a:cubicBezTo>
                    <a:pt x="278" y="168"/>
                    <a:pt x="296" y="150"/>
                    <a:pt x="296" y="128"/>
                  </a:cubicBezTo>
                  <a:cubicBezTo>
                    <a:pt x="296" y="111"/>
                    <a:pt x="285" y="95"/>
                    <a:pt x="268" y="90"/>
                  </a:cubicBezTo>
                  <a:cubicBezTo>
                    <a:pt x="261" y="88"/>
                    <a:pt x="261" y="88"/>
                    <a:pt x="261" y="88"/>
                  </a:cubicBezTo>
                  <a:cubicBezTo>
                    <a:pt x="258" y="81"/>
                    <a:pt x="258" y="81"/>
                    <a:pt x="258" y="81"/>
                  </a:cubicBezTo>
                  <a:cubicBezTo>
                    <a:pt x="245" y="51"/>
                    <a:pt x="216" y="32"/>
                    <a:pt x="184" y="32"/>
                  </a:cubicBezTo>
                  <a:cubicBezTo>
                    <a:pt x="159" y="32"/>
                    <a:pt x="137" y="43"/>
                    <a:pt x="121" y="63"/>
                  </a:cubicBezTo>
                  <a:cubicBezTo>
                    <a:pt x="115" y="71"/>
                    <a:pt x="115" y="71"/>
                    <a:pt x="115" y="71"/>
                  </a:cubicBezTo>
                  <a:cubicBezTo>
                    <a:pt x="105" y="69"/>
                    <a:pt x="105" y="69"/>
                    <a:pt x="105" y="69"/>
                  </a:cubicBezTo>
                  <a:cubicBezTo>
                    <a:pt x="101" y="68"/>
                    <a:pt x="96" y="67"/>
                    <a:pt x="92" y="67"/>
                  </a:cubicBezTo>
                  <a:cubicBezTo>
                    <a:pt x="59" y="67"/>
                    <a:pt x="32" y="94"/>
                    <a:pt x="32" y="127"/>
                  </a:cubicBezTo>
                  <a:cubicBezTo>
                    <a:pt x="32" y="160"/>
                    <a:pt x="59" y="187"/>
                    <a:pt x="92" y="187"/>
                  </a:cubicBezTo>
                  <a:cubicBezTo>
                    <a:pt x="103" y="187"/>
                    <a:pt x="113" y="184"/>
                    <a:pt x="123" y="179"/>
                  </a:cubicBezTo>
                  <a:lnTo>
                    <a:pt x="131" y="173"/>
                  </a:lnTo>
                  <a:close/>
                </a:path>
              </a:pathLst>
            </a:custGeom>
            <a:solidFill>
              <a:sysClr val="window" lastClr="FFFFFF"/>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nvGrpSpPr>
            <p:cNvPr id="83" name="Group 75"/>
            <p:cNvGrpSpPr/>
            <p:nvPr/>
          </p:nvGrpSpPr>
          <p:grpSpPr>
            <a:xfrm>
              <a:off x="929362" y="3518076"/>
              <a:ext cx="351332" cy="351332"/>
              <a:chOff x="1631950" y="-66675"/>
              <a:chExt cx="1120775" cy="1120775"/>
            </a:xfrm>
            <a:solidFill>
              <a:sysClr val="window" lastClr="FFFFFF"/>
            </a:solidFill>
          </p:grpSpPr>
          <p:sp>
            <p:nvSpPr>
              <p:cNvPr id="84" name="Oval 37"/>
              <p:cNvSpPr>
                <a:spLocks noChangeArrowheads="1"/>
              </p:cNvSpPr>
              <p:nvPr/>
            </p:nvSpPr>
            <p:spPr bwMode="auto">
              <a:xfrm>
                <a:off x="1905000" y="206375"/>
                <a:ext cx="576263" cy="5746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85" name="Freeform 38"/>
              <p:cNvSpPr>
                <a:spLocks/>
              </p:cNvSpPr>
              <p:nvPr/>
            </p:nvSpPr>
            <p:spPr bwMode="auto">
              <a:xfrm>
                <a:off x="2132013" y="-66675"/>
                <a:ext cx="120650" cy="182563"/>
              </a:xfrm>
              <a:custGeom>
                <a:avLst/>
                <a:gdLst>
                  <a:gd name="T0" fmla="*/ 32 w 32"/>
                  <a:gd name="T1" fmla="*/ 32 h 48"/>
                  <a:gd name="T2" fmla="*/ 16 w 32"/>
                  <a:gd name="T3" fmla="*/ 0 h 48"/>
                  <a:gd name="T4" fmla="*/ 16 w 32"/>
                  <a:gd name="T5" fmla="*/ 0 h 48"/>
                  <a:gd name="T6" fmla="*/ 16 w 32"/>
                  <a:gd name="T7" fmla="*/ 0 h 48"/>
                  <a:gd name="T8" fmla="*/ 16 w 32"/>
                  <a:gd name="T9" fmla="*/ 0 h 48"/>
                  <a:gd name="T10" fmla="*/ 16 w 32"/>
                  <a:gd name="T11" fmla="*/ 0 h 48"/>
                  <a:gd name="T12" fmla="*/ 0 w 32"/>
                  <a:gd name="T13" fmla="*/ 32 h 48"/>
                  <a:gd name="T14" fmla="*/ 16 w 32"/>
                  <a:gd name="T15" fmla="*/ 48 h 48"/>
                  <a:gd name="T16" fmla="*/ 16 w 32"/>
                  <a:gd name="T17" fmla="*/ 48 h 48"/>
                  <a:gd name="T18" fmla="*/ 16 w 32"/>
                  <a:gd name="T19" fmla="*/ 48 h 48"/>
                  <a:gd name="T20" fmla="*/ 16 w 32"/>
                  <a:gd name="T21" fmla="*/ 48 h 48"/>
                  <a:gd name="T22" fmla="*/ 16 w 32"/>
                  <a:gd name="T23" fmla="*/ 48 h 48"/>
                  <a:gd name="T24" fmla="*/ 32 w 32"/>
                  <a:gd name="T25"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 h="48">
                    <a:moveTo>
                      <a:pt x="32" y="32"/>
                    </a:moveTo>
                    <a:cubicBezTo>
                      <a:pt x="32" y="15"/>
                      <a:pt x="18" y="0"/>
                      <a:pt x="16" y="0"/>
                    </a:cubicBezTo>
                    <a:cubicBezTo>
                      <a:pt x="16" y="0"/>
                      <a:pt x="16" y="0"/>
                      <a:pt x="16" y="0"/>
                    </a:cubicBezTo>
                    <a:cubicBezTo>
                      <a:pt x="16" y="0"/>
                      <a:pt x="16" y="0"/>
                      <a:pt x="16" y="0"/>
                    </a:cubicBezTo>
                    <a:cubicBezTo>
                      <a:pt x="16" y="0"/>
                      <a:pt x="16" y="0"/>
                      <a:pt x="16" y="0"/>
                    </a:cubicBezTo>
                    <a:cubicBezTo>
                      <a:pt x="16" y="0"/>
                      <a:pt x="16" y="0"/>
                      <a:pt x="16" y="0"/>
                    </a:cubicBezTo>
                    <a:cubicBezTo>
                      <a:pt x="15" y="0"/>
                      <a:pt x="0" y="15"/>
                      <a:pt x="0" y="32"/>
                    </a:cubicBezTo>
                    <a:cubicBezTo>
                      <a:pt x="0" y="43"/>
                      <a:pt x="9" y="48"/>
                      <a:pt x="16" y="48"/>
                    </a:cubicBezTo>
                    <a:cubicBezTo>
                      <a:pt x="16" y="48"/>
                      <a:pt x="16" y="48"/>
                      <a:pt x="16" y="48"/>
                    </a:cubicBezTo>
                    <a:cubicBezTo>
                      <a:pt x="16" y="48"/>
                      <a:pt x="16" y="48"/>
                      <a:pt x="16" y="48"/>
                    </a:cubicBezTo>
                    <a:cubicBezTo>
                      <a:pt x="16" y="48"/>
                      <a:pt x="16" y="48"/>
                      <a:pt x="16" y="48"/>
                    </a:cubicBezTo>
                    <a:cubicBezTo>
                      <a:pt x="16" y="48"/>
                      <a:pt x="16" y="48"/>
                      <a:pt x="16" y="48"/>
                    </a:cubicBezTo>
                    <a:cubicBezTo>
                      <a:pt x="23" y="48"/>
                      <a:pt x="32" y="43"/>
                      <a:pt x="32" y="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86" name="Freeform 39"/>
              <p:cNvSpPr>
                <a:spLocks/>
              </p:cNvSpPr>
              <p:nvPr/>
            </p:nvSpPr>
            <p:spPr bwMode="auto">
              <a:xfrm>
                <a:off x="2132013" y="873125"/>
                <a:ext cx="120650" cy="180975"/>
              </a:xfrm>
              <a:custGeom>
                <a:avLst/>
                <a:gdLst>
                  <a:gd name="T0" fmla="*/ 0 w 32"/>
                  <a:gd name="T1" fmla="*/ 16 h 48"/>
                  <a:gd name="T2" fmla="*/ 16 w 32"/>
                  <a:gd name="T3" fmla="*/ 48 h 48"/>
                  <a:gd name="T4" fmla="*/ 16 w 32"/>
                  <a:gd name="T5" fmla="*/ 48 h 48"/>
                  <a:gd name="T6" fmla="*/ 16 w 32"/>
                  <a:gd name="T7" fmla="*/ 48 h 48"/>
                  <a:gd name="T8" fmla="*/ 16 w 32"/>
                  <a:gd name="T9" fmla="*/ 48 h 48"/>
                  <a:gd name="T10" fmla="*/ 16 w 32"/>
                  <a:gd name="T11" fmla="*/ 48 h 48"/>
                  <a:gd name="T12" fmla="*/ 32 w 32"/>
                  <a:gd name="T13" fmla="*/ 16 h 48"/>
                  <a:gd name="T14" fmla="*/ 16 w 32"/>
                  <a:gd name="T15" fmla="*/ 0 h 48"/>
                  <a:gd name="T16" fmla="*/ 16 w 32"/>
                  <a:gd name="T17" fmla="*/ 0 h 48"/>
                  <a:gd name="T18" fmla="*/ 16 w 32"/>
                  <a:gd name="T19" fmla="*/ 0 h 48"/>
                  <a:gd name="T20" fmla="*/ 16 w 32"/>
                  <a:gd name="T21" fmla="*/ 0 h 48"/>
                  <a:gd name="T22" fmla="*/ 16 w 32"/>
                  <a:gd name="T23" fmla="*/ 0 h 48"/>
                  <a:gd name="T24" fmla="*/ 0 w 32"/>
                  <a:gd name="T25" fmla="*/ 1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 h="48">
                    <a:moveTo>
                      <a:pt x="0" y="16"/>
                    </a:moveTo>
                    <a:cubicBezTo>
                      <a:pt x="0" y="33"/>
                      <a:pt x="15" y="47"/>
                      <a:pt x="16" y="48"/>
                    </a:cubicBezTo>
                    <a:cubicBezTo>
                      <a:pt x="16" y="48"/>
                      <a:pt x="16" y="48"/>
                      <a:pt x="16" y="48"/>
                    </a:cubicBezTo>
                    <a:cubicBezTo>
                      <a:pt x="16" y="48"/>
                      <a:pt x="16" y="48"/>
                      <a:pt x="16" y="48"/>
                    </a:cubicBezTo>
                    <a:cubicBezTo>
                      <a:pt x="16" y="48"/>
                      <a:pt x="16" y="48"/>
                      <a:pt x="16" y="48"/>
                    </a:cubicBezTo>
                    <a:cubicBezTo>
                      <a:pt x="16" y="48"/>
                      <a:pt x="16" y="48"/>
                      <a:pt x="16" y="48"/>
                    </a:cubicBezTo>
                    <a:cubicBezTo>
                      <a:pt x="18" y="47"/>
                      <a:pt x="32" y="33"/>
                      <a:pt x="32" y="16"/>
                    </a:cubicBezTo>
                    <a:cubicBezTo>
                      <a:pt x="32" y="4"/>
                      <a:pt x="23" y="0"/>
                      <a:pt x="16" y="0"/>
                    </a:cubicBezTo>
                    <a:cubicBezTo>
                      <a:pt x="16" y="0"/>
                      <a:pt x="16" y="0"/>
                      <a:pt x="16" y="0"/>
                    </a:cubicBezTo>
                    <a:cubicBezTo>
                      <a:pt x="16" y="0"/>
                      <a:pt x="16" y="0"/>
                      <a:pt x="16" y="0"/>
                    </a:cubicBezTo>
                    <a:cubicBezTo>
                      <a:pt x="16" y="0"/>
                      <a:pt x="16" y="0"/>
                      <a:pt x="16" y="0"/>
                    </a:cubicBezTo>
                    <a:cubicBezTo>
                      <a:pt x="16" y="0"/>
                      <a:pt x="16" y="0"/>
                      <a:pt x="16" y="0"/>
                    </a:cubicBezTo>
                    <a:cubicBezTo>
                      <a:pt x="9" y="0"/>
                      <a:pt x="0" y="4"/>
                      <a:pt x="0"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87" name="Freeform 40"/>
              <p:cNvSpPr>
                <a:spLocks/>
              </p:cNvSpPr>
              <p:nvPr/>
            </p:nvSpPr>
            <p:spPr bwMode="auto">
              <a:xfrm>
                <a:off x="2571750" y="433388"/>
                <a:ext cx="180975" cy="120650"/>
              </a:xfrm>
              <a:custGeom>
                <a:avLst/>
                <a:gdLst>
                  <a:gd name="T0" fmla="*/ 16 w 48"/>
                  <a:gd name="T1" fmla="*/ 32 h 32"/>
                  <a:gd name="T2" fmla="*/ 48 w 48"/>
                  <a:gd name="T3" fmla="*/ 16 h 32"/>
                  <a:gd name="T4" fmla="*/ 48 w 48"/>
                  <a:gd name="T5" fmla="*/ 16 h 32"/>
                  <a:gd name="T6" fmla="*/ 48 w 48"/>
                  <a:gd name="T7" fmla="*/ 16 h 32"/>
                  <a:gd name="T8" fmla="*/ 48 w 48"/>
                  <a:gd name="T9" fmla="*/ 16 h 32"/>
                  <a:gd name="T10" fmla="*/ 48 w 48"/>
                  <a:gd name="T11" fmla="*/ 16 h 32"/>
                  <a:gd name="T12" fmla="*/ 16 w 48"/>
                  <a:gd name="T13" fmla="*/ 0 h 32"/>
                  <a:gd name="T14" fmla="*/ 0 w 48"/>
                  <a:gd name="T15" fmla="*/ 16 h 32"/>
                  <a:gd name="T16" fmla="*/ 0 w 48"/>
                  <a:gd name="T17" fmla="*/ 16 h 32"/>
                  <a:gd name="T18" fmla="*/ 0 w 48"/>
                  <a:gd name="T19" fmla="*/ 16 h 32"/>
                  <a:gd name="T20" fmla="*/ 0 w 48"/>
                  <a:gd name="T21" fmla="*/ 16 h 32"/>
                  <a:gd name="T22" fmla="*/ 0 w 48"/>
                  <a:gd name="T23" fmla="*/ 16 h 32"/>
                  <a:gd name="T24" fmla="*/ 16 w 48"/>
                  <a:gd name="T25"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8" h="32">
                    <a:moveTo>
                      <a:pt x="16" y="32"/>
                    </a:moveTo>
                    <a:cubicBezTo>
                      <a:pt x="33" y="32"/>
                      <a:pt x="48" y="17"/>
                      <a:pt x="48" y="16"/>
                    </a:cubicBezTo>
                    <a:cubicBezTo>
                      <a:pt x="48" y="16"/>
                      <a:pt x="48" y="16"/>
                      <a:pt x="48" y="16"/>
                    </a:cubicBezTo>
                    <a:cubicBezTo>
                      <a:pt x="48" y="16"/>
                      <a:pt x="48" y="16"/>
                      <a:pt x="48" y="16"/>
                    </a:cubicBezTo>
                    <a:cubicBezTo>
                      <a:pt x="48" y="16"/>
                      <a:pt x="48" y="16"/>
                      <a:pt x="48" y="16"/>
                    </a:cubicBezTo>
                    <a:cubicBezTo>
                      <a:pt x="48" y="16"/>
                      <a:pt x="48" y="16"/>
                      <a:pt x="48" y="16"/>
                    </a:cubicBezTo>
                    <a:cubicBezTo>
                      <a:pt x="48" y="14"/>
                      <a:pt x="33" y="0"/>
                      <a:pt x="16" y="0"/>
                    </a:cubicBezTo>
                    <a:cubicBezTo>
                      <a:pt x="5" y="0"/>
                      <a:pt x="0" y="9"/>
                      <a:pt x="0" y="16"/>
                    </a:cubicBezTo>
                    <a:cubicBezTo>
                      <a:pt x="0" y="16"/>
                      <a:pt x="0" y="16"/>
                      <a:pt x="0" y="16"/>
                    </a:cubicBezTo>
                    <a:cubicBezTo>
                      <a:pt x="0" y="16"/>
                      <a:pt x="0" y="16"/>
                      <a:pt x="0" y="16"/>
                    </a:cubicBezTo>
                    <a:cubicBezTo>
                      <a:pt x="0" y="16"/>
                      <a:pt x="0" y="16"/>
                      <a:pt x="0" y="16"/>
                    </a:cubicBezTo>
                    <a:cubicBezTo>
                      <a:pt x="0" y="16"/>
                      <a:pt x="0" y="16"/>
                      <a:pt x="0" y="16"/>
                    </a:cubicBezTo>
                    <a:cubicBezTo>
                      <a:pt x="0" y="23"/>
                      <a:pt x="5" y="32"/>
                      <a:pt x="16" y="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88" name="Freeform 41"/>
              <p:cNvSpPr>
                <a:spLocks/>
              </p:cNvSpPr>
              <p:nvPr/>
            </p:nvSpPr>
            <p:spPr bwMode="auto">
              <a:xfrm>
                <a:off x="1631950" y="433388"/>
                <a:ext cx="182563" cy="120650"/>
              </a:xfrm>
              <a:custGeom>
                <a:avLst/>
                <a:gdLst>
                  <a:gd name="T0" fmla="*/ 32 w 48"/>
                  <a:gd name="T1" fmla="*/ 0 h 32"/>
                  <a:gd name="T2" fmla="*/ 0 w 48"/>
                  <a:gd name="T3" fmla="*/ 16 h 32"/>
                  <a:gd name="T4" fmla="*/ 0 w 48"/>
                  <a:gd name="T5" fmla="*/ 16 h 32"/>
                  <a:gd name="T6" fmla="*/ 0 w 48"/>
                  <a:gd name="T7" fmla="*/ 16 h 32"/>
                  <a:gd name="T8" fmla="*/ 0 w 48"/>
                  <a:gd name="T9" fmla="*/ 16 h 32"/>
                  <a:gd name="T10" fmla="*/ 0 w 48"/>
                  <a:gd name="T11" fmla="*/ 16 h 32"/>
                  <a:gd name="T12" fmla="*/ 32 w 48"/>
                  <a:gd name="T13" fmla="*/ 32 h 32"/>
                  <a:gd name="T14" fmla="*/ 48 w 48"/>
                  <a:gd name="T15" fmla="*/ 16 h 32"/>
                  <a:gd name="T16" fmla="*/ 48 w 48"/>
                  <a:gd name="T17" fmla="*/ 16 h 32"/>
                  <a:gd name="T18" fmla="*/ 48 w 48"/>
                  <a:gd name="T19" fmla="*/ 16 h 32"/>
                  <a:gd name="T20" fmla="*/ 48 w 48"/>
                  <a:gd name="T21" fmla="*/ 16 h 32"/>
                  <a:gd name="T22" fmla="*/ 48 w 48"/>
                  <a:gd name="T23" fmla="*/ 16 h 32"/>
                  <a:gd name="T24" fmla="*/ 32 w 48"/>
                  <a:gd name="T25"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8" h="32">
                    <a:moveTo>
                      <a:pt x="32" y="0"/>
                    </a:moveTo>
                    <a:cubicBezTo>
                      <a:pt x="15" y="0"/>
                      <a:pt x="1" y="14"/>
                      <a:pt x="0" y="16"/>
                    </a:cubicBezTo>
                    <a:cubicBezTo>
                      <a:pt x="0" y="16"/>
                      <a:pt x="0" y="16"/>
                      <a:pt x="0" y="16"/>
                    </a:cubicBezTo>
                    <a:cubicBezTo>
                      <a:pt x="0" y="16"/>
                      <a:pt x="0" y="16"/>
                      <a:pt x="0" y="16"/>
                    </a:cubicBezTo>
                    <a:cubicBezTo>
                      <a:pt x="0" y="16"/>
                      <a:pt x="0" y="16"/>
                      <a:pt x="0" y="16"/>
                    </a:cubicBezTo>
                    <a:cubicBezTo>
                      <a:pt x="0" y="16"/>
                      <a:pt x="0" y="16"/>
                      <a:pt x="0" y="16"/>
                    </a:cubicBezTo>
                    <a:cubicBezTo>
                      <a:pt x="1" y="17"/>
                      <a:pt x="15" y="32"/>
                      <a:pt x="32" y="32"/>
                    </a:cubicBezTo>
                    <a:cubicBezTo>
                      <a:pt x="44" y="32"/>
                      <a:pt x="48" y="23"/>
                      <a:pt x="48" y="16"/>
                    </a:cubicBezTo>
                    <a:cubicBezTo>
                      <a:pt x="48" y="16"/>
                      <a:pt x="48" y="16"/>
                      <a:pt x="48" y="16"/>
                    </a:cubicBezTo>
                    <a:cubicBezTo>
                      <a:pt x="48" y="16"/>
                      <a:pt x="48" y="16"/>
                      <a:pt x="48" y="16"/>
                    </a:cubicBezTo>
                    <a:cubicBezTo>
                      <a:pt x="48" y="16"/>
                      <a:pt x="48" y="16"/>
                      <a:pt x="48" y="16"/>
                    </a:cubicBezTo>
                    <a:cubicBezTo>
                      <a:pt x="48" y="16"/>
                      <a:pt x="48" y="16"/>
                      <a:pt x="48" y="16"/>
                    </a:cubicBezTo>
                    <a:cubicBezTo>
                      <a:pt x="48" y="9"/>
                      <a:pt x="44" y="0"/>
                      <a:pt x="3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89" name="Freeform 42"/>
              <p:cNvSpPr>
                <a:spLocks/>
              </p:cNvSpPr>
              <p:nvPr/>
            </p:nvSpPr>
            <p:spPr bwMode="auto">
              <a:xfrm>
                <a:off x="2432050" y="93663"/>
                <a:ext cx="161925" cy="161925"/>
              </a:xfrm>
              <a:custGeom>
                <a:avLst/>
                <a:gdLst>
                  <a:gd name="T0" fmla="*/ 31 w 43"/>
                  <a:gd name="T1" fmla="*/ 35 h 43"/>
                  <a:gd name="T2" fmla="*/ 42 w 43"/>
                  <a:gd name="T3" fmla="*/ 1 h 43"/>
                  <a:gd name="T4" fmla="*/ 42 w 43"/>
                  <a:gd name="T5" fmla="*/ 1 h 43"/>
                  <a:gd name="T6" fmla="*/ 42 w 43"/>
                  <a:gd name="T7" fmla="*/ 1 h 43"/>
                  <a:gd name="T8" fmla="*/ 42 w 43"/>
                  <a:gd name="T9" fmla="*/ 1 h 43"/>
                  <a:gd name="T10" fmla="*/ 42 w 43"/>
                  <a:gd name="T11" fmla="*/ 1 h 43"/>
                  <a:gd name="T12" fmla="*/ 8 w 43"/>
                  <a:gd name="T13" fmla="*/ 12 h 43"/>
                  <a:gd name="T14" fmla="*/ 8 w 43"/>
                  <a:gd name="T15" fmla="*/ 35 h 43"/>
                  <a:gd name="T16" fmla="*/ 8 w 43"/>
                  <a:gd name="T17" fmla="*/ 35 h 43"/>
                  <a:gd name="T18" fmla="*/ 8 w 43"/>
                  <a:gd name="T19" fmla="*/ 35 h 43"/>
                  <a:gd name="T20" fmla="*/ 8 w 43"/>
                  <a:gd name="T21" fmla="*/ 35 h 43"/>
                  <a:gd name="T22" fmla="*/ 8 w 43"/>
                  <a:gd name="T23" fmla="*/ 35 h 43"/>
                  <a:gd name="T24" fmla="*/ 31 w 43"/>
                  <a:gd name="T25" fmla="*/ 35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43">
                    <a:moveTo>
                      <a:pt x="31" y="35"/>
                    </a:moveTo>
                    <a:cubicBezTo>
                      <a:pt x="43" y="23"/>
                      <a:pt x="43" y="3"/>
                      <a:pt x="42" y="1"/>
                    </a:cubicBezTo>
                    <a:cubicBezTo>
                      <a:pt x="42" y="1"/>
                      <a:pt x="42" y="1"/>
                      <a:pt x="42" y="1"/>
                    </a:cubicBezTo>
                    <a:cubicBezTo>
                      <a:pt x="42" y="1"/>
                      <a:pt x="42" y="1"/>
                      <a:pt x="42" y="1"/>
                    </a:cubicBezTo>
                    <a:cubicBezTo>
                      <a:pt x="42" y="1"/>
                      <a:pt x="42" y="1"/>
                      <a:pt x="42" y="1"/>
                    </a:cubicBezTo>
                    <a:cubicBezTo>
                      <a:pt x="42" y="1"/>
                      <a:pt x="42" y="1"/>
                      <a:pt x="42" y="1"/>
                    </a:cubicBezTo>
                    <a:cubicBezTo>
                      <a:pt x="41" y="0"/>
                      <a:pt x="20" y="0"/>
                      <a:pt x="8" y="12"/>
                    </a:cubicBezTo>
                    <a:cubicBezTo>
                      <a:pt x="0" y="21"/>
                      <a:pt x="3" y="30"/>
                      <a:pt x="8" y="35"/>
                    </a:cubicBezTo>
                    <a:cubicBezTo>
                      <a:pt x="8" y="35"/>
                      <a:pt x="8" y="35"/>
                      <a:pt x="8" y="35"/>
                    </a:cubicBezTo>
                    <a:cubicBezTo>
                      <a:pt x="8" y="35"/>
                      <a:pt x="8" y="35"/>
                      <a:pt x="8" y="35"/>
                    </a:cubicBezTo>
                    <a:cubicBezTo>
                      <a:pt x="8" y="35"/>
                      <a:pt x="8" y="35"/>
                      <a:pt x="8" y="35"/>
                    </a:cubicBezTo>
                    <a:cubicBezTo>
                      <a:pt x="8" y="35"/>
                      <a:pt x="8" y="35"/>
                      <a:pt x="8" y="35"/>
                    </a:cubicBezTo>
                    <a:cubicBezTo>
                      <a:pt x="13" y="40"/>
                      <a:pt x="22" y="43"/>
                      <a:pt x="31" y="3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90" name="Freeform 43"/>
              <p:cNvSpPr>
                <a:spLocks/>
              </p:cNvSpPr>
              <p:nvPr/>
            </p:nvSpPr>
            <p:spPr bwMode="auto">
              <a:xfrm>
                <a:off x="1795463" y="728663"/>
                <a:ext cx="161925" cy="161925"/>
              </a:xfrm>
              <a:custGeom>
                <a:avLst/>
                <a:gdLst>
                  <a:gd name="T0" fmla="*/ 12 w 43"/>
                  <a:gd name="T1" fmla="*/ 8 h 43"/>
                  <a:gd name="T2" fmla="*/ 1 w 43"/>
                  <a:gd name="T3" fmla="*/ 42 h 43"/>
                  <a:gd name="T4" fmla="*/ 1 w 43"/>
                  <a:gd name="T5" fmla="*/ 42 h 43"/>
                  <a:gd name="T6" fmla="*/ 1 w 43"/>
                  <a:gd name="T7" fmla="*/ 42 h 43"/>
                  <a:gd name="T8" fmla="*/ 1 w 43"/>
                  <a:gd name="T9" fmla="*/ 42 h 43"/>
                  <a:gd name="T10" fmla="*/ 1 w 43"/>
                  <a:gd name="T11" fmla="*/ 42 h 43"/>
                  <a:gd name="T12" fmla="*/ 35 w 43"/>
                  <a:gd name="T13" fmla="*/ 31 h 43"/>
                  <a:gd name="T14" fmla="*/ 35 w 43"/>
                  <a:gd name="T15" fmla="*/ 8 h 43"/>
                  <a:gd name="T16" fmla="*/ 35 w 43"/>
                  <a:gd name="T17" fmla="*/ 8 h 43"/>
                  <a:gd name="T18" fmla="*/ 35 w 43"/>
                  <a:gd name="T19" fmla="*/ 8 h 43"/>
                  <a:gd name="T20" fmla="*/ 35 w 43"/>
                  <a:gd name="T21" fmla="*/ 8 h 43"/>
                  <a:gd name="T22" fmla="*/ 35 w 43"/>
                  <a:gd name="T23" fmla="*/ 8 h 43"/>
                  <a:gd name="T24" fmla="*/ 12 w 43"/>
                  <a:gd name="T25" fmla="*/ 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43">
                    <a:moveTo>
                      <a:pt x="12" y="8"/>
                    </a:moveTo>
                    <a:cubicBezTo>
                      <a:pt x="0" y="20"/>
                      <a:pt x="0" y="41"/>
                      <a:pt x="1" y="42"/>
                    </a:cubicBezTo>
                    <a:cubicBezTo>
                      <a:pt x="1" y="42"/>
                      <a:pt x="1" y="42"/>
                      <a:pt x="1" y="42"/>
                    </a:cubicBezTo>
                    <a:cubicBezTo>
                      <a:pt x="1" y="42"/>
                      <a:pt x="1" y="42"/>
                      <a:pt x="1" y="42"/>
                    </a:cubicBezTo>
                    <a:cubicBezTo>
                      <a:pt x="1" y="42"/>
                      <a:pt x="1" y="42"/>
                      <a:pt x="1" y="42"/>
                    </a:cubicBezTo>
                    <a:cubicBezTo>
                      <a:pt x="1" y="42"/>
                      <a:pt x="1" y="42"/>
                      <a:pt x="1" y="42"/>
                    </a:cubicBezTo>
                    <a:cubicBezTo>
                      <a:pt x="2" y="43"/>
                      <a:pt x="23" y="43"/>
                      <a:pt x="35" y="31"/>
                    </a:cubicBezTo>
                    <a:cubicBezTo>
                      <a:pt x="43" y="23"/>
                      <a:pt x="40" y="13"/>
                      <a:pt x="35" y="8"/>
                    </a:cubicBezTo>
                    <a:cubicBezTo>
                      <a:pt x="35" y="8"/>
                      <a:pt x="35" y="8"/>
                      <a:pt x="35" y="8"/>
                    </a:cubicBezTo>
                    <a:cubicBezTo>
                      <a:pt x="35" y="8"/>
                      <a:pt x="35" y="8"/>
                      <a:pt x="35" y="8"/>
                    </a:cubicBezTo>
                    <a:cubicBezTo>
                      <a:pt x="35" y="8"/>
                      <a:pt x="35" y="8"/>
                      <a:pt x="35" y="8"/>
                    </a:cubicBezTo>
                    <a:cubicBezTo>
                      <a:pt x="35" y="8"/>
                      <a:pt x="35" y="8"/>
                      <a:pt x="35" y="8"/>
                    </a:cubicBezTo>
                    <a:cubicBezTo>
                      <a:pt x="30" y="4"/>
                      <a:pt x="20" y="0"/>
                      <a:pt x="12"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91" name="Freeform 44"/>
              <p:cNvSpPr>
                <a:spLocks/>
              </p:cNvSpPr>
              <p:nvPr/>
            </p:nvSpPr>
            <p:spPr bwMode="auto">
              <a:xfrm>
                <a:off x="2432050" y="728663"/>
                <a:ext cx="161925" cy="161925"/>
              </a:xfrm>
              <a:custGeom>
                <a:avLst/>
                <a:gdLst>
                  <a:gd name="T0" fmla="*/ 8 w 43"/>
                  <a:gd name="T1" fmla="*/ 31 h 43"/>
                  <a:gd name="T2" fmla="*/ 42 w 43"/>
                  <a:gd name="T3" fmla="*/ 42 h 43"/>
                  <a:gd name="T4" fmla="*/ 42 w 43"/>
                  <a:gd name="T5" fmla="*/ 42 h 43"/>
                  <a:gd name="T6" fmla="*/ 42 w 43"/>
                  <a:gd name="T7" fmla="*/ 42 h 43"/>
                  <a:gd name="T8" fmla="*/ 42 w 43"/>
                  <a:gd name="T9" fmla="*/ 42 h 43"/>
                  <a:gd name="T10" fmla="*/ 42 w 43"/>
                  <a:gd name="T11" fmla="*/ 42 h 43"/>
                  <a:gd name="T12" fmla="*/ 31 w 43"/>
                  <a:gd name="T13" fmla="*/ 8 h 43"/>
                  <a:gd name="T14" fmla="*/ 8 w 43"/>
                  <a:gd name="T15" fmla="*/ 8 h 43"/>
                  <a:gd name="T16" fmla="*/ 8 w 43"/>
                  <a:gd name="T17" fmla="*/ 8 h 43"/>
                  <a:gd name="T18" fmla="*/ 8 w 43"/>
                  <a:gd name="T19" fmla="*/ 8 h 43"/>
                  <a:gd name="T20" fmla="*/ 8 w 43"/>
                  <a:gd name="T21" fmla="*/ 8 h 43"/>
                  <a:gd name="T22" fmla="*/ 8 w 43"/>
                  <a:gd name="T23" fmla="*/ 8 h 43"/>
                  <a:gd name="T24" fmla="*/ 8 w 43"/>
                  <a:gd name="T25" fmla="*/ 31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43">
                    <a:moveTo>
                      <a:pt x="8" y="31"/>
                    </a:moveTo>
                    <a:cubicBezTo>
                      <a:pt x="20" y="43"/>
                      <a:pt x="41" y="43"/>
                      <a:pt x="42" y="42"/>
                    </a:cubicBezTo>
                    <a:cubicBezTo>
                      <a:pt x="42" y="42"/>
                      <a:pt x="42" y="42"/>
                      <a:pt x="42" y="42"/>
                    </a:cubicBezTo>
                    <a:cubicBezTo>
                      <a:pt x="42" y="42"/>
                      <a:pt x="42" y="42"/>
                      <a:pt x="42" y="42"/>
                    </a:cubicBezTo>
                    <a:cubicBezTo>
                      <a:pt x="42" y="42"/>
                      <a:pt x="42" y="42"/>
                      <a:pt x="42" y="42"/>
                    </a:cubicBezTo>
                    <a:cubicBezTo>
                      <a:pt x="42" y="42"/>
                      <a:pt x="42" y="42"/>
                      <a:pt x="42" y="42"/>
                    </a:cubicBezTo>
                    <a:cubicBezTo>
                      <a:pt x="43" y="41"/>
                      <a:pt x="43" y="20"/>
                      <a:pt x="31" y="8"/>
                    </a:cubicBezTo>
                    <a:cubicBezTo>
                      <a:pt x="22" y="0"/>
                      <a:pt x="13" y="4"/>
                      <a:pt x="8" y="8"/>
                    </a:cubicBezTo>
                    <a:cubicBezTo>
                      <a:pt x="8" y="8"/>
                      <a:pt x="8" y="8"/>
                      <a:pt x="8" y="8"/>
                    </a:cubicBezTo>
                    <a:cubicBezTo>
                      <a:pt x="8" y="8"/>
                      <a:pt x="8" y="8"/>
                      <a:pt x="8" y="8"/>
                    </a:cubicBezTo>
                    <a:cubicBezTo>
                      <a:pt x="8" y="8"/>
                      <a:pt x="8" y="8"/>
                      <a:pt x="8" y="8"/>
                    </a:cubicBezTo>
                    <a:cubicBezTo>
                      <a:pt x="8" y="8"/>
                      <a:pt x="8" y="8"/>
                      <a:pt x="8" y="8"/>
                    </a:cubicBezTo>
                    <a:cubicBezTo>
                      <a:pt x="3" y="13"/>
                      <a:pt x="0" y="23"/>
                      <a:pt x="8" y="3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92" name="Freeform 45"/>
              <p:cNvSpPr>
                <a:spLocks/>
              </p:cNvSpPr>
              <p:nvPr/>
            </p:nvSpPr>
            <p:spPr bwMode="auto">
              <a:xfrm>
                <a:off x="1795463" y="93663"/>
                <a:ext cx="161925" cy="161925"/>
              </a:xfrm>
              <a:custGeom>
                <a:avLst/>
                <a:gdLst>
                  <a:gd name="T0" fmla="*/ 35 w 43"/>
                  <a:gd name="T1" fmla="*/ 12 h 43"/>
                  <a:gd name="T2" fmla="*/ 1 w 43"/>
                  <a:gd name="T3" fmla="*/ 1 h 43"/>
                  <a:gd name="T4" fmla="*/ 1 w 43"/>
                  <a:gd name="T5" fmla="*/ 1 h 43"/>
                  <a:gd name="T6" fmla="*/ 1 w 43"/>
                  <a:gd name="T7" fmla="*/ 1 h 43"/>
                  <a:gd name="T8" fmla="*/ 1 w 43"/>
                  <a:gd name="T9" fmla="*/ 1 h 43"/>
                  <a:gd name="T10" fmla="*/ 1 w 43"/>
                  <a:gd name="T11" fmla="*/ 1 h 43"/>
                  <a:gd name="T12" fmla="*/ 12 w 43"/>
                  <a:gd name="T13" fmla="*/ 35 h 43"/>
                  <a:gd name="T14" fmla="*/ 35 w 43"/>
                  <a:gd name="T15" fmla="*/ 35 h 43"/>
                  <a:gd name="T16" fmla="*/ 35 w 43"/>
                  <a:gd name="T17" fmla="*/ 35 h 43"/>
                  <a:gd name="T18" fmla="*/ 35 w 43"/>
                  <a:gd name="T19" fmla="*/ 35 h 43"/>
                  <a:gd name="T20" fmla="*/ 35 w 43"/>
                  <a:gd name="T21" fmla="*/ 35 h 43"/>
                  <a:gd name="T22" fmla="*/ 35 w 43"/>
                  <a:gd name="T23" fmla="*/ 35 h 43"/>
                  <a:gd name="T24" fmla="*/ 35 w 43"/>
                  <a:gd name="T25" fmla="*/ 12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43">
                    <a:moveTo>
                      <a:pt x="35" y="12"/>
                    </a:moveTo>
                    <a:cubicBezTo>
                      <a:pt x="23" y="0"/>
                      <a:pt x="2" y="0"/>
                      <a:pt x="1" y="1"/>
                    </a:cubicBezTo>
                    <a:cubicBezTo>
                      <a:pt x="1" y="1"/>
                      <a:pt x="1" y="1"/>
                      <a:pt x="1" y="1"/>
                    </a:cubicBezTo>
                    <a:cubicBezTo>
                      <a:pt x="1" y="1"/>
                      <a:pt x="1" y="1"/>
                      <a:pt x="1" y="1"/>
                    </a:cubicBezTo>
                    <a:cubicBezTo>
                      <a:pt x="1" y="1"/>
                      <a:pt x="1" y="1"/>
                      <a:pt x="1" y="1"/>
                    </a:cubicBezTo>
                    <a:cubicBezTo>
                      <a:pt x="1" y="1"/>
                      <a:pt x="1" y="1"/>
                      <a:pt x="1" y="1"/>
                    </a:cubicBezTo>
                    <a:cubicBezTo>
                      <a:pt x="0" y="3"/>
                      <a:pt x="0" y="23"/>
                      <a:pt x="12" y="35"/>
                    </a:cubicBezTo>
                    <a:cubicBezTo>
                      <a:pt x="20" y="43"/>
                      <a:pt x="30" y="40"/>
                      <a:pt x="35" y="35"/>
                    </a:cubicBezTo>
                    <a:cubicBezTo>
                      <a:pt x="35" y="35"/>
                      <a:pt x="35" y="35"/>
                      <a:pt x="35" y="35"/>
                    </a:cubicBezTo>
                    <a:cubicBezTo>
                      <a:pt x="35" y="35"/>
                      <a:pt x="35" y="35"/>
                      <a:pt x="35" y="35"/>
                    </a:cubicBezTo>
                    <a:cubicBezTo>
                      <a:pt x="35" y="35"/>
                      <a:pt x="35" y="35"/>
                      <a:pt x="35" y="35"/>
                    </a:cubicBezTo>
                    <a:cubicBezTo>
                      <a:pt x="35" y="35"/>
                      <a:pt x="35" y="35"/>
                      <a:pt x="35" y="35"/>
                    </a:cubicBezTo>
                    <a:cubicBezTo>
                      <a:pt x="40" y="30"/>
                      <a:pt x="43" y="21"/>
                      <a:pt x="35"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gr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e 4"/>
          <p:cNvGrpSpPr/>
          <p:nvPr/>
        </p:nvGrpSpPr>
        <p:grpSpPr>
          <a:xfrm>
            <a:off x="6398267" y="1691248"/>
            <a:ext cx="3507735" cy="3337327"/>
            <a:chOff x="1019176" y="819150"/>
            <a:chExt cx="7084218" cy="5232797"/>
          </a:xfrm>
        </p:grpSpPr>
        <p:sp>
          <p:nvSpPr>
            <p:cNvPr id="6" name="Freeform 40"/>
            <p:cNvSpPr>
              <a:spLocks/>
            </p:cNvSpPr>
            <p:nvPr/>
          </p:nvSpPr>
          <p:spPr bwMode="auto">
            <a:xfrm>
              <a:off x="5904310" y="845344"/>
              <a:ext cx="675085" cy="398860"/>
            </a:xfrm>
            <a:custGeom>
              <a:avLst/>
              <a:gdLst>
                <a:gd name="T0" fmla="*/ 110 w 256"/>
                <a:gd name="T1" fmla="*/ 151 h 151"/>
                <a:gd name="T2" fmla="*/ 130 w 256"/>
                <a:gd name="T3" fmla="*/ 126 h 151"/>
                <a:gd name="T4" fmla="*/ 256 w 256"/>
                <a:gd name="T5" fmla="*/ 0 h 151"/>
                <a:gd name="T6" fmla="*/ 117 w 256"/>
                <a:gd name="T7" fmla="*/ 0 h 151"/>
                <a:gd name="T8" fmla="*/ 60 w 256"/>
                <a:gd name="T9" fmla="*/ 57 h 151"/>
                <a:gd name="T10" fmla="*/ 0 w 256"/>
                <a:gd name="T11" fmla="*/ 151 h 151"/>
                <a:gd name="T12" fmla="*/ 56 w 256"/>
                <a:gd name="T13" fmla="*/ 146 h 151"/>
                <a:gd name="T14" fmla="*/ 110 w 256"/>
                <a:gd name="T15" fmla="*/ 151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6" h="151">
                  <a:moveTo>
                    <a:pt x="110" y="151"/>
                  </a:moveTo>
                  <a:cubicBezTo>
                    <a:pt x="116" y="142"/>
                    <a:pt x="122" y="134"/>
                    <a:pt x="130" y="126"/>
                  </a:cubicBezTo>
                  <a:cubicBezTo>
                    <a:pt x="256" y="0"/>
                    <a:pt x="256" y="0"/>
                    <a:pt x="256" y="0"/>
                  </a:cubicBezTo>
                  <a:cubicBezTo>
                    <a:pt x="117" y="0"/>
                    <a:pt x="117" y="0"/>
                    <a:pt x="117" y="0"/>
                  </a:cubicBezTo>
                  <a:cubicBezTo>
                    <a:pt x="60" y="57"/>
                    <a:pt x="60" y="57"/>
                    <a:pt x="60" y="57"/>
                  </a:cubicBezTo>
                  <a:cubicBezTo>
                    <a:pt x="32" y="84"/>
                    <a:pt x="13" y="117"/>
                    <a:pt x="0" y="151"/>
                  </a:cubicBezTo>
                  <a:cubicBezTo>
                    <a:pt x="18" y="148"/>
                    <a:pt x="37" y="146"/>
                    <a:pt x="56" y="146"/>
                  </a:cubicBezTo>
                  <a:cubicBezTo>
                    <a:pt x="74" y="146"/>
                    <a:pt x="92" y="148"/>
                    <a:pt x="110" y="151"/>
                  </a:cubicBezTo>
                  <a:close/>
                </a:path>
              </a:pathLst>
            </a:custGeom>
            <a:solidFill>
              <a:srgbClr val="7F7F7F">
                <a:lumMod val="60000"/>
                <a:lumOff val="40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7" name="Freeform 41"/>
            <p:cNvSpPr>
              <a:spLocks/>
            </p:cNvSpPr>
            <p:nvPr/>
          </p:nvSpPr>
          <p:spPr bwMode="auto">
            <a:xfrm>
              <a:off x="5888831" y="819150"/>
              <a:ext cx="2214563" cy="1379935"/>
            </a:xfrm>
            <a:custGeom>
              <a:avLst/>
              <a:gdLst>
                <a:gd name="T0" fmla="*/ 354 w 840"/>
                <a:gd name="T1" fmla="*/ 354 h 523"/>
                <a:gd name="T2" fmla="*/ 136 w 840"/>
                <a:gd name="T3" fmla="*/ 354 h 523"/>
                <a:gd name="T4" fmla="*/ 101 w 840"/>
                <a:gd name="T5" fmla="*/ 300 h 523"/>
                <a:gd name="T6" fmla="*/ 62 w 840"/>
                <a:gd name="T7" fmla="*/ 294 h 523"/>
                <a:gd name="T8" fmla="*/ 0 w 840"/>
                <a:gd name="T9" fmla="*/ 309 h 523"/>
                <a:gd name="T10" fmla="*/ 66 w 840"/>
                <a:gd name="T11" fmla="*/ 424 h 523"/>
                <a:gd name="T12" fmla="*/ 424 w 840"/>
                <a:gd name="T13" fmla="*/ 424 h 523"/>
                <a:gd name="T14" fmla="*/ 840 w 840"/>
                <a:gd name="T15" fmla="*/ 6 h 523"/>
                <a:gd name="T16" fmla="*/ 710 w 840"/>
                <a:gd name="T17" fmla="*/ 0 h 523"/>
                <a:gd name="T18" fmla="*/ 354 w 840"/>
                <a:gd name="T19" fmla="*/ 354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0" h="523">
                  <a:moveTo>
                    <a:pt x="354" y="354"/>
                  </a:moveTo>
                  <a:cubicBezTo>
                    <a:pt x="294" y="415"/>
                    <a:pt x="196" y="415"/>
                    <a:pt x="136" y="354"/>
                  </a:cubicBezTo>
                  <a:cubicBezTo>
                    <a:pt x="120" y="338"/>
                    <a:pt x="108" y="320"/>
                    <a:pt x="101" y="300"/>
                  </a:cubicBezTo>
                  <a:cubicBezTo>
                    <a:pt x="88" y="296"/>
                    <a:pt x="75" y="294"/>
                    <a:pt x="62" y="294"/>
                  </a:cubicBezTo>
                  <a:cubicBezTo>
                    <a:pt x="40" y="294"/>
                    <a:pt x="19" y="299"/>
                    <a:pt x="0" y="309"/>
                  </a:cubicBezTo>
                  <a:cubicBezTo>
                    <a:pt x="11" y="351"/>
                    <a:pt x="33" y="391"/>
                    <a:pt x="66" y="424"/>
                  </a:cubicBezTo>
                  <a:cubicBezTo>
                    <a:pt x="165" y="523"/>
                    <a:pt x="325" y="523"/>
                    <a:pt x="424" y="424"/>
                  </a:cubicBezTo>
                  <a:cubicBezTo>
                    <a:pt x="840" y="6"/>
                    <a:pt x="840" y="6"/>
                    <a:pt x="840" y="6"/>
                  </a:cubicBezTo>
                  <a:cubicBezTo>
                    <a:pt x="710" y="0"/>
                    <a:pt x="710" y="0"/>
                    <a:pt x="710" y="0"/>
                  </a:cubicBezTo>
                  <a:lnTo>
                    <a:pt x="354" y="354"/>
                  </a:lnTo>
                  <a:close/>
                </a:path>
              </a:pathLst>
            </a:custGeom>
            <a:solidFill>
              <a:srgbClr val="7F7F7F">
                <a:lumMod val="60000"/>
                <a:lumOff val="40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8" name="Freeform 42"/>
            <p:cNvSpPr>
              <a:spLocks/>
            </p:cNvSpPr>
            <p:nvPr/>
          </p:nvSpPr>
          <p:spPr bwMode="auto">
            <a:xfrm>
              <a:off x="2561035" y="3768329"/>
              <a:ext cx="915591" cy="820341"/>
            </a:xfrm>
            <a:custGeom>
              <a:avLst/>
              <a:gdLst>
                <a:gd name="T0" fmla="*/ 110 w 347"/>
                <a:gd name="T1" fmla="*/ 310 h 311"/>
                <a:gd name="T2" fmla="*/ 129 w 347"/>
                <a:gd name="T3" fmla="*/ 287 h 311"/>
                <a:gd name="T4" fmla="*/ 347 w 347"/>
                <a:gd name="T5" fmla="*/ 69 h 311"/>
                <a:gd name="T6" fmla="*/ 328 w 347"/>
                <a:gd name="T7" fmla="*/ 51 h 311"/>
                <a:gd name="T8" fmla="*/ 337 w 347"/>
                <a:gd name="T9" fmla="*/ 45 h 311"/>
                <a:gd name="T10" fmla="*/ 337 w 347"/>
                <a:gd name="T11" fmla="*/ 11 h 311"/>
                <a:gd name="T12" fmla="*/ 302 w 347"/>
                <a:gd name="T13" fmla="*/ 11 h 311"/>
                <a:gd name="T14" fmla="*/ 297 w 347"/>
                <a:gd name="T15" fmla="*/ 19 h 311"/>
                <a:gd name="T16" fmla="*/ 277 w 347"/>
                <a:gd name="T17" fmla="*/ 0 h 311"/>
                <a:gd name="T18" fmla="*/ 60 w 347"/>
                <a:gd name="T19" fmla="*/ 217 h 311"/>
                <a:gd name="T20" fmla="*/ 0 w 347"/>
                <a:gd name="T21" fmla="*/ 311 h 311"/>
                <a:gd name="T22" fmla="*/ 110 w 347"/>
                <a:gd name="T23" fmla="*/ 310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7" h="311">
                  <a:moveTo>
                    <a:pt x="110" y="310"/>
                  </a:moveTo>
                  <a:cubicBezTo>
                    <a:pt x="116" y="302"/>
                    <a:pt x="122" y="294"/>
                    <a:pt x="129" y="287"/>
                  </a:cubicBezTo>
                  <a:cubicBezTo>
                    <a:pt x="347" y="69"/>
                    <a:pt x="347" y="69"/>
                    <a:pt x="347" y="69"/>
                  </a:cubicBezTo>
                  <a:cubicBezTo>
                    <a:pt x="328" y="51"/>
                    <a:pt x="328" y="51"/>
                    <a:pt x="328" y="51"/>
                  </a:cubicBezTo>
                  <a:cubicBezTo>
                    <a:pt x="331" y="49"/>
                    <a:pt x="334" y="48"/>
                    <a:pt x="337" y="45"/>
                  </a:cubicBezTo>
                  <a:cubicBezTo>
                    <a:pt x="346" y="36"/>
                    <a:pt x="346" y="20"/>
                    <a:pt x="337" y="11"/>
                  </a:cubicBezTo>
                  <a:cubicBezTo>
                    <a:pt x="327" y="1"/>
                    <a:pt x="312" y="1"/>
                    <a:pt x="302" y="11"/>
                  </a:cubicBezTo>
                  <a:cubicBezTo>
                    <a:pt x="300" y="13"/>
                    <a:pt x="298" y="16"/>
                    <a:pt x="297" y="19"/>
                  </a:cubicBezTo>
                  <a:cubicBezTo>
                    <a:pt x="277" y="0"/>
                    <a:pt x="277" y="0"/>
                    <a:pt x="277" y="0"/>
                  </a:cubicBezTo>
                  <a:cubicBezTo>
                    <a:pt x="60" y="217"/>
                    <a:pt x="60" y="217"/>
                    <a:pt x="60" y="217"/>
                  </a:cubicBezTo>
                  <a:cubicBezTo>
                    <a:pt x="32" y="244"/>
                    <a:pt x="12" y="277"/>
                    <a:pt x="0" y="311"/>
                  </a:cubicBezTo>
                  <a:cubicBezTo>
                    <a:pt x="36" y="303"/>
                    <a:pt x="74" y="303"/>
                    <a:pt x="110" y="310"/>
                  </a:cubicBezTo>
                  <a:close/>
                </a:path>
              </a:pathLst>
            </a:custGeom>
            <a:solidFill>
              <a:srgbClr val="7FBC41"/>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9" name="Freeform 43"/>
            <p:cNvSpPr>
              <a:spLocks/>
            </p:cNvSpPr>
            <p:nvPr/>
          </p:nvSpPr>
          <p:spPr bwMode="auto">
            <a:xfrm>
              <a:off x="2545556" y="4495800"/>
              <a:ext cx="1719263" cy="1047750"/>
            </a:xfrm>
            <a:custGeom>
              <a:avLst/>
              <a:gdLst>
                <a:gd name="T0" fmla="*/ 641 w 652"/>
                <a:gd name="T1" fmla="*/ 59 h 397"/>
                <a:gd name="T2" fmla="*/ 595 w 652"/>
                <a:gd name="T3" fmla="*/ 56 h 397"/>
                <a:gd name="T4" fmla="*/ 593 w 652"/>
                <a:gd name="T5" fmla="*/ 11 h 397"/>
                <a:gd name="T6" fmla="*/ 582 w 652"/>
                <a:gd name="T7" fmla="*/ 0 h 397"/>
                <a:gd name="T8" fmla="*/ 354 w 652"/>
                <a:gd name="T9" fmla="*/ 229 h 397"/>
                <a:gd name="T10" fmla="*/ 135 w 652"/>
                <a:gd name="T11" fmla="*/ 229 h 397"/>
                <a:gd name="T12" fmla="*/ 99 w 652"/>
                <a:gd name="T13" fmla="*/ 172 h 397"/>
                <a:gd name="T14" fmla="*/ 63 w 652"/>
                <a:gd name="T15" fmla="*/ 167 h 397"/>
                <a:gd name="T16" fmla="*/ 0 w 652"/>
                <a:gd name="T17" fmla="*/ 183 h 397"/>
                <a:gd name="T18" fmla="*/ 66 w 652"/>
                <a:gd name="T19" fmla="*/ 299 h 397"/>
                <a:gd name="T20" fmla="*/ 423 w 652"/>
                <a:gd name="T21" fmla="*/ 299 h 397"/>
                <a:gd name="T22" fmla="*/ 652 w 652"/>
                <a:gd name="T23" fmla="*/ 70 h 397"/>
                <a:gd name="T24" fmla="*/ 641 w 652"/>
                <a:gd name="T25" fmla="*/ 59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52" h="397">
                  <a:moveTo>
                    <a:pt x="641" y="59"/>
                  </a:moveTo>
                  <a:cubicBezTo>
                    <a:pt x="627" y="70"/>
                    <a:pt x="608" y="69"/>
                    <a:pt x="595" y="56"/>
                  </a:cubicBezTo>
                  <a:cubicBezTo>
                    <a:pt x="583" y="44"/>
                    <a:pt x="582" y="24"/>
                    <a:pt x="593" y="11"/>
                  </a:cubicBezTo>
                  <a:cubicBezTo>
                    <a:pt x="582" y="0"/>
                    <a:pt x="582" y="0"/>
                    <a:pt x="582" y="0"/>
                  </a:cubicBezTo>
                  <a:cubicBezTo>
                    <a:pt x="354" y="229"/>
                    <a:pt x="354" y="229"/>
                    <a:pt x="354" y="229"/>
                  </a:cubicBezTo>
                  <a:cubicBezTo>
                    <a:pt x="293" y="289"/>
                    <a:pt x="196" y="289"/>
                    <a:pt x="135" y="229"/>
                  </a:cubicBezTo>
                  <a:cubicBezTo>
                    <a:pt x="119" y="212"/>
                    <a:pt x="107" y="193"/>
                    <a:pt x="99" y="172"/>
                  </a:cubicBezTo>
                  <a:cubicBezTo>
                    <a:pt x="88" y="169"/>
                    <a:pt x="75" y="167"/>
                    <a:pt x="63" y="167"/>
                  </a:cubicBezTo>
                  <a:cubicBezTo>
                    <a:pt x="40" y="167"/>
                    <a:pt x="19" y="173"/>
                    <a:pt x="0" y="183"/>
                  </a:cubicBezTo>
                  <a:cubicBezTo>
                    <a:pt x="10" y="225"/>
                    <a:pt x="32" y="266"/>
                    <a:pt x="66" y="299"/>
                  </a:cubicBezTo>
                  <a:cubicBezTo>
                    <a:pt x="164" y="397"/>
                    <a:pt x="325" y="397"/>
                    <a:pt x="423" y="299"/>
                  </a:cubicBezTo>
                  <a:cubicBezTo>
                    <a:pt x="652" y="70"/>
                    <a:pt x="652" y="70"/>
                    <a:pt x="652" y="70"/>
                  </a:cubicBezTo>
                  <a:lnTo>
                    <a:pt x="641" y="59"/>
                  </a:lnTo>
                  <a:close/>
                </a:path>
              </a:pathLst>
            </a:custGeom>
            <a:solidFill>
              <a:srgbClr val="7FBC41"/>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10" name="Freeform 44"/>
            <p:cNvSpPr>
              <a:spLocks/>
            </p:cNvSpPr>
            <p:nvPr/>
          </p:nvSpPr>
          <p:spPr bwMode="auto">
            <a:xfrm>
              <a:off x="2727723" y="3820717"/>
              <a:ext cx="592931" cy="594122"/>
            </a:xfrm>
            <a:custGeom>
              <a:avLst/>
              <a:gdLst>
                <a:gd name="T0" fmla="*/ 460 w 498"/>
                <a:gd name="T1" fmla="*/ 0 h 499"/>
                <a:gd name="T2" fmla="*/ 0 w 498"/>
                <a:gd name="T3" fmla="*/ 461 h 499"/>
                <a:gd name="T4" fmla="*/ 38 w 498"/>
                <a:gd name="T5" fmla="*/ 499 h 499"/>
                <a:gd name="T6" fmla="*/ 498 w 498"/>
                <a:gd name="T7" fmla="*/ 38 h 499"/>
                <a:gd name="T8" fmla="*/ 460 w 498"/>
                <a:gd name="T9" fmla="*/ 0 h 499"/>
              </a:gdLst>
              <a:ahLst/>
              <a:cxnLst>
                <a:cxn ang="0">
                  <a:pos x="T0" y="T1"/>
                </a:cxn>
                <a:cxn ang="0">
                  <a:pos x="T2" y="T3"/>
                </a:cxn>
                <a:cxn ang="0">
                  <a:pos x="T4" y="T5"/>
                </a:cxn>
                <a:cxn ang="0">
                  <a:pos x="T6" y="T7"/>
                </a:cxn>
                <a:cxn ang="0">
                  <a:pos x="T8" y="T9"/>
                </a:cxn>
              </a:cxnLst>
              <a:rect l="0" t="0" r="r" b="b"/>
              <a:pathLst>
                <a:path w="498" h="499">
                  <a:moveTo>
                    <a:pt x="460" y="0"/>
                  </a:moveTo>
                  <a:lnTo>
                    <a:pt x="0" y="461"/>
                  </a:lnTo>
                  <a:lnTo>
                    <a:pt x="38" y="499"/>
                  </a:lnTo>
                  <a:lnTo>
                    <a:pt x="498" y="38"/>
                  </a:lnTo>
                  <a:lnTo>
                    <a:pt x="460" y="0"/>
                  </a:lnTo>
                  <a:close/>
                </a:path>
              </a:pathLst>
            </a:custGeom>
            <a:solidFill>
              <a:srgbClr val="7FBC41">
                <a:lumMod val="60000"/>
                <a:lumOff val="40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11" name="Freeform 45"/>
            <p:cNvSpPr>
              <a:spLocks/>
            </p:cNvSpPr>
            <p:nvPr/>
          </p:nvSpPr>
          <p:spPr bwMode="auto">
            <a:xfrm>
              <a:off x="3487341" y="4580335"/>
              <a:ext cx="590550" cy="594122"/>
            </a:xfrm>
            <a:custGeom>
              <a:avLst/>
              <a:gdLst>
                <a:gd name="T0" fmla="*/ 460 w 496"/>
                <a:gd name="T1" fmla="*/ 0 h 499"/>
                <a:gd name="T2" fmla="*/ 0 w 496"/>
                <a:gd name="T3" fmla="*/ 461 h 499"/>
                <a:gd name="T4" fmla="*/ 35 w 496"/>
                <a:gd name="T5" fmla="*/ 499 h 499"/>
                <a:gd name="T6" fmla="*/ 496 w 496"/>
                <a:gd name="T7" fmla="*/ 38 h 499"/>
                <a:gd name="T8" fmla="*/ 460 w 496"/>
                <a:gd name="T9" fmla="*/ 0 h 499"/>
              </a:gdLst>
              <a:ahLst/>
              <a:cxnLst>
                <a:cxn ang="0">
                  <a:pos x="T0" y="T1"/>
                </a:cxn>
                <a:cxn ang="0">
                  <a:pos x="T2" y="T3"/>
                </a:cxn>
                <a:cxn ang="0">
                  <a:pos x="T4" y="T5"/>
                </a:cxn>
                <a:cxn ang="0">
                  <a:pos x="T6" y="T7"/>
                </a:cxn>
                <a:cxn ang="0">
                  <a:pos x="T8" y="T9"/>
                </a:cxn>
              </a:cxnLst>
              <a:rect l="0" t="0" r="r" b="b"/>
              <a:pathLst>
                <a:path w="496" h="499">
                  <a:moveTo>
                    <a:pt x="460" y="0"/>
                  </a:moveTo>
                  <a:lnTo>
                    <a:pt x="0" y="461"/>
                  </a:lnTo>
                  <a:lnTo>
                    <a:pt x="35" y="499"/>
                  </a:lnTo>
                  <a:lnTo>
                    <a:pt x="496" y="38"/>
                  </a:lnTo>
                  <a:lnTo>
                    <a:pt x="460" y="0"/>
                  </a:lnTo>
                  <a:close/>
                </a:path>
              </a:pathLst>
            </a:custGeom>
            <a:solidFill>
              <a:srgbClr val="7FBC41">
                <a:lumMod val="60000"/>
                <a:lumOff val="40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12" name="Freeform 46"/>
            <p:cNvSpPr>
              <a:spLocks noEditPoints="1"/>
            </p:cNvSpPr>
            <p:nvPr/>
          </p:nvSpPr>
          <p:spPr bwMode="auto">
            <a:xfrm>
              <a:off x="3318273" y="2889648"/>
              <a:ext cx="1708547" cy="1764506"/>
            </a:xfrm>
            <a:custGeom>
              <a:avLst/>
              <a:gdLst>
                <a:gd name="T0" fmla="*/ 512 w 648"/>
                <a:gd name="T1" fmla="*/ 168 h 669"/>
                <a:gd name="T2" fmla="*/ 548 w 648"/>
                <a:gd name="T3" fmla="*/ 225 h 669"/>
                <a:gd name="T4" fmla="*/ 648 w 648"/>
                <a:gd name="T5" fmla="*/ 214 h 669"/>
                <a:gd name="T6" fmla="*/ 582 w 648"/>
                <a:gd name="T7" fmla="*/ 98 h 669"/>
                <a:gd name="T8" fmla="*/ 224 w 648"/>
                <a:gd name="T9" fmla="*/ 98 h 669"/>
                <a:gd name="T10" fmla="*/ 0 w 648"/>
                <a:gd name="T11" fmla="*/ 323 h 669"/>
                <a:gd name="T12" fmla="*/ 11 w 648"/>
                <a:gd name="T13" fmla="*/ 334 h 669"/>
                <a:gd name="T14" fmla="*/ 57 w 648"/>
                <a:gd name="T15" fmla="*/ 337 h 669"/>
                <a:gd name="T16" fmla="*/ 59 w 648"/>
                <a:gd name="T17" fmla="*/ 382 h 669"/>
                <a:gd name="T18" fmla="*/ 70 w 648"/>
                <a:gd name="T19" fmla="*/ 393 h 669"/>
                <a:gd name="T20" fmla="*/ 294 w 648"/>
                <a:gd name="T21" fmla="*/ 168 h 669"/>
                <a:gd name="T22" fmla="*/ 512 w 648"/>
                <a:gd name="T23" fmla="*/ 168 h 669"/>
                <a:gd name="T24" fmla="*/ 532 w 648"/>
                <a:gd name="T25" fmla="*/ 363 h 669"/>
                <a:gd name="T26" fmla="*/ 512 w 648"/>
                <a:gd name="T27" fmla="*/ 386 h 669"/>
                <a:gd name="T28" fmla="*/ 299 w 648"/>
                <a:gd name="T29" fmla="*/ 600 h 669"/>
                <a:gd name="T30" fmla="*/ 318 w 648"/>
                <a:gd name="T31" fmla="*/ 618 h 669"/>
                <a:gd name="T32" fmla="*/ 309 w 648"/>
                <a:gd name="T33" fmla="*/ 624 h 669"/>
                <a:gd name="T34" fmla="*/ 309 w 648"/>
                <a:gd name="T35" fmla="*/ 658 h 669"/>
                <a:gd name="T36" fmla="*/ 344 w 648"/>
                <a:gd name="T37" fmla="*/ 658 h 669"/>
                <a:gd name="T38" fmla="*/ 349 w 648"/>
                <a:gd name="T39" fmla="*/ 650 h 669"/>
                <a:gd name="T40" fmla="*/ 369 w 648"/>
                <a:gd name="T41" fmla="*/ 669 h 669"/>
                <a:gd name="T42" fmla="*/ 582 w 648"/>
                <a:gd name="T43" fmla="*/ 456 h 669"/>
                <a:gd name="T44" fmla="*/ 642 w 648"/>
                <a:gd name="T45" fmla="*/ 362 h 669"/>
                <a:gd name="T46" fmla="*/ 532 w 648"/>
                <a:gd name="T47" fmla="*/ 363 h 6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48" h="669">
                  <a:moveTo>
                    <a:pt x="512" y="168"/>
                  </a:moveTo>
                  <a:cubicBezTo>
                    <a:pt x="529" y="185"/>
                    <a:pt x="541" y="204"/>
                    <a:pt x="548" y="225"/>
                  </a:cubicBezTo>
                  <a:cubicBezTo>
                    <a:pt x="581" y="234"/>
                    <a:pt x="617" y="230"/>
                    <a:pt x="648" y="214"/>
                  </a:cubicBezTo>
                  <a:cubicBezTo>
                    <a:pt x="637" y="172"/>
                    <a:pt x="615" y="131"/>
                    <a:pt x="582" y="98"/>
                  </a:cubicBezTo>
                  <a:cubicBezTo>
                    <a:pt x="483" y="0"/>
                    <a:pt x="323" y="0"/>
                    <a:pt x="224" y="98"/>
                  </a:cubicBezTo>
                  <a:cubicBezTo>
                    <a:pt x="0" y="323"/>
                    <a:pt x="0" y="323"/>
                    <a:pt x="0" y="323"/>
                  </a:cubicBezTo>
                  <a:cubicBezTo>
                    <a:pt x="11" y="334"/>
                    <a:pt x="11" y="334"/>
                    <a:pt x="11" y="334"/>
                  </a:cubicBezTo>
                  <a:cubicBezTo>
                    <a:pt x="25" y="323"/>
                    <a:pt x="44" y="324"/>
                    <a:pt x="57" y="337"/>
                  </a:cubicBezTo>
                  <a:cubicBezTo>
                    <a:pt x="69" y="349"/>
                    <a:pt x="70" y="369"/>
                    <a:pt x="59" y="382"/>
                  </a:cubicBezTo>
                  <a:cubicBezTo>
                    <a:pt x="70" y="393"/>
                    <a:pt x="70" y="393"/>
                    <a:pt x="70" y="393"/>
                  </a:cubicBezTo>
                  <a:cubicBezTo>
                    <a:pt x="294" y="168"/>
                    <a:pt x="294" y="168"/>
                    <a:pt x="294" y="168"/>
                  </a:cubicBezTo>
                  <a:cubicBezTo>
                    <a:pt x="354" y="108"/>
                    <a:pt x="452" y="108"/>
                    <a:pt x="512" y="168"/>
                  </a:cubicBezTo>
                  <a:close/>
                  <a:moveTo>
                    <a:pt x="532" y="363"/>
                  </a:moveTo>
                  <a:cubicBezTo>
                    <a:pt x="526" y="371"/>
                    <a:pt x="520" y="379"/>
                    <a:pt x="512" y="386"/>
                  </a:cubicBezTo>
                  <a:cubicBezTo>
                    <a:pt x="299" y="600"/>
                    <a:pt x="299" y="600"/>
                    <a:pt x="299" y="600"/>
                  </a:cubicBezTo>
                  <a:cubicBezTo>
                    <a:pt x="318" y="618"/>
                    <a:pt x="318" y="618"/>
                    <a:pt x="318" y="618"/>
                  </a:cubicBezTo>
                  <a:cubicBezTo>
                    <a:pt x="315" y="619"/>
                    <a:pt x="312" y="621"/>
                    <a:pt x="309" y="624"/>
                  </a:cubicBezTo>
                  <a:cubicBezTo>
                    <a:pt x="300" y="633"/>
                    <a:pt x="300" y="649"/>
                    <a:pt x="309" y="658"/>
                  </a:cubicBezTo>
                  <a:cubicBezTo>
                    <a:pt x="319" y="668"/>
                    <a:pt x="334" y="668"/>
                    <a:pt x="344" y="658"/>
                  </a:cubicBezTo>
                  <a:cubicBezTo>
                    <a:pt x="346" y="656"/>
                    <a:pt x="348" y="653"/>
                    <a:pt x="349" y="650"/>
                  </a:cubicBezTo>
                  <a:cubicBezTo>
                    <a:pt x="369" y="669"/>
                    <a:pt x="369" y="669"/>
                    <a:pt x="369" y="669"/>
                  </a:cubicBezTo>
                  <a:cubicBezTo>
                    <a:pt x="582" y="456"/>
                    <a:pt x="582" y="456"/>
                    <a:pt x="582" y="456"/>
                  </a:cubicBezTo>
                  <a:cubicBezTo>
                    <a:pt x="610" y="429"/>
                    <a:pt x="629" y="396"/>
                    <a:pt x="642" y="362"/>
                  </a:cubicBezTo>
                  <a:cubicBezTo>
                    <a:pt x="605" y="370"/>
                    <a:pt x="568" y="370"/>
                    <a:pt x="532" y="363"/>
                  </a:cubicBezTo>
                  <a:close/>
                </a:path>
              </a:pathLst>
            </a:custGeom>
            <a:solidFill>
              <a:srgbClr val="31A8DF"/>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13" name="Freeform 47"/>
            <p:cNvSpPr>
              <a:spLocks/>
            </p:cNvSpPr>
            <p:nvPr/>
          </p:nvSpPr>
          <p:spPr bwMode="auto">
            <a:xfrm>
              <a:off x="3407569" y="3139679"/>
              <a:ext cx="592931" cy="594122"/>
            </a:xfrm>
            <a:custGeom>
              <a:avLst/>
              <a:gdLst>
                <a:gd name="T0" fmla="*/ 461 w 498"/>
                <a:gd name="T1" fmla="*/ 0 h 499"/>
                <a:gd name="T2" fmla="*/ 0 w 498"/>
                <a:gd name="T3" fmla="*/ 461 h 499"/>
                <a:gd name="T4" fmla="*/ 38 w 498"/>
                <a:gd name="T5" fmla="*/ 499 h 499"/>
                <a:gd name="T6" fmla="*/ 498 w 498"/>
                <a:gd name="T7" fmla="*/ 38 h 499"/>
                <a:gd name="T8" fmla="*/ 461 w 498"/>
                <a:gd name="T9" fmla="*/ 0 h 499"/>
              </a:gdLst>
              <a:ahLst/>
              <a:cxnLst>
                <a:cxn ang="0">
                  <a:pos x="T0" y="T1"/>
                </a:cxn>
                <a:cxn ang="0">
                  <a:pos x="T2" y="T3"/>
                </a:cxn>
                <a:cxn ang="0">
                  <a:pos x="T4" y="T5"/>
                </a:cxn>
                <a:cxn ang="0">
                  <a:pos x="T6" y="T7"/>
                </a:cxn>
                <a:cxn ang="0">
                  <a:pos x="T8" y="T9"/>
                </a:cxn>
              </a:cxnLst>
              <a:rect l="0" t="0" r="r" b="b"/>
              <a:pathLst>
                <a:path w="498" h="499">
                  <a:moveTo>
                    <a:pt x="461" y="0"/>
                  </a:moveTo>
                  <a:lnTo>
                    <a:pt x="0" y="461"/>
                  </a:lnTo>
                  <a:lnTo>
                    <a:pt x="38" y="499"/>
                  </a:lnTo>
                  <a:lnTo>
                    <a:pt x="498" y="38"/>
                  </a:lnTo>
                  <a:lnTo>
                    <a:pt x="461" y="0"/>
                  </a:lnTo>
                  <a:close/>
                </a:path>
              </a:pathLst>
            </a:custGeom>
            <a:solidFill>
              <a:srgbClr val="31A8DF">
                <a:lumMod val="60000"/>
                <a:lumOff val="40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14" name="Freeform 48"/>
            <p:cNvSpPr>
              <a:spLocks/>
            </p:cNvSpPr>
            <p:nvPr/>
          </p:nvSpPr>
          <p:spPr bwMode="auto">
            <a:xfrm>
              <a:off x="4167188" y="3900488"/>
              <a:ext cx="592931" cy="592931"/>
            </a:xfrm>
            <a:custGeom>
              <a:avLst/>
              <a:gdLst>
                <a:gd name="T0" fmla="*/ 460 w 498"/>
                <a:gd name="T1" fmla="*/ 0 h 498"/>
                <a:gd name="T2" fmla="*/ 0 w 498"/>
                <a:gd name="T3" fmla="*/ 460 h 498"/>
                <a:gd name="T4" fmla="*/ 38 w 498"/>
                <a:gd name="T5" fmla="*/ 498 h 498"/>
                <a:gd name="T6" fmla="*/ 498 w 498"/>
                <a:gd name="T7" fmla="*/ 37 h 498"/>
                <a:gd name="T8" fmla="*/ 460 w 498"/>
                <a:gd name="T9" fmla="*/ 0 h 498"/>
              </a:gdLst>
              <a:ahLst/>
              <a:cxnLst>
                <a:cxn ang="0">
                  <a:pos x="T0" y="T1"/>
                </a:cxn>
                <a:cxn ang="0">
                  <a:pos x="T2" y="T3"/>
                </a:cxn>
                <a:cxn ang="0">
                  <a:pos x="T4" y="T5"/>
                </a:cxn>
                <a:cxn ang="0">
                  <a:pos x="T6" y="T7"/>
                </a:cxn>
                <a:cxn ang="0">
                  <a:pos x="T8" y="T9"/>
                </a:cxn>
              </a:cxnLst>
              <a:rect l="0" t="0" r="r" b="b"/>
              <a:pathLst>
                <a:path w="498" h="498">
                  <a:moveTo>
                    <a:pt x="460" y="0"/>
                  </a:moveTo>
                  <a:lnTo>
                    <a:pt x="0" y="460"/>
                  </a:lnTo>
                  <a:lnTo>
                    <a:pt x="38" y="498"/>
                  </a:lnTo>
                  <a:lnTo>
                    <a:pt x="498" y="37"/>
                  </a:lnTo>
                  <a:lnTo>
                    <a:pt x="460" y="0"/>
                  </a:lnTo>
                  <a:close/>
                </a:path>
              </a:pathLst>
            </a:custGeom>
            <a:solidFill>
              <a:srgbClr val="31A8DF">
                <a:lumMod val="60000"/>
                <a:lumOff val="40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15" name="Freeform 49"/>
            <p:cNvSpPr>
              <a:spLocks noEditPoints="1"/>
            </p:cNvSpPr>
            <p:nvPr/>
          </p:nvSpPr>
          <p:spPr bwMode="auto">
            <a:xfrm>
              <a:off x="4214813" y="2095500"/>
              <a:ext cx="1721644" cy="1777604"/>
            </a:xfrm>
            <a:custGeom>
              <a:avLst/>
              <a:gdLst>
                <a:gd name="T0" fmla="*/ 117 w 653"/>
                <a:gd name="T1" fmla="*/ 311 h 674"/>
                <a:gd name="T2" fmla="*/ 136 w 653"/>
                <a:gd name="T3" fmla="*/ 287 h 674"/>
                <a:gd name="T4" fmla="*/ 354 w 653"/>
                <a:gd name="T5" fmla="*/ 70 h 674"/>
                <a:gd name="T6" fmla="*/ 335 w 653"/>
                <a:gd name="T7" fmla="*/ 51 h 674"/>
                <a:gd name="T8" fmla="*/ 343 w 653"/>
                <a:gd name="T9" fmla="*/ 45 h 674"/>
                <a:gd name="T10" fmla="*/ 343 w 653"/>
                <a:gd name="T11" fmla="*/ 11 h 674"/>
                <a:gd name="T12" fmla="*/ 309 w 653"/>
                <a:gd name="T13" fmla="*/ 11 h 674"/>
                <a:gd name="T14" fmla="*/ 303 w 653"/>
                <a:gd name="T15" fmla="*/ 19 h 674"/>
                <a:gd name="T16" fmla="*/ 284 w 653"/>
                <a:gd name="T17" fmla="*/ 0 h 674"/>
                <a:gd name="T18" fmla="*/ 66 w 653"/>
                <a:gd name="T19" fmla="*/ 217 h 674"/>
                <a:gd name="T20" fmla="*/ 7 w 653"/>
                <a:gd name="T21" fmla="*/ 311 h 674"/>
                <a:gd name="T22" fmla="*/ 63 w 653"/>
                <a:gd name="T23" fmla="*/ 306 h 674"/>
                <a:gd name="T24" fmla="*/ 117 w 653"/>
                <a:gd name="T25" fmla="*/ 311 h 674"/>
                <a:gd name="T26" fmla="*/ 641 w 653"/>
                <a:gd name="T27" fmla="*/ 335 h 674"/>
                <a:gd name="T28" fmla="*/ 596 w 653"/>
                <a:gd name="T29" fmla="*/ 333 h 674"/>
                <a:gd name="T30" fmla="*/ 593 w 653"/>
                <a:gd name="T31" fmla="*/ 287 h 674"/>
                <a:gd name="T32" fmla="*/ 583 w 653"/>
                <a:gd name="T33" fmla="*/ 277 h 674"/>
                <a:gd name="T34" fmla="*/ 354 w 653"/>
                <a:gd name="T35" fmla="*/ 505 h 674"/>
                <a:gd name="T36" fmla="*/ 136 w 653"/>
                <a:gd name="T37" fmla="*/ 505 h 674"/>
                <a:gd name="T38" fmla="*/ 100 w 653"/>
                <a:gd name="T39" fmla="*/ 449 h 674"/>
                <a:gd name="T40" fmla="*/ 63 w 653"/>
                <a:gd name="T41" fmla="*/ 444 h 674"/>
                <a:gd name="T42" fmla="*/ 0 w 653"/>
                <a:gd name="T43" fmla="*/ 459 h 674"/>
                <a:gd name="T44" fmla="*/ 66 w 653"/>
                <a:gd name="T45" fmla="*/ 575 h 674"/>
                <a:gd name="T46" fmla="*/ 424 w 653"/>
                <a:gd name="T47" fmla="*/ 575 h 674"/>
                <a:gd name="T48" fmla="*/ 653 w 653"/>
                <a:gd name="T49" fmla="*/ 346 h 674"/>
                <a:gd name="T50" fmla="*/ 641 w 653"/>
                <a:gd name="T51" fmla="*/ 335 h 6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53" h="674">
                  <a:moveTo>
                    <a:pt x="117" y="311"/>
                  </a:moveTo>
                  <a:cubicBezTo>
                    <a:pt x="122" y="302"/>
                    <a:pt x="129" y="294"/>
                    <a:pt x="136" y="287"/>
                  </a:cubicBezTo>
                  <a:cubicBezTo>
                    <a:pt x="354" y="70"/>
                    <a:pt x="354" y="70"/>
                    <a:pt x="354" y="70"/>
                  </a:cubicBezTo>
                  <a:cubicBezTo>
                    <a:pt x="335" y="51"/>
                    <a:pt x="335" y="51"/>
                    <a:pt x="335" y="51"/>
                  </a:cubicBezTo>
                  <a:cubicBezTo>
                    <a:pt x="338" y="50"/>
                    <a:pt x="341" y="48"/>
                    <a:pt x="343" y="45"/>
                  </a:cubicBezTo>
                  <a:cubicBezTo>
                    <a:pt x="353" y="36"/>
                    <a:pt x="353" y="20"/>
                    <a:pt x="343" y="11"/>
                  </a:cubicBezTo>
                  <a:cubicBezTo>
                    <a:pt x="334" y="1"/>
                    <a:pt x="318" y="1"/>
                    <a:pt x="309" y="11"/>
                  </a:cubicBezTo>
                  <a:cubicBezTo>
                    <a:pt x="306" y="13"/>
                    <a:pt x="305" y="16"/>
                    <a:pt x="303" y="19"/>
                  </a:cubicBezTo>
                  <a:cubicBezTo>
                    <a:pt x="284" y="0"/>
                    <a:pt x="284" y="0"/>
                    <a:pt x="284" y="0"/>
                  </a:cubicBezTo>
                  <a:cubicBezTo>
                    <a:pt x="66" y="217"/>
                    <a:pt x="66" y="217"/>
                    <a:pt x="66" y="217"/>
                  </a:cubicBezTo>
                  <a:cubicBezTo>
                    <a:pt x="39" y="245"/>
                    <a:pt x="19" y="277"/>
                    <a:pt x="7" y="311"/>
                  </a:cubicBezTo>
                  <a:cubicBezTo>
                    <a:pt x="25" y="308"/>
                    <a:pt x="44" y="306"/>
                    <a:pt x="63" y="306"/>
                  </a:cubicBezTo>
                  <a:cubicBezTo>
                    <a:pt x="81" y="306"/>
                    <a:pt x="99" y="307"/>
                    <a:pt x="117" y="311"/>
                  </a:cubicBezTo>
                  <a:close/>
                  <a:moveTo>
                    <a:pt x="641" y="335"/>
                  </a:moveTo>
                  <a:cubicBezTo>
                    <a:pt x="628" y="346"/>
                    <a:pt x="608" y="345"/>
                    <a:pt x="596" y="333"/>
                  </a:cubicBezTo>
                  <a:cubicBezTo>
                    <a:pt x="584" y="320"/>
                    <a:pt x="583" y="301"/>
                    <a:pt x="593" y="287"/>
                  </a:cubicBezTo>
                  <a:cubicBezTo>
                    <a:pt x="583" y="277"/>
                    <a:pt x="583" y="277"/>
                    <a:pt x="583" y="277"/>
                  </a:cubicBezTo>
                  <a:cubicBezTo>
                    <a:pt x="354" y="505"/>
                    <a:pt x="354" y="505"/>
                    <a:pt x="354" y="505"/>
                  </a:cubicBezTo>
                  <a:cubicBezTo>
                    <a:pt x="294" y="565"/>
                    <a:pt x="196" y="565"/>
                    <a:pt x="136" y="505"/>
                  </a:cubicBezTo>
                  <a:cubicBezTo>
                    <a:pt x="120" y="489"/>
                    <a:pt x="108" y="469"/>
                    <a:pt x="100" y="449"/>
                  </a:cubicBezTo>
                  <a:cubicBezTo>
                    <a:pt x="88" y="445"/>
                    <a:pt x="76" y="444"/>
                    <a:pt x="63" y="444"/>
                  </a:cubicBezTo>
                  <a:cubicBezTo>
                    <a:pt x="41" y="444"/>
                    <a:pt x="19" y="449"/>
                    <a:pt x="0" y="459"/>
                  </a:cubicBezTo>
                  <a:cubicBezTo>
                    <a:pt x="11" y="502"/>
                    <a:pt x="33" y="542"/>
                    <a:pt x="66" y="575"/>
                  </a:cubicBezTo>
                  <a:cubicBezTo>
                    <a:pt x="165" y="674"/>
                    <a:pt x="325" y="674"/>
                    <a:pt x="424" y="575"/>
                  </a:cubicBezTo>
                  <a:cubicBezTo>
                    <a:pt x="653" y="346"/>
                    <a:pt x="653" y="346"/>
                    <a:pt x="653" y="346"/>
                  </a:cubicBezTo>
                  <a:lnTo>
                    <a:pt x="641" y="335"/>
                  </a:lnTo>
                  <a:close/>
                </a:path>
              </a:pathLst>
            </a:custGeom>
            <a:solidFill>
              <a:srgbClr val="EC5724"/>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16" name="Freeform 50"/>
            <p:cNvSpPr>
              <a:spLocks/>
            </p:cNvSpPr>
            <p:nvPr/>
          </p:nvSpPr>
          <p:spPr bwMode="auto">
            <a:xfrm>
              <a:off x="4386263" y="2162176"/>
              <a:ext cx="592931" cy="592931"/>
            </a:xfrm>
            <a:custGeom>
              <a:avLst/>
              <a:gdLst>
                <a:gd name="T0" fmla="*/ 460 w 498"/>
                <a:gd name="T1" fmla="*/ 0 h 498"/>
                <a:gd name="T2" fmla="*/ 0 w 498"/>
                <a:gd name="T3" fmla="*/ 460 h 498"/>
                <a:gd name="T4" fmla="*/ 37 w 498"/>
                <a:gd name="T5" fmla="*/ 498 h 498"/>
                <a:gd name="T6" fmla="*/ 498 w 498"/>
                <a:gd name="T7" fmla="*/ 37 h 498"/>
                <a:gd name="T8" fmla="*/ 460 w 498"/>
                <a:gd name="T9" fmla="*/ 0 h 498"/>
              </a:gdLst>
              <a:ahLst/>
              <a:cxnLst>
                <a:cxn ang="0">
                  <a:pos x="T0" y="T1"/>
                </a:cxn>
                <a:cxn ang="0">
                  <a:pos x="T2" y="T3"/>
                </a:cxn>
                <a:cxn ang="0">
                  <a:pos x="T4" y="T5"/>
                </a:cxn>
                <a:cxn ang="0">
                  <a:pos x="T6" y="T7"/>
                </a:cxn>
                <a:cxn ang="0">
                  <a:pos x="T8" y="T9"/>
                </a:cxn>
              </a:cxnLst>
              <a:rect l="0" t="0" r="r" b="b"/>
              <a:pathLst>
                <a:path w="498" h="498">
                  <a:moveTo>
                    <a:pt x="460" y="0"/>
                  </a:moveTo>
                  <a:lnTo>
                    <a:pt x="0" y="460"/>
                  </a:lnTo>
                  <a:lnTo>
                    <a:pt x="37" y="498"/>
                  </a:lnTo>
                  <a:lnTo>
                    <a:pt x="498" y="37"/>
                  </a:lnTo>
                  <a:lnTo>
                    <a:pt x="460" y="0"/>
                  </a:lnTo>
                  <a:close/>
                </a:path>
              </a:pathLst>
            </a:custGeom>
            <a:solidFill>
              <a:srgbClr val="EC5724">
                <a:lumMod val="60000"/>
                <a:lumOff val="40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17" name="Freeform 51"/>
            <p:cNvSpPr>
              <a:spLocks/>
            </p:cNvSpPr>
            <p:nvPr/>
          </p:nvSpPr>
          <p:spPr bwMode="auto">
            <a:xfrm>
              <a:off x="5144692" y="2921794"/>
              <a:ext cx="594122" cy="592931"/>
            </a:xfrm>
            <a:custGeom>
              <a:avLst/>
              <a:gdLst>
                <a:gd name="T0" fmla="*/ 461 w 499"/>
                <a:gd name="T1" fmla="*/ 0 h 498"/>
                <a:gd name="T2" fmla="*/ 0 w 499"/>
                <a:gd name="T3" fmla="*/ 460 h 498"/>
                <a:gd name="T4" fmla="*/ 38 w 499"/>
                <a:gd name="T5" fmla="*/ 498 h 498"/>
                <a:gd name="T6" fmla="*/ 499 w 499"/>
                <a:gd name="T7" fmla="*/ 37 h 498"/>
                <a:gd name="T8" fmla="*/ 461 w 499"/>
                <a:gd name="T9" fmla="*/ 0 h 498"/>
              </a:gdLst>
              <a:ahLst/>
              <a:cxnLst>
                <a:cxn ang="0">
                  <a:pos x="T0" y="T1"/>
                </a:cxn>
                <a:cxn ang="0">
                  <a:pos x="T2" y="T3"/>
                </a:cxn>
                <a:cxn ang="0">
                  <a:pos x="T4" y="T5"/>
                </a:cxn>
                <a:cxn ang="0">
                  <a:pos x="T6" y="T7"/>
                </a:cxn>
                <a:cxn ang="0">
                  <a:pos x="T8" y="T9"/>
                </a:cxn>
              </a:cxnLst>
              <a:rect l="0" t="0" r="r" b="b"/>
              <a:pathLst>
                <a:path w="499" h="498">
                  <a:moveTo>
                    <a:pt x="461" y="0"/>
                  </a:moveTo>
                  <a:lnTo>
                    <a:pt x="0" y="460"/>
                  </a:lnTo>
                  <a:lnTo>
                    <a:pt x="38" y="498"/>
                  </a:lnTo>
                  <a:lnTo>
                    <a:pt x="499" y="37"/>
                  </a:lnTo>
                  <a:lnTo>
                    <a:pt x="461" y="0"/>
                  </a:lnTo>
                  <a:close/>
                </a:path>
              </a:pathLst>
            </a:custGeom>
            <a:solidFill>
              <a:srgbClr val="EC5724">
                <a:lumMod val="60000"/>
                <a:lumOff val="40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18" name="Freeform 52"/>
            <p:cNvSpPr>
              <a:spLocks noEditPoints="1"/>
            </p:cNvSpPr>
            <p:nvPr/>
          </p:nvSpPr>
          <p:spPr bwMode="auto">
            <a:xfrm>
              <a:off x="4989910" y="1216819"/>
              <a:ext cx="1708547" cy="1768079"/>
            </a:xfrm>
            <a:custGeom>
              <a:avLst/>
              <a:gdLst>
                <a:gd name="T0" fmla="*/ 512 w 648"/>
                <a:gd name="T1" fmla="*/ 168 h 670"/>
                <a:gd name="T2" fmla="*/ 547 w 648"/>
                <a:gd name="T3" fmla="*/ 223 h 670"/>
                <a:gd name="T4" fmla="*/ 648 w 648"/>
                <a:gd name="T5" fmla="*/ 214 h 670"/>
                <a:gd name="T6" fmla="*/ 582 w 648"/>
                <a:gd name="T7" fmla="*/ 99 h 670"/>
                <a:gd name="T8" fmla="*/ 224 w 648"/>
                <a:gd name="T9" fmla="*/ 99 h 670"/>
                <a:gd name="T10" fmla="*/ 0 w 648"/>
                <a:gd name="T11" fmla="*/ 323 h 670"/>
                <a:gd name="T12" fmla="*/ 11 w 648"/>
                <a:gd name="T13" fmla="*/ 334 h 670"/>
                <a:gd name="T14" fmla="*/ 56 w 648"/>
                <a:gd name="T15" fmla="*/ 337 h 670"/>
                <a:gd name="T16" fmla="*/ 59 w 648"/>
                <a:gd name="T17" fmla="*/ 382 h 670"/>
                <a:gd name="T18" fmla="*/ 69 w 648"/>
                <a:gd name="T19" fmla="*/ 393 h 670"/>
                <a:gd name="T20" fmla="*/ 294 w 648"/>
                <a:gd name="T21" fmla="*/ 168 h 670"/>
                <a:gd name="T22" fmla="*/ 512 w 648"/>
                <a:gd name="T23" fmla="*/ 168 h 670"/>
                <a:gd name="T24" fmla="*/ 532 w 648"/>
                <a:gd name="T25" fmla="*/ 362 h 670"/>
                <a:gd name="T26" fmla="*/ 512 w 648"/>
                <a:gd name="T27" fmla="*/ 386 h 670"/>
                <a:gd name="T28" fmla="*/ 299 w 648"/>
                <a:gd name="T29" fmla="*/ 600 h 670"/>
                <a:gd name="T30" fmla="*/ 317 w 648"/>
                <a:gd name="T31" fmla="*/ 619 h 670"/>
                <a:gd name="T32" fmla="*/ 309 w 648"/>
                <a:gd name="T33" fmla="*/ 624 h 670"/>
                <a:gd name="T34" fmla="*/ 309 w 648"/>
                <a:gd name="T35" fmla="*/ 659 h 670"/>
                <a:gd name="T36" fmla="*/ 343 w 648"/>
                <a:gd name="T37" fmla="*/ 659 h 670"/>
                <a:gd name="T38" fmla="*/ 349 w 648"/>
                <a:gd name="T39" fmla="*/ 650 h 670"/>
                <a:gd name="T40" fmla="*/ 368 w 648"/>
                <a:gd name="T41" fmla="*/ 670 h 670"/>
                <a:gd name="T42" fmla="*/ 582 w 648"/>
                <a:gd name="T43" fmla="*/ 456 h 670"/>
                <a:gd name="T44" fmla="*/ 642 w 648"/>
                <a:gd name="T45" fmla="*/ 361 h 670"/>
                <a:gd name="T46" fmla="*/ 532 w 648"/>
                <a:gd name="T47" fmla="*/ 362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48" h="670">
                  <a:moveTo>
                    <a:pt x="512" y="168"/>
                  </a:moveTo>
                  <a:cubicBezTo>
                    <a:pt x="528" y="184"/>
                    <a:pt x="540" y="203"/>
                    <a:pt x="547" y="223"/>
                  </a:cubicBezTo>
                  <a:cubicBezTo>
                    <a:pt x="580" y="233"/>
                    <a:pt x="617" y="230"/>
                    <a:pt x="648" y="214"/>
                  </a:cubicBezTo>
                  <a:cubicBezTo>
                    <a:pt x="637" y="172"/>
                    <a:pt x="615" y="132"/>
                    <a:pt x="582" y="99"/>
                  </a:cubicBezTo>
                  <a:cubicBezTo>
                    <a:pt x="483" y="0"/>
                    <a:pt x="323" y="0"/>
                    <a:pt x="224" y="99"/>
                  </a:cubicBezTo>
                  <a:cubicBezTo>
                    <a:pt x="0" y="323"/>
                    <a:pt x="0" y="323"/>
                    <a:pt x="0" y="323"/>
                  </a:cubicBezTo>
                  <a:cubicBezTo>
                    <a:pt x="11" y="334"/>
                    <a:pt x="11" y="334"/>
                    <a:pt x="11" y="334"/>
                  </a:cubicBezTo>
                  <a:cubicBezTo>
                    <a:pt x="24" y="324"/>
                    <a:pt x="44" y="325"/>
                    <a:pt x="56" y="337"/>
                  </a:cubicBezTo>
                  <a:cubicBezTo>
                    <a:pt x="69" y="349"/>
                    <a:pt x="70" y="369"/>
                    <a:pt x="59" y="382"/>
                  </a:cubicBezTo>
                  <a:cubicBezTo>
                    <a:pt x="69" y="393"/>
                    <a:pt x="69" y="393"/>
                    <a:pt x="69" y="393"/>
                  </a:cubicBezTo>
                  <a:cubicBezTo>
                    <a:pt x="294" y="168"/>
                    <a:pt x="294" y="168"/>
                    <a:pt x="294" y="168"/>
                  </a:cubicBezTo>
                  <a:cubicBezTo>
                    <a:pt x="354" y="108"/>
                    <a:pt x="452" y="108"/>
                    <a:pt x="512" y="168"/>
                  </a:cubicBezTo>
                  <a:close/>
                  <a:moveTo>
                    <a:pt x="532" y="362"/>
                  </a:moveTo>
                  <a:cubicBezTo>
                    <a:pt x="526" y="370"/>
                    <a:pt x="520" y="379"/>
                    <a:pt x="512" y="386"/>
                  </a:cubicBezTo>
                  <a:cubicBezTo>
                    <a:pt x="299" y="600"/>
                    <a:pt x="299" y="600"/>
                    <a:pt x="299" y="600"/>
                  </a:cubicBezTo>
                  <a:cubicBezTo>
                    <a:pt x="317" y="619"/>
                    <a:pt x="317" y="619"/>
                    <a:pt x="317" y="619"/>
                  </a:cubicBezTo>
                  <a:cubicBezTo>
                    <a:pt x="314" y="620"/>
                    <a:pt x="311" y="622"/>
                    <a:pt x="309" y="624"/>
                  </a:cubicBezTo>
                  <a:cubicBezTo>
                    <a:pt x="299" y="634"/>
                    <a:pt x="299" y="649"/>
                    <a:pt x="309" y="659"/>
                  </a:cubicBezTo>
                  <a:cubicBezTo>
                    <a:pt x="318" y="668"/>
                    <a:pt x="334" y="668"/>
                    <a:pt x="343" y="659"/>
                  </a:cubicBezTo>
                  <a:cubicBezTo>
                    <a:pt x="346" y="656"/>
                    <a:pt x="348" y="653"/>
                    <a:pt x="349" y="650"/>
                  </a:cubicBezTo>
                  <a:cubicBezTo>
                    <a:pt x="368" y="670"/>
                    <a:pt x="368" y="670"/>
                    <a:pt x="368" y="670"/>
                  </a:cubicBezTo>
                  <a:cubicBezTo>
                    <a:pt x="582" y="456"/>
                    <a:pt x="582" y="456"/>
                    <a:pt x="582" y="456"/>
                  </a:cubicBezTo>
                  <a:cubicBezTo>
                    <a:pt x="610" y="429"/>
                    <a:pt x="629" y="396"/>
                    <a:pt x="642" y="361"/>
                  </a:cubicBezTo>
                  <a:cubicBezTo>
                    <a:pt x="606" y="369"/>
                    <a:pt x="568" y="369"/>
                    <a:pt x="532" y="362"/>
                  </a:cubicBezTo>
                  <a:close/>
                </a:path>
              </a:pathLst>
            </a:custGeom>
            <a:solidFill>
              <a:srgbClr val="FDB817"/>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19" name="Freeform 53"/>
            <p:cNvSpPr>
              <a:spLocks/>
            </p:cNvSpPr>
            <p:nvPr/>
          </p:nvSpPr>
          <p:spPr bwMode="auto">
            <a:xfrm>
              <a:off x="5083969" y="1463279"/>
              <a:ext cx="594122" cy="592931"/>
            </a:xfrm>
            <a:custGeom>
              <a:avLst/>
              <a:gdLst>
                <a:gd name="T0" fmla="*/ 461 w 499"/>
                <a:gd name="T1" fmla="*/ 0 h 498"/>
                <a:gd name="T2" fmla="*/ 0 w 499"/>
                <a:gd name="T3" fmla="*/ 460 h 498"/>
                <a:gd name="T4" fmla="*/ 38 w 499"/>
                <a:gd name="T5" fmla="*/ 498 h 498"/>
                <a:gd name="T6" fmla="*/ 499 w 499"/>
                <a:gd name="T7" fmla="*/ 37 h 498"/>
                <a:gd name="T8" fmla="*/ 461 w 499"/>
                <a:gd name="T9" fmla="*/ 0 h 498"/>
              </a:gdLst>
              <a:ahLst/>
              <a:cxnLst>
                <a:cxn ang="0">
                  <a:pos x="T0" y="T1"/>
                </a:cxn>
                <a:cxn ang="0">
                  <a:pos x="T2" y="T3"/>
                </a:cxn>
                <a:cxn ang="0">
                  <a:pos x="T4" y="T5"/>
                </a:cxn>
                <a:cxn ang="0">
                  <a:pos x="T6" y="T7"/>
                </a:cxn>
                <a:cxn ang="0">
                  <a:pos x="T8" y="T9"/>
                </a:cxn>
              </a:cxnLst>
              <a:rect l="0" t="0" r="r" b="b"/>
              <a:pathLst>
                <a:path w="499" h="498">
                  <a:moveTo>
                    <a:pt x="461" y="0"/>
                  </a:moveTo>
                  <a:lnTo>
                    <a:pt x="0" y="460"/>
                  </a:lnTo>
                  <a:lnTo>
                    <a:pt x="38" y="498"/>
                  </a:lnTo>
                  <a:lnTo>
                    <a:pt x="499" y="37"/>
                  </a:lnTo>
                  <a:lnTo>
                    <a:pt x="461" y="0"/>
                  </a:lnTo>
                  <a:close/>
                </a:path>
              </a:pathLst>
            </a:custGeom>
            <a:solidFill>
              <a:srgbClr val="FDB817">
                <a:lumMod val="60000"/>
                <a:lumOff val="40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0" name="Freeform 54"/>
            <p:cNvSpPr>
              <a:spLocks/>
            </p:cNvSpPr>
            <p:nvPr/>
          </p:nvSpPr>
          <p:spPr bwMode="auto">
            <a:xfrm>
              <a:off x="5843588" y="2222898"/>
              <a:ext cx="592931" cy="592931"/>
            </a:xfrm>
            <a:custGeom>
              <a:avLst/>
              <a:gdLst>
                <a:gd name="T0" fmla="*/ 461 w 498"/>
                <a:gd name="T1" fmla="*/ 0 h 498"/>
                <a:gd name="T2" fmla="*/ 0 w 498"/>
                <a:gd name="T3" fmla="*/ 460 h 498"/>
                <a:gd name="T4" fmla="*/ 38 w 498"/>
                <a:gd name="T5" fmla="*/ 498 h 498"/>
                <a:gd name="T6" fmla="*/ 498 w 498"/>
                <a:gd name="T7" fmla="*/ 37 h 498"/>
                <a:gd name="T8" fmla="*/ 461 w 498"/>
                <a:gd name="T9" fmla="*/ 0 h 498"/>
              </a:gdLst>
              <a:ahLst/>
              <a:cxnLst>
                <a:cxn ang="0">
                  <a:pos x="T0" y="T1"/>
                </a:cxn>
                <a:cxn ang="0">
                  <a:pos x="T2" y="T3"/>
                </a:cxn>
                <a:cxn ang="0">
                  <a:pos x="T4" y="T5"/>
                </a:cxn>
                <a:cxn ang="0">
                  <a:pos x="T6" y="T7"/>
                </a:cxn>
                <a:cxn ang="0">
                  <a:pos x="T8" y="T9"/>
                </a:cxn>
              </a:cxnLst>
              <a:rect l="0" t="0" r="r" b="b"/>
              <a:pathLst>
                <a:path w="498" h="498">
                  <a:moveTo>
                    <a:pt x="461" y="0"/>
                  </a:moveTo>
                  <a:lnTo>
                    <a:pt x="0" y="460"/>
                  </a:lnTo>
                  <a:lnTo>
                    <a:pt x="38" y="498"/>
                  </a:lnTo>
                  <a:lnTo>
                    <a:pt x="498" y="37"/>
                  </a:lnTo>
                  <a:lnTo>
                    <a:pt x="461" y="0"/>
                  </a:lnTo>
                  <a:close/>
                </a:path>
              </a:pathLst>
            </a:custGeom>
            <a:solidFill>
              <a:srgbClr val="FDB817">
                <a:lumMod val="60000"/>
                <a:lumOff val="40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1" name="Freeform 55"/>
            <p:cNvSpPr>
              <a:spLocks/>
            </p:cNvSpPr>
            <p:nvPr/>
          </p:nvSpPr>
          <p:spPr bwMode="auto">
            <a:xfrm>
              <a:off x="1019176" y="4558904"/>
              <a:ext cx="2336006" cy="1485900"/>
            </a:xfrm>
            <a:custGeom>
              <a:avLst/>
              <a:gdLst>
                <a:gd name="T0" fmla="*/ 751 w 886"/>
                <a:gd name="T1" fmla="*/ 169 h 563"/>
                <a:gd name="T2" fmla="*/ 787 w 886"/>
                <a:gd name="T3" fmla="*/ 225 h 563"/>
                <a:gd name="T4" fmla="*/ 886 w 886"/>
                <a:gd name="T5" fmla="*/ 215 h 563"/>
                <a:gd name="T6" fmla="*/ 820 w 886"/>
                <a:gd name="T7" fmla="*/ 99 h 563"/>
                <a:gd name="T8" fmla="*/ 463 w 886"/>
                <a:gd name="T9" fmla="*/ 99 h 563"/>
                <a:gd name="T10" fmla="*/ 0 w 886"/>
                <a:gd name="T11" fmla="*/ 562 h 563"/>
                <a:gd name="T12" fmla="*/ 15 w 886"/>
                <a:gd name="T13" fmla="*/ 563 h 563"/>
                <a:gd name="T14" fmla="*/ 127 w 886"/>
                <a:gd name="T15" fmla="*/ 563 h 563"/>
                <a:gd name="T16" fmla="*/ 532 w 886"/>
                <a:gd name="T17" fmla="*/ 169 h 563"/>
                <a:gd name="T18" fmla="*/ 751 w 886"/>
                <a:gd name="T19" fmla="*/ 169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6" h="563">
                  <a:moveTo>
                    <a:pt x="751" y="169"/>
                  </a:moveTo>
                  <a:cubicBezTo>
                    <a:pt x="767" y="185"/>
                    <a:pt x="779" y="205"/>
                    <a:pt x="787" y="225"/>
                  </a:cubicBezTo>
                  <a:cubicBezTo>
                    <a:pt x="820" y="235"/>
                    <a:pt x="856" y="231"/>
                    <a:pt x="886" y="215"/>
                  </a:cubicBezTo>
                  <a:cubicBezTo>
                    <a:pt x="876" y="172"/>
                    <a:pt x="854" y="132"/>
                    <a:pt x="820" y="99"/>
                  </a:cubicBezTo>
                  <a:cubicBezTo>
                    <a:pt x="722" y="0"/>
                    <a:pt x="561" y="0"/>
                    <a:pt x="463" y="99"/>
                  </a:cubicBezTo>
                  <a:cubicBezTo>
                    <a:pt x="0" y="562"/>
                    <a:pt x="0" y="562"/>
                    <a:pt x="0" y="562"/>
                  </a:cubicBezTo>
                  <a:cubicBezTo>
                    <a:pt x="15" y="563"/>
                    <a:pt x="15" y="563"/>
                    <a:pt x="15" y="563"/>
                  </a:cubicBezTo>
                  <a:cubicBezTo>
                    <a:pt x="127" y="563"/>
                    <a:pt x="127" y="563"/>
                    <a:pt x="127" y="563"/>
                  </a:cubicBezTo>
                  <a:cubicBezTo>
                    <a:pt x="532" y="169"/>
                    <a:pt x="532" y="169"/>
                    <a:pt x="532" y="169"/>
                  </a:cubicBezTo>
                  <a:cubicBezTo>
                    <a:pt x="593" y="109"/>
                    <a:pt x="691" y="109"/>
                    <a:pt x="751" y="169"/>
                  </a:cubicBezTo>
                  <a:close/>
                </a:path>
              </a:pathLst>
            </a:custGeom>
            <a:solidFill>
              <a:srgbClr val="7F7F7F">
                <a:lumMod val="60000"/>
                <a:lumOff val="40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22" name="Freeform 56"/>
            <p:cNvSpPr>
              <a:spLocks/>
            </p:cNvSpPr>
            <p:nvPr/>
          </p:nvSpPr>
          <p:spPr bwMode="auto">
            <a:xfrm>
              <a:off x="2527698" y="5517356"/>
              <a:ext cx="812006" cy="534591"/>
            </a:xfrm>
            <a:custGeom>
              <a:avLst/>
              <a:gdLst>
                <a:gd name="T0" fmla="*/ 198 w 308"/>
                <a:gd name="T1" fmla="*/ 0 h 203"/>
                <a:gd name="T2" fmla="*/ 179 w 308"/>
                <a:gd name="T3" fmla="*/ 24 h 203"/>
                <a:gd name="T4" fmla="*/ 0 w 308"/>
                <a:gd name="T5" fmla="*/ 203 h 203"/>
                <a:gd name="T6" fmla="*/ 139 w 308"/>
                <a:gd name="T7" fmla="*/ 203 h 203"/>
                <a:gd name="T8" fmla="*/ 248 w 308"/>
                <a:gd name="T9" fmla="*/ 94 h 203"/>
                <a:gd name="T10" fmla="*/ 308 w 308"/>
                <a:gd name="T11" fmla="*/ 0 h 203"/>
                <a:gd name="T12" fmla="*/ 198 w 308"/>
                <a:gd name="T13" fmla="*/ 0 h 203"/>
              </a:gdLst>
              <a:ahLst/>
              <a:cxnLst>
                <a:cxn ang="0">
                  <a:pos x="T0" y="T1"/>
                </a:cxn>
                <a:cxn ang="0">
                  <a:pos x="T2" y="T3"/>
                </a:cxn>
                <a:cxn ang="0">
                  <a:pos x="T4" y="T5"/>
                </a:cxn>
                <a:cxn ang="0">
                  <a:pos x="T6" y="T7"/>
                </a:cxn>
                <a:cxn ang="0">
                  <a:pos x="T8" y="T9"/>
                </a:cxn>
                <a:cxn ang="0">
                  <a:pos x="T10" y="T11"/>
                </a:cxn>
                <a:cxn ang="0">
                  <a:pos x="T12" y="T13"/>
                </a:cxn>
              </a:cxnLst>
              <a:rect l="0" t="0" r="r" b="b"/>
              <a:pathLst>
                <a:path w="308" h="203">
                  <a:moveTo>
                    <a:pt x="198" y="0"/>
                  </a:moveTo>
                  <a:cubicBezTo>
                    <a:pt x="192" y="9"/>
                    <a:pt x="186" y="17"/>
                    <a:pt x="179" y="24"/>
                  </a:cubicBezTo>
                  <a:cubicBezTo>
                    <a:pt x="0" y="203"/>
                    <a:pt x="0" y="203"/>
                    <a:pt x="0" y="203"/>
                  </a:cubicBezTo>
                  <a:cubicBezTo>
                    <a:pt x="139" y="203"/>
                    <a:pt x="139" y="203"/>
                    <a:pt x="139" y="203"/>
                  </a:cubicBezTo>
                  <a:cubicBezTo>
                    <a:pt x="248" y="94"/>
                    <a:pt x="248" y="94"/>
                    <a:pt x="248" y="94"/>
                  </a:cubicBezTo>
                  <a:cubicBezTo>
                    <a:pt x="276" y="66"/>
                    <a:pt x="296" y="34"/>
                    <a:pt x="308" y="0"/>
                  </a:cubicBezTo>
                  <a:cubicBezTo>
                    <a:pt x="272" y="7"/>
                    <a:pt x="234" y="7"/>
                    <a:pt x="198" y="0"/>
                  </a:cubicBezTo>
                  <a:close/>
                </a:path>
              </a:pathLst>
            </a:custGeom>
            <a:solidFill>
              <a:srgbClr val="7F7F7F">
                <a:lumMod val="60000"/>
                <a:lumOff val="40000"/>
              </a:srgb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cxnSp>
          <p:nvCxnSpPr>
            <p:cNvPr id="23" name="Straight Connector 59"/>
            <p:cNvCxnSpPr/>
            <p:nvPr/>
          </p:nvCxnSpPr>
          <p:spPr>
            <a:xfrm>
              <a:off x="3559375" y="3983833"/>
              <a:ext cx="451841" cy="431006"/>
            </a:xfrm>
            <a:prstGeom prst="line">
              <a:avLst/>
            </a:prstGeom>
            <a:noFill/>
            <a:ln w="19050" cap="flat" cmpd="sng" algn="ctr">
              <a:solidFill>
                <a:srgbClr val="7F7F7F"/>
              </a:solidFill>
              <a:prstDash val="sysDot"/>
              <a:miter lim="800000"/>
            </a:ln>
            <a:effectLst/>
          </p:spPr>
        </p:cxnSp>
        <p:cxnSp>
          <p:nvCxnSpPr>
            <p:cNvPr id="24" name="Straight Connector 62"/>
            <p:cNvCxnSpPr/>
            <p:nvPr/>
          </p:nvCxnSpPr>
          <p:spPr>
            <a:xfrm>
              <a:off x="5230119" y="2312790"/>
              <a:ext cx="451841" cy="431006"/>
            </a:xfrm>
            <a:prstGeom prst="line">
              <a:avLst/>
            </a:prstGeom>
            <a:noFill/>
            <a:ln w="19050" cap="flat" cmpd="sng" algn="ctr">
              <a:solidFill>
                <a:srgbClr val="7F7F7F"/>
              </a:solidFill>
              <a:prstDash val="sysDot"/>
              <a:miter lim="800000"/>
            </a:ln>
            <a:effectLst/>
          </p:spPr>
        </p:cxnSp>
      </p:grpSp>
      <p:sp>
        <p:nvSpPr>
          <p:cNvPr id="2" name="Titre 1"/>
          <p:cNvSpPr>
            <a:spLocks noGrp="1"/>
          </p:cNvSpPr>
          <p:nvPr>
            <p:ph type="title"/>
          </p:nvPr>
        </p:nvSpPr>
        <p:spPr>
          <a:xfrm>
            <a:off x="316031" y="615836"/>
            <a:ext cx="6686550" cy="803535"/>
          </a:xfrm>
        </p:spPr>
        <p:txBody>
          <a:bodyPr>
            <a:noAutofit/>
          </a:bodyPr>
          <a:lstStyle/>
          <a:p>
            <a:pPr lvl="2" algn="ctr" rtl="0">
              <a:spcBef>
                <a:spcPct val="0"/>
              </a:spcBef>
            </a:pPr>
            <a:r>
              <a:rPr lang="en-US" sz="3600" b="1" dirty="0"/>
              <a:t>Discourse as a site of </a:t>
            </a:r>
            <a:r>
              <a:rPr lang="en-US" sz="3600" b="1" dirty="0" smtClean="0"/>
              <a:t>resistance</a:t>
            </a:r>
            <a:endParaRPr lang="fr-FR" sz="3600" dirty="0"/>
          </a:p>
        </p:txBody>
      </p:sp>
      <p:sp>
        <p:nvSpPr>
          <p:cNvPr id="3" name="Espace réservé du contenu 2"/>
          <p:cNvSpPr>
            <a:spLocks noGrp="1"/>
          </p:cNvSpPr>
          <p:nvPr>
            <p:ph idx="1"/>
          </p:nvPr>
        </p:nvSpPr>
        <p:spPr>
          <a:xfrm>
            <a:off x="681038" y="1825625"/>
            <a:ext cx="7646656" cy="4351338"/>
          </a:xfrm>
        </p:spPr>
        <p:txBody>
          <a:bodyPr vert="horz" lIns="91440" tIns="45720" rIns="91440" bIns="45720" rtlCol="0">
            <a:normAutofit fontScale="85000" lnSpcReduction="10000"/>
          </a:bodyPr>
          <a:lstStyle/>
          <a:p>
            <a:pPr marL="0" indent="0"/>
            <a:r>
              <a:rPr lang="en-US" dirty="0" smtClean="0">
                <a:latin typeface="FrankRuehl" pitchFamily="34" charset="-79"/>
                <a:cs typeface="FrankRuehl" pitchFamily="34" charset="-79"/>
              </a:rPr>
              <a:t>CDA is not only meant to lay bare the strategies of manipulation and dominance that reflect hidden agenda but it can also be used to enact practices of challenge to dominant discourses by creating a counter-discourse.</a:t>
            </a:r>
          </a:p>
          <a:p>
            <a:pPr marL="0" indent="0"/>
            <a:r>
              <a:rPr lang="en-US" dirty="0" smtClean="0">
                <a:latin typeface="FrankRuehl" pitchFamily="34" charset="-79"/>
                <a:cs typeface="FrankRuehl" pitchFamily="34" charset="-79"/>
              </a:rPr>
              <a:t>The current thesis claims that the films under investigation, display references to discourses of inequality, gender relationships, sexual orientation, ageism, racism etc. and also enact strategies of resistance towards these forms and practices of inequality.</a:t>
            </a:r>
            <a:endParaRPr lang="fr-FR" dirty="0">
              <a:latin typeface="FrankRuehl" pitchFamily="34" charset="-79"/>
              <a:cs typeface="FrankRuehl" pitchFamily="34" charset="-79"/>
            </a:endParaRPr>
          </a:p>
        </p:txBody>
      </p:sp>
      <p:sp>
        <p:nvSpPr>
          <p:cNvPr id="4" name="Espace réservé du numéro de diapositive 3"/>
          <p:cNvSpPr>
            <a:spLocks noGrp="1"/>
          </p:cNvSpPr>
          <p:nvPr>
            <p:ph type="sldNum" sz="quarter" idx="12"/>
          </p:nvPr>
        </p:nvSpPr>
        <p:spPr/>
        <p:txBody>
          <a:bodyPr/>
          <a:lstStyle/>
          <a:p>
            <a:fld id="{30390A37-E3C3-492C-A955-60E1DA9A985E}" type="slidenum">
              <a:rPr lang="fr-FR" smtClean="0"/>
              <a:pPr/>
              <a:t>51</a:t>
            </a:fld>
            <a:endParaRPr lang="fr-F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lvl="3" algn="ctr" rtl="0">
              <a:spcBef>
                <a:spcPct val="0"/>
              </a:spcBef>
            </a:pPr>
            <a:r>
              <a:rPr lang="en-US" sz="2400" b="1" dirty="0"/>
              <a:t>Representation of widowhood in popular culture</a:t>
            </a:r>
            <a:r>
              <a:rPr lang="fr-FR" sz="2400" b="1" dirty="0"/>
              <a:t/>
            </a:r>
            <a:br>
              <a:rPr lang="fr-FR" sz="2400" b="1" dirty="0"/>
            </a:br>
            <a:endParaRPr lang="fr-FR" sz="2400" dirty="0"/>
          </a:p>
        </p:txBody>
      </p:sp>
      <p:sp>
        <p:nvSpPr>
          <p:cNvPr id="3" name="Espace réservé du contenu 2"/>
          <p:cNvSpPr>
            <a:spLocks noGrp="1"/>
          </p:cNvSpPr>
          <p:nvPr>
            <p:ph idx="1"/>
          </p:nvPr>
        </p:nvSpPr>
        <p:spPr/>
        <p:txBody>
          <a:bodyPr vert="horz" lIns="91440" tIns="45720" rIns="91440" bIns="45720" rtlCol="0">
            <a:normAutofit fontScale="70000" lnSpcReduction="20000"/>
          </a:bodyPr>
          <a:lstStyle/>
          <a:p>
            <a:pPr marL="0" indent="0">
              <a:lnSpc>
                <a:spcPct val="100000"/>
              </a:lnSpc>
            </a:pPr>
            <a:r>
              <a:rPr lang="en-US" dirty="0" smtClean="0">
                <a:latin typeface="FrankRuehl" pitchFamily="34" charset="-79"/>
                <a:cs typeface="FrankRuehl" pitchFamily="34" charset="-79"/>
              </a:rPr>
              <a:t>In Tunisia, a ‘good role model’ of a widow is one who lives her life posthumously identified with her dead husband and whose time is solely devoted to raising their children. </a:t>
            </a:r>
          </a:p>
          <a:p>
            <a:pPr marL="0" indent="0">
              <a:lnSpc>
                <a:spcPct val="100000"/>
              </a:lnSpc>
            </a:pPr>
            <a:r>
              <a:rPr lang="en-US" dirty="0" smtClean="0">
                <a:latin typeface="FrankRuehl" pitchFamily="34" charset="-79"/>
                <a:cs typeface="FrankRuehl" pitchFamily="34" charset="-79"/>
              </a:rPr>
              <a:t>Cultural norms and expectations assign some roles to and a model of behavior expected from the widowed woman.</a:t>
            </a:r>
          </a:p>
          <a:p>
            <a:pPr marL="0" indent="0">
              <a:lnSpc>
                <a:spcPct val="100000"/>
              </a:lnSpc>
            </a:pPr>
            <a:r>
              <a:rPr lang="en-US" dirty="0" smtClean="0">
                <a:latin typeface="FrankRuehl" pitchFamily="34" charset="-79"/>
                <a:cs typeface="FrankRuehl" pitchFamily="34" charset="-79"/>
              </a:rPr>
              <a:t>Red Satin has challenged the dominant belief that widowhood is the beginning of decline and a period of despair, “a time of loneliness, ill health, and misery” (Chambers, 2005, p 226).</a:t>
            </a:r>
            <a:endParaRPr lang="fr-FR" dirty="0" smtClean="0">
              <a:latin typeface="FrankRuehl" pitchFamily="34" charset="-79"/>
              <a:cs typeface="FrankRuehl" pitchFamily="34" charset="-79"/>
            </a:endParaRPr>
          </a:p>
          <a:p>
            <a:pPr marL="0" indent="0">
              <a:lnSpc>
                <a:spcPct val="100000"/>
              </a:lnSpc>
            </a:pPr>
            <a:r>
              <a:rPr lang="en-US" dirty="0" smtClean="0">
                <a:latin typeface="FrankRuehl" pitchFamily="34" charset="-79"/>
                <a:cs typeface="FrankRuehl" pitchFamily="34" charset="-79"/>
              </a:rPr>
              <a:t>The challenging discourse that arises from research into widowhood claims that there is no straightforward model of living as a widow and that each woman has her own way of coping with bereavement based on her previous experience and future aspirations.</a:t>
            </a:r>
            <a:endParaRPr lang="fr-FR" dirty="0" smtClean="0">
              <a:latin typeface="FrankRuehl" pitchFamily="34" charset="-79"/>
              <a:cs typeface="FrankRuehl" pitchFamily="34" charset="-79"/>
            </a:endParaRPr>
          </a:p>
          <a:p>
            <a:pPr marL="0" indent="0">
              <a:lnSpc>
                <a:spcPct val="100000"/>
              </a:lnSpc>
            </a:pPr>
            <a:endParaRPr lang="fr-FR" dirty="0">
              <a:latin typeface="FrankRuehl" pitchFamily="34" charset="-79"/>
              <a:cs typeface="FrankRuehl" pitchFamily="34" charset="-79"/>
            </a:endParaRPr>
          </a:p>
        </p:txBody>
      </p:sp>
      <p:sp>
        <p:nvSpPr>
          <p:cNvPr id="4" name="Espace réservé du numéro de diapositive 3"/>
          <p:cNvSpPr>
            <a:spLocks noGrp="1"/>
          </p:cNvSpPr>
          <p:nvPr>
            <p:ph type="sldNum" sz="quarter" idx="12"/>
          </p:nvPr>
        </p:nvSpPr>
        <p:spPr/>
        <p:txBody>
          <a:bodyPr/>
          <a:lstStyle/>
          <a:p>
            <a:fld id="{30390A37-E3C3-492C-A955-60E1DA9A985E}" type="slidenum">
              <a:rPr lang="fr-FR" smtClean="0"/>
              <a:pPr/>
              <a:t>52</a:t>
            </a:fld>
            <a:endParaRPr lang="fr-FR"/>
          </a:p>
        </p:txBody>
      </p:sp>
      <p:pic>
        <p:nvPicPr>
          <p:cNvPr id="33794" name="Picture 2" descr="Widowhood"/>
          <p:cNvPicPr>
            <a:picLocks noChangeAspect="1" noChangeArrowheads="1"/>
          </p:cNvPicPr>
          <p:nvPr/>
        </p:nvPicPr>
        <p:blipFill>
          <a:blip r:embed="rId2"/>
          <a:srcRect/>
          <a:stretch>
            <a:fillRect/>
          </a:stretch>
        </p:blipFill>
        <p:spPr bwMode="auto">
          <a:xfrm>
            <a:off x="8431922" y="281513"/>
            <a:ext cx="1160860" cy="2000251"/>
          </a:xfrm>
          <a:prstGeom prst="rect">
            <a:avLst/>
          </a:prstGeom>
          <a:noFill/>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Résultat de recherche d'images pour &quot;icones patriarchy&quot;"/>
          <p:cNvPicPr>
            <a:picLocks noChangeAspect="1" noChangeArrowheads="1"/>
          </p:cNvPicPr>
          <p:nvPr/>
        </p:nvPicPr>
        <p:blipFill>
          <a:blip r:embed="rId2"/>
          <a:srcRect l="1760" t="6448" r="3263" b="14951"/>
          <a:stretch>
            <a:fillRect/>
          </a:stretch>
        </p:blipFill>
        <p:spPr bwMode="auto">
          <a:xfrm>
            <a:off x="7355575" y="0"/>
            <a:ext cx="2550425" cy="2597780"/>
          </a:xfrm>
          <a:prstGeom prst="rect">
            <a:avLst/>
          </a:prstGeom>
          <a:noFill/>
        </p:spPr>
      </p:pic>
      <p:sp>
        <p:nvSpPr>
          <p:cNvPr id="2" name="Titre 1"/>
          <p:cNvSpPr>
            <a:spLocks noGrp="1"/>
          </p:cNvSpPr>
          <p:nvPr>
            <p:ph type="title"/>
          </p:nvPr>
        </p:nvSpPr>
        <p:spPr/>
        <p:txBody>
          <a:bodyPr>
            <a:normAutofit/>
          </a:bodyPr>
          <a:lstStyle/>
          <a:p>
            <a:pPr lvl="3" algn="ctr"/>
            <a:r>
              <a:rPr lang="en-US" sz="2800" b="1" dirty="0"/>
              <a:t>Patriarchal and Neopatriarchal </a:t>
            </a:r>
            <a:r>
              <a:rPr lang="en-US" sz="2800" b="1" dirty="0" smtClean="0"/>
              <a:t>Discourses</a:t>
            </a:r>
            <a:endParaRPr lang="fr-FR" sz="2800" dirty="0"/>
          </a:p>
        </p:txBody>
      </p:sp>
      <p:sp>
        <p:nvSpPr>
          <p:cNvPr id="3" name="Espace réservé du contenu 2"/>
          <p:cNvSpPr>
            <a:spLocks noGrp="1"/>
          </p:cNvSpPr>
          <p:nvPr>
            <p:ph idx="1"/>
          </p:nvPr>
        </p:nvSpPr>
        <p:spPr>
          <a:xfrm>
            <a:off x="326196" y="2112228"/>
            <a:ext cx="8543925" cy="4351338"/>
          </a:xfrm>
        </p:spPr>
        <p:txBody>
          <a:bodyPr vert="horz" lIns="91440" tIns="45720" rIns="91440" bIns="45720" rtlCol="0">
            <a:normAutofit fontScale="77500" lnSpcReduction="20000"/>
          </a:bodyPr>
          <a:lstStyle/>
          <a:p>
            <a:pPr marL="0" indent="0">
              <a:lnSpc>
                <a:spcPct val="100000"/>
              </a:lnSpc>
            </a:pPr>
            <a:r>
              <a:rPr lang="en-US" dirty="0" smtClean="0">
                <a:latin typeface="FrankRuehl" pitchFamily="34" charset="-79"/>
                <a:cs typeface="FrankRuehl" pitchFamily="34" charset="-79"/>
              </a:rPr>
              <a:t>The two films under study can be seen in the light of a discourse that challenges patriarchal and neo-patriarchal discourses.</a:t>
            </a:r>
          </a:p>
          <a:p>
            <a:pPr marL="0" indent="0">
              <a:lnSpc>
                <a:spcPct val="100000"/>
              </a:lnSpc>
            </a:pPr>
            <a:r>
              <a:rPr lang="en-US" dirty="0" smtClean="0">
                <a:latin typeface="FrankRuehl" pitchFamily="34" charset="-79"/>
                <a:cs typeface="FrankRuehl" pitchFamily="34" charset="-79"/>
              </a:rPr>
              <a:t>The two films display a family model which includes a combination of patriarchal and modern features; women have their say economically and socially, family roles are negotiated and all the mothers depicted are breadwinners.</a:t>
            </a:r>
          </a:p>
          <a:p>
            <a:pPr marL="0" indent="0">
              <a:lnSpc>
                <a:spcPct val="100000"/>
              </a:lnSpc>
            </a:pPr>
            <a:r>
              <a:rPr lang="en-US" dirty="0" smtClean="0">
                <a:latin typeface="FrankRuehl" pitchFamily="34" charset="-79"/>
                <a:cs typeface="FrankRuehl" pitchFamily="34" charset="-79"/>
              </a:rPr>
              <a:t>The concept of </a:t>
            </a:r>
            <a:r>
              <a:rPr lang="en-US" dirty="0" err="1" smtClean="0">
                <a:latin typeface="FrankRuehl" pitchFamily="34" charset="-79"/>
                <a:cs typeface="FrankRuehl" pitchFamily="34" charset="-79"/>
              </a:rPr>
              <a:t>Neopatriarchy</a:t>
            </a:r>
            <a:r>
              <a:rPr lang="en-US" dirty="0" smtClean="0">
                <a:latin typeface="FrankRuehl" pitchFamily="34" charset="-79"/>
                <a:cs typeface="FrankRuehl" pitchFamily="34" charset="-79"/>
              </a:rPr>
              <a:t> is more often used in relation to the state, where the government plays the role of ‘patriarch’ by controlling and regulating people’s daily lives and by denying them access to different information resources</a:t>
            </a:r>
            <a:endParaRPr lang="fr-FR" dirty="0">
              <a:latin typeface="FrankRuehl" pitchFamily="34" charset="-79"/>
              <a:cs typeface="FrankRuehl" pitchFamily="34" charset="-79"/>
            </a:endParaRPr>
          </a:p>
        </p:txBody>
      </p:sp>
      <p:sp>
        <p:nvSpPr>
          <p:cNvPr id="4" name="Espace réservé du numéro de diapositive 3"/>
          <p:cNvSpPr>
            <a:spLocks noGrp="1"/>
          </p:cNvSpPr>
          <p:nvPr>
            <p:ph type="sldNum" sz="quarter" idx="12"/>
          </p:nvPr>
        </p:nvSpPr>
        <p:spPr/>
        <p:txBody>
          <a:bodyPr/>
          <a:lstStyle/>
          <a:p>
            <a:fld id="{30390A37-E3C3-492C-A955-60E1DA9A985E}" type="slidenum">
              <a:rPr lang="fr-FR" smtClean="0"/>
              <a:pPr/>
              <a:t>53</a:t>
            </a:fld>
            <a:endParaRPr lang="fr-F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771"/>
          <p:cNvSpPr>
            <a:spLocks/>
          </p:cNvSpPr>
          <p:nvPr/>
        </p:nvSpPr>
        <p:spPr bwMode="auto">
          <a:xfrm>
            <a:off x="2805469" y="1460310"/>
            <a:ext cx="1696587" cy="4753369"/>
          </a:xfrm>
          <a:custGeom>
            <a:avLst/>
            <a:gdLst>
              <a:gd name="T0" fmla="*/ 14 w 20"/>
              <a:gd name="T1" fmla="*/ 34 h 39"/>
              <a:gd name="T2" fmla="*/ 17 w 20"/>
              <a:gd name="T3" fmla="*/ 30 h 39"/>
              <a:gd name="T4" fmla="*/ 20 w 20"/>
              <a:gd name="T5" fmla="*/ 27 h 39"/>
              <a:gd name="T6" fmla="*/ 20 w 20"/>
              <a:gd name="T7" fmla="*/ 24 h 39"/>
              <a:gd name="T8" fmla="*/ 19 w 20"/>
              <a:gd name="T9" fmla="*/ 23 h 39"/>
              <a:gd name="T10" fmla="*/ 17 w 20"/>
              <a:gd name="T11" fmla="*/ 20 h 39"/>
              <a:gd name="T12" fmla="*/ 14 w 20"/>
              <a:gd name="T13" fmla="*/ 20 h 39"/>
              <a:gd name="T14" fmla="*/ 16 w 20"/>
              <a:gd name="T15" fmla="*/ 16 h 39"/>
              <a:gd name="T16" fmla="*/ 17 w 20"/>
              <a:gd name="T17" fmla="*/ 10 h 39"/>
              <a:gd name="T18" fmla="*/ 15 w 20"/>
              <a:gd name="T19" fmla="*/ 6 h 39"/>
              <a:gd name="T20" fmla="*/ 18 w 20"/>
              <a:gd name="T21" fmla="*/ 4 h 39"/>
              <a:gd name="T22" fmla="*/ 18 w 20"/>
              <a:gd name="T23" fmla="*/ 1 h 39"/>
              <a:gd name="T24" fmla="*/ 15 w 20"/>
              <a:gd name="T25" fmla="*/ 3 h 39"/>
              <a:gd name="T26" fmla="*/ 14 w 20"/>
              <a:gd name="T27" fmla="*/ 2 h 39"/>
              <a:gd name="T28" fmla="*/ 11 w 20"/>
              <a:gd name="T29" fmla="*/ 0 h 39"/>
              <a:gd name="T30" fmla="*/ 5 w 20"/>
              <a:gd name="T31" fmla="*/ 4 h 39"/>
              <a:gd name="T32" fmla="*/ 2 w 20"/>
              <a:gd name="T33" fmla="*/ 17 h 39"/>
              <a:gd name="T34" fmla="*/ 1 w 20"/>
              <a:gd name="T35" fmla="*/ 21 h 39"/>
              <a:gd name="T36" fmla="*/ 4 w 20"/>
              <a:gd name="T37" fmla="*/ 26 h 39"/>
              <a:gd name="T38" fmla="*/ 8 w 20"/>
              <a:gd name="T39" fmla="*/ 30 h 39"/>
              <a:gd name="T40" fmla="*/ 10 w 20"/>
              <a:gd name="T41" fmla="*/ 39 h 39"/>
              <a:gd name="T42" fmla="*/ 14 w 20"/>
              <a:gd name="T43" fmla="*/ 34 h 39"/>
              <a:gd name="T44" fmla="*/ 14 w 20"/>
              <a:gd name="T45" fmla="*/ 34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 h="39">
                <a:moveTo>
                  <a:pt x="14" y="34"/>
                </a:moveTo>
                <a:cubicBezTo>
                  <a:pt x="12" y="32"/>
                  <a:pt x="16" y="30"/>
                  <a:pt x="17" y="30"/>
                </a:cubicBezTo>
                <a:cubicBezTo>
                  <a:pt x="19" y="29"/>
                  <a:pt x="20" y="28"/>
                  <a:pt x="20" y="27"/>
                </a:cubicBezTo>
                <a:cubicBezTo>
                  <a:pt x="20" y="26"/>
                  <a:pt x="20" y="25"/>
                  <a:pt x="20" y="24"/>
                </a:cubicBezTo>
                <a:cubicBezTo>
                  <a:pt x="20" y="23"/>
                  <a:pt x="19" y="23"/>
                  <a:pt x="19" y="23"/>
                </a:cubicBezTo>
                <a:cubicBezTo>
                  <a:pt x="18" y="22"/>
                  <a:pt x="18" y="21"/>
                  <a:pt x="17" y="20"/>
                </a:cubicBezTo>
                <a:cubicBezTo>
                  <a:pt x="16" y="20"/>
                  <a:pt x="15" y="21"/>
                  <a:pt x="14" y="20"/>
                </a:cubicBezTo>
                <a:cubicBezTo>
                  <a:pt x="11" y="18"/>
                  <a:pt x="14" y="17"/>
                  <a:pt x="16" y="16"/>
                </a:cubicBezTo>
                <a:cubicBezTo>
                  <a:pt x="18" y="15"/>
                  <a:pt x="19" y="12"/>
                  <a:pt x="17" y="10"/>
                </a:cubicBezTo>
                <a:cubicBezTo>
                  <a:pt x="17" y="9"/>
                  <a:pt x="14" y="7"/>
                  <a:pt x="15" y="6"/>
                </a:cubicBezTo>
                <a:cubicBezTo>
                  <a:pt x="16" y="5"/>
                  <a:pt x="17" y="5"/>
                  <a:pt x="18" y="4"/>
                </a:cubicBezTo>
                <a:cubicBezTo>
                  <a:pt x="18" y="4"/>
                  <a:pt x="18" y="1"/>
                  <a:pt x="18" y="1"/>
                </a:cubicBezTo>
                <a:cubicBezTo>
                  <a:pt x="17" y="1"/>
                  <a:pt x="16" y="4"/>
                  <a:pt x="15" y="3"/>
                </a:cubicBezTo>
                <a:cubicBezTo>
                  <a:pt x="15" y="3"/>
                  <a:pt x="14" y="2"/>
                  <a:pt x="14" y="2"/>
                </a:cubicBezTo>
                <a:cubicBezTo>
                  <a:pt x="13" y="1"/>
                  <a:pt x="12" y="0"/>
                  <a:pt x="11" y="0"/>
                </a:cubicBezTo>
                <a:cubicBezTo>
                  <a:pt x="9" y="1"/>
                  <a:pt x="6" y="2"/>
                  <a:pt x="5" y="4"/>
                </a:cubicBezTo>
                <a:cubicBezTo>
                  <a:pt x="3" y="8"/>
                  <a:pt x="5" y="14"/>
                  <a:pt x="2" y="17"/>
                </a:cubicBezTo>
                <a:cubicBezTo>
                  <a:pt x="0" y="19"/>
                  <a:pt x="0" y="19"/>
                  <a:pt x="1" y="21"/>
                </a:cubicBezTo>
                <a:cubicBezTo>
                  <a:pt x="1" y="23"/>
                  <a:pt x="4" y="24"/>
                  <a:pt x="4" y="26"/>
                </a:cubicBezTo>
                <a:cubicBezTo>
                  <a:pt x="5" y="28"/>
                  <a:pt x="8" y="29"/>
                  <a:pt x="8" y="30"/>
                </a:cubicBezTo>
                <a:cubicBezTo>
                  <a:pt x="9" y="33"/>
                  <a:pt x="10" y="37"/>
                  <a:pt x="10" y="39"/>
                </a:cubicBezTo>
                <a:cubicBezTo>
                  <a:pt x="12" y="39"/>
                  <a:pt x="16" y="37"/>
                  <a:pt x="14" y="34"/>
                </a:cubicBezTo>
                <a:cubicBezTo>
                  <a:pt x="13" y="33"/>
                  <a:pt x="15" y="35"/>
                  <a:pt x="14" y="34"/>
                </a:cubicBezTo>
                <a:close/>
              </a:path>
            </a:pathLst>
          </a:custGeom>
          <a:solidFill>
            <a:schemeClr val="accent3">
              <a:lumMod val="40000"/>
              <a:lumOff val="60000"/>
            </a:schemeClr>
          </a:solidFill>
          <a:ln w="4763" cap="flat">
            <a:solidFill>
              <a:schemeClr val="bg1"/>
            </a:solidFill>
            <a:prstDash val="solid"/>
            <a:round/>
            <a:headEnd/>
            <a:tailEnd/>
          </a:ln>
        </p:spPr>
        <p:txBody>
          <a:bodyPr vert="horz" wrap="square" lIns="68580" tIns="34290" rIns="68580" bIns="34290" numCol="1" anchor="t" anchorCtr="0" compatLnSpc="1">
            <a:prstTxWarp prst="textNoShape">
              <a:avLst/>
            </a:prstTxWarp>
          </a:bodyPr>
          <a:lstStyle/>
          <a:p>
            <a:endParaRPr lang="id-ID" sz="1350"/>
          </a:p>
        </p:txBody>
      </p:sp>
      <p:sp>
        <p:nvSpPr>
          <p:cNvPr id="2" name="Titre 1"/>
          <p:cNvSpPr>
            <a:spLocks noGrp="1"/>
          </p:cNvSpPr>
          <p:nvPr>
            <p:ph type="title"/>
          </p:nvPr>
        </p:nvSpPr>
        <p:spPr/>
        <p:txBody>
          <a:bodyPr>
            <a:normAutofit/>
          </a:bodyPr>
          <a:lstStyle/>
          <a:p>
            <a:r>
              <a:rPr lang="en-US" sz="6000" dirty="0" smtClean="0"/>
              <a:t>Tunisian Cinema</a:t>
            </a:r>
            <a:endParaRPr lang="fr-FR" sz="6000" dirty="0"/>
          </a:p>
        </p:txBody>
      </p:sp>
      <p:sp>
        <p:nvSpPr>
          <p:cNvPr id="3" name="Espace réservé du contenu 2"/>
          <p:cNvSpPr>
            <a:spLocks noGrp="1"/>
          </p:cNvSpPr>
          <p:nvPr>
            <p:ph idx="1"/>
          </p:nvPr>
        </p:nvSpPr>
        <p:spPr>
          <a:xfrm>
            <a:off x="681040" y="1825625"/>
            <a:ext cx="5428894" cy="4351338"/>
          </a:xfrm>
        </p:spPr>
        <p:txBody>
          <a:bodyPr vert="horz" lIns="91440" tIns="45720" rIns="91440" bIns="45720" rtlCol="0">
            <a:normAutofit fontScale="92500" lnSpcReduction="10000"/>
          </a:bodyPr>
          <a:lstStyle/>
          <a:p>
            <a:pPr marL="0" indent="0"/>
            <a:r>
              <a:rPr lang="en-US" dirty="0" smtClean="0">
                <a:latin typeface="FrankRuehl" pitchFamily="34" charset="-79"/>
                <a:cs typeface="FrankRuehl" pitchFamily="34" charset="-79"/>
              </a:rPr>
              <a:t>The number of Tunisian films produced per year is very limited. According to the official site of Tunisian cinema, Tunisia annually produces between three and four feature films and between seven and eight short films, a very modest number compared to other Arab countries.</a:t>
            </a:r>
          </a:p>
        </p:txBody>
      </p:sp>
      <p:sp>
        <p:nvSpPr>
          <p:cNvPr id="4" name="Espace réservé du numéro de diapositive 3"/>
          <p:cNvSpPr>
            <a:spLocks noGrp="1"/>
          </p:cNvSpPr>
          <p:nvPr>
            <p:ph type="sldNum" sz="quarter" idx="12"/>
          </p:nvPr>
        </p:nvSpPr>
        <p:spPr/>
        <p:txBody>
          <a:bodyPr/>
          <a:lstStyle/>
          <a:p>
            <a:fld id="{30390A37-E3C3-492C-A955-60E1DA9A985E}" type="slidenum">
              <a:rPr lang="fr-FR" smtClean="0"/>
              <a:pPr/>
              <a:t>54</a:t>
            </a:fld>
            <a:endParaRPr lang="fr-F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4" algn="ctr" rtl="0">
              <a:spcBef>
                <a:spcPct val="0"/>
              </a:spcBef>
            </a:pPr>
            <a:r>
              <a:rPr lang="en-US" b="1" i="1" dirty="0"/>
              <a:t>Pre- revolution Tunisian cinema (Ben Ali era)</a:t>
            </a:r>
            <a:r>
              <a:rPr lang="fr-FR" b="1" i="1" dirty="0"/>
              <a:t/>
            </a:r>
            <a:br>
              <a:rPr lang="fr-FR" b="1" i="1" dirty="0"/>
            </a:br>
            <a:endParaRPr lang="fr-FR" dirty="0"/>
          </a:p>
        </p:txBody>
      </p:sp>
      <p:sp>
        <p:nvSpPr>
          <p:cNvPr id="3" name="Espace réservé du contenu 2"/>
          <p:cNvSpPr>
            <a:spLocks noGrp="1"/>
          </p:cNvSpPr>
          <p:nvPr>
            <p:ph idx="1"/>
          </p:nvPr>
        </p:nvSpPr>
        <p:spPr/>
        <p:txBody>
          <a:bodyPr vert="horz" lIns="91440" tIns="45720" rIns="91440" bIns="45720" rtlCol="0">
            <a:normAutofit fontScale="55000" lnSpcReduction="20000"/>
          </a:bodyPr>
          <a:lstStyle/>
          <a:p>
            <a:pPr marL="0" indent="0">
              <a:lnSpc>
                <a:spcPct val="110000"/>
              </a:lnSpc>
            </a:pPr>
            <a:r>
              <a:rPr lang="en-US" dirty="0" smtClean="0">
                <a:latin typeface="FrankRuehl" pitchFamily="34" charset="-79"/>
                <a:cs typeface="FrankRuehl" pitchFamily="34" charset="-79"/>
              </a:rPr>
              <a:t>It is noteworthy that the emergence of some of the ambitious filmmakers mentioned in the previous section took place during a period of Tunisia’s history best known for its repression and lack of freedom of political expression.</a:t>
            </a:r>
          </a:p>
          <a:p>
            <a:pPr marL="0" indent="0">
              <a:lnSpc>
                <a:spcPct val="110000"/>
              </a:lnSpc>
            </a:pPr>
            <a:r>
              <a:rPr lang="en-US" dirty="0" smtClean="0">
                <a:latin typeface="FrankRuehl" pitchFamily="34" charset="-79"/>
                <a:cs typeface="FrankRuehl" pitchFamily="34" charset="-79"/>
              </a:rPr>
              <a:t>In such a repressive atmosphere, their films have been considered as ‘allegories of resistance’ (Lang, 2014) to the prevailing oppression and a reflection of national identity rhetoric.</a:t>
            </a:r>
            <a:endParaRPr lang="fr-FR" dirty="0" smtClean="0">
              <a:latin typeface="FrankRuehl" pitchFamily="34" charset="-79"/>
              <a:cs typeface="FrankRuehl" pitchFamily="34" charset="-79"/>
            </a:endParaRPr>
          </a:p>
          <a:p>
            <a:pPr marL="0" indent="0">
              <a:lnSpc>
                <a:spcPct val="110000"/>
              </a:lnSpc>
            </a:pPr>
            <a:r>
              <a:rPr lang="en-US" dirty="0" smtClean="0">
                <a:latin typeface="FrankRuehl" pitchFamily="34" charset="-79"/>
                <a:cs typeface="FrankRuehl" pitchFamily="34" charset="-79"/>
              </a:rPr>
              <a:t>Direct references to religion in Tunisian cinema were largely avoided but bold subjects were more than welcomed: homosexuality, sexual enslavement of women. It is a cinema “characterized by a certain intimacy and psychological realism of character development” (Lang, 2014)</a:t>
            </a:r>
          </a:p>
          <a:p>
            <a:pPr marL="0" indent="0">
              <a:lnSpc>
                <a:spcPct val="110000"/>
              </a:lnSpc>
            </a:pPr>
            <a:r>
              <a:rPr lang="en-US" dirty="0" smtClean="0">
                <a:latin typeface="FrankRuehl" pitchFamily="34" charset="-79"/>
                <a:cs typeface="FrankRuehl" pitchFamily="34" charset="-79"/>
              </a:rPr>
              <a:t>the sophisticated mechanisms of controlling cultural production did not make life easy for filmmakers trying their best to secure some financial subsidy for their projects.</a:t>
            </a:r>
          </a:p>
          <a:p>
            <a:pPr marL="0" indent="0">
              <a:lnSpc>
                <a:spcPct val="110000"/>
              </a:lnSpc>
            </a:pPr>
            <a:r>
              <a:rPr lang="en-US" dirty="0" smtClean="0">
                <a:latin typeface="FrankRuehl" pitchFamily="34" charset="-79"/>
                <a:cs typeface="FrankRuehl" pitchFamily="34" charset="-79"/>
              </a:rPr>
              <a:t>Tunisian filmmakers needed to know the ‘rules of the game’ and find clandestine ways to pass on their message whilst at the same time relishing seeing their films come to life and their ideas transmitted – even if it was in form of allegories.</a:t>
            </a:r>
            <a:endParaRPr lang="fr-FR" dirty="0">
              <a:latin typeface="FrankRuehl" pitchFamily="34" charset="-79"/>
              <a:cs typeface="FrankRuehl" pitchFamily="34" charset="-79"/>
            </a:endParaRPr>
          </a:p>
        </p:txBody>
      </p:sp>
      <p:sp>
        <p:nvSpPr>
          <p:cNvPr id="4" name="Espace réservé du numéro de diapositive 3"/>
          <p:cNvSpPr>
            <a:spLocks noGrp="1"/>
          </p:cNvSpPr>
          <p:nvPr>
            <p:ph type="sldNum" sz="quarter" idx="12"/>
          </p:nvPr>
        </p:nvSpPr>
        <p:spPr/>
        <p:txBody>
          <a:bodyPr/>
          <a:lstStyle/>
          <a:p>
            <a:fld id="{30390A37-E3C3-492C-A955-60E1DA9A985E}" type="slidenum">
              <a:rPr lang="fr-FR" smtClean="0"/>
              <a:pPr/>
              <a:t>55</a:t>
            </a:fld>
            <a:endParaRPr lang="fr-F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4" algn="ctr" rtl="0">
              <a:spcBef>
                <a:spcPct val="0"/>
              </a:spcBef>
            </a:pPr>
            <a:r>
              <a:rPr lang="en-US" b="1" i="1" dirty="0"/>
              <a:t>Post- revolution Tunisian cinema</a:t>
            </a:r>
            <a:r>
              <a:rPr lang="fr-FR" b="1" i="1" dirty="0"/>
              <a:t/>
            </a:r>
            <a:br>
              <a:rPr lang="fr-FR" b="1" i="1" dirty="0"/>
            </a:br>
            <a:endParaRPr lang="fr-FR" dirty="0"/>
          </a:p>
        </p:txBody>
      </p:sp>
      <p:sp>
        <p:nvSpPr>
          <p:cNvPr id="3" name="Espace réservé du contenu 2"/>
          <p:cNvSpPr>
            <a:spLocks noGrp="1"/>
          </p:cNvSpPr>
          <p:nvPr>
            <p:ph idx="1"/>
          </p:nvPr>
        </p:nvSpPr>
        <p:spPr/>
        <p:txBody>
          <a:bodyPr vert="horz" lIns="91440" tIns="45720" rIns="91440" bIns="45720" rtlCol="0">
            <a:normAutofit fontScale="62500" lnSpcReduction="20000"/>
          </a:bodyPr>
          <a:lstStyle/>
          <a:p>
            <a:pPr marL="0" indent="0">
              <a:lnSpc>
                <a:spcPct val="110000"/>
              </a:lnSpc>
            </a:pPr>
            <a:r>
              <a:rPr lang="en-US" dirty="0" smtClean="0">
                <a:latin typeface="FrankRuehl" pitchFamily="34" charset="-79"/>
                <a:cs typeface="FrankRuehl" pitchFamily="34" charset="-79"/>
              </a:rPr>
              <a:t>It seems as if Tunisian cinema is enjoying a period of ‘resurrection’ after its stagnation at the turn of the millennium with the end of the New Wave of Tunisian Cinema (1986-2006). The aftermath of the revolution has witnessed the emergence of a new generation of Tunisian filmmakers who have won international acclaim and recognition. </a:t>
            </a:r>
          </a:p>
          <a:p>
            <a:pPr marL="0" indent="0">
              <a:lnSpc>
                <a:spcPct val="110000"/>
              </a:lnSpc>
            </a:pPr>
            <a:r>
              <a:rPr lang="en-US" dirty="0" smtClean="0">
                <a:latin typeface="FrankRuehl" pitchFamily="34" charset="-79"/>
                <a:cs typeface="FrankRuehl" pitchFamily="34" charset="-79"/>
              </a:rPr>
              <a:t>The question of funding still represents a major issue and a real handicap for Tunisian cinema. With limited resources, how are filmmakers able to bring their ideas to life?</a:t>
            </a:r>
            <a:endParaRPr lang="fr-FR" dirty="0" smtClean="0">
              <a:latin typeface="FrankRuehl" pitchFamily="34" charset="-79"/>
              <a:cs typeface="FrankRuehl" pitchFamily="34" charset="-79"/>
            </a:endParaRPr>
          </a:p>
          <a:p>
            <a:pPr marL="0" indent="0">
              <a:lnSpc>
                <a:spcPct val="110000"/>
              </a:lnSpc>
            </a:pPr>
            <a:r>
              <a:rPr lang="en-US" dirty="0" smtClean="0">
                <a:latin typeface="FrankRuehl" pitchFamily="34" charset="-79"/>
                <a:cs typeface="FrankRuehl" pitchFamily="34" charset="-79"/>
              </a:rPr>
              <a:t>The tradition of viewing and the nature of the audience is another issue in Tunisia. Tunisian audiences are largest during festivals. People go to see new releases when there is a festival. At other times cinema theatres may well appear to be deserted. </a:t>
            </a:r>
            <a:endParaRPr lang="fr-FR" dirty="0" smtClean="0">
              <a:latin typeface="FrankRuehl" pitchFamily="34" charset="-79"/>
              <a:cs typeface="FrankRuehl" pitchFamily="34" charset="-79"/>
            </a:endParaRPr>
          </a:p>
          <a:p>
            <a:pPr marL="0" indent="0">
              <a:lnSpc>
                <a:spcPct val="110000"/>
              </a:lnSpc>
            </a:pPr>
            <a:r>
              <a:rPr lang="en-US" dirty="0" smtClean="0">
                <a:latin typeface="FrankRuehl" pitchFamily="34" charset="-79"/>
                <a:cs typeface="FrankRuehl" pitchFamily="34" charset="-79"/>
              </a:rPr>
              <a:t>The other major issue that might threaten Tunisian cinema is the extreme conservatism or ‘</a:t>
            </a:r>
            <a:r>
              <a:rPr lang="en-US" dirty="0" err="1" smtClean="0">
                <a:latin typeface="FrankRuehl" pitchFamily="34" charset="-79"/>
                <a:cs typeface="FrankRuehl" pitchFamily="34" charset="-79"/>
              </a:rPr>
              <a:t>Salafism</a:t>
            </a:r>
            <a:r>
              <a:rPr lang="en-US" dirty="0" smtClean="0">
                <a:latin typeface="FrankRuehl" pitchFamily="34" charset="-79"/>
                <a:cs typeface="FrankRuehl" pitchFamily="34" charset="-79"/>
              </a:rPr>
              <a:t>’.</a:t>
            </a:r>
            <a:endParaRPr lang="fr-FR" dirty="0">
              <a:latin typeface="FrankRuehl" pitchFamily="34" charset="-79"/>
              <a:cs typeface="FrankRuehl" pitchFamily="34" charset="-79"/>
            </a:endParaRPr>
          </a:p>
        </p:txBody>
      </p:sp>
      <p:sp>
        <p:nvSpPr>
          <p:cNvPr id="4" name="Espace réservé du numéro de diapositive 3"/>
          <p:cNvSpPr>
            <a:spLocks noGrp="1"/>
          </p:cNvSpPr>
          <p:nvPr>
            <p:ph type="sldNum" sz="quarter" idx="12"/>
          </p:nvPr>
        </p:nvSpPr>
        <p:spPr/>
        <p:txBody>
          <a:bodyPr/>
          <a:lstStyle/>
          <a:p>
            <a:fld id="{30390A37-E3C3-492C-A955-60E1DA9A985E}" type="slidenum">
              <a:rPr lang="fr-FR" smtClean="0"/>
              <a:pPr/>
              <a:t>56</a:t>
            </a:fld>
            <a:endParaRPr lang="fr-F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lvl="3" algn="ctr" rtl="0">
              <a:spcBef>
                <a:spcPct val="0"/>
              </a:spcBef>
            </a:pPr>
            <a:r>
              <a:rPr lang="en-US" sz="3600" b="1" dirty="0"/>
              <a:t>Tunisian female filmmakers</a:t>
            </a:r>
            <a:r>
              <a:rPr lang="fr-FR" sz="3600" b="1" dirty="0"/>
              <a:t/>
            </a:r>
            <a:br>
              <a:rPr lang="fr-FR" sz="3600" b="1" dirty="0"/>
            </a:br>
            <a:endParaRPr lang="fr-FR" sz="3600" dirty="0"/>
          </a:p>
        </p:txBody>
      </p:sp>
      <p:sp>
        <p:nvSpPr>
          <p:cNvPr id="3" name="Espace réservé du contenu 2"/>
          <p:cNvSpPr>
            <a:spLocks noGrp="1"/>
          </p:cNvSpPr>
          <p:nvPr>
            <p:ph idx="1"/>
          </p:nvPr>
        </p:nvSpPr>
        <p:spPr>
          <a:xfrm>
            <a:off x="272955" y="1825625"/>
            <a:ext cx="9280477" cy="4351338"/>
          </a:xfrm>
        </p:spPr>
        <p:txBody>
          <a:bodyPr vert="horz" lIns="91440" tIns="45720" rIns="91440" bIns="45720" rtlCol="0">
            <a:noAutofit/>
          </a:bodyPr>
          <a:lstStyle/>
          <a:p>
            <a:pPr marL="0" indent="0">
              <a:lnSpc>
                <a:spcPct val="110000"/>
              </a:lnSpc>
            </a:pPr>
            <a:r>
              <a:rPr lang="en-US" sz="1800" dirty="0" smtClean="0">
                <a:latin typeface="FrankRuehl" pitchFamily="34" charset="-79"/>
                <a:cs typeface="FrankRuehl" pitchFamily="34" charset="-79"/>
              </a:rPr>
              <a:t>Despite having a limited cinema industry and a relatively small population, in comparison to its neighbors, Tunisia has had the largest number of female filmmakers in the Maghreb.</a:t>
            </a:r>
          </a:p>
          <a:p>
            <a:pPr marL="0" indent="0">
              <a:lnSpc>
                <a:spcPct val="110000"/>
              </a:lnSpc>
            </a:pPr>
            <a:r>
              <a:rPr lang="en-US" sz="1800" dirty="0" smtClean="0">
                <a:latin typeface="FrankRuehl" pitchFamily="34" charset="-79"/>
                <a:cs typeface="FrankRuehl" pitchFamily="34" charset="-79"/>
              </a:rPr>
              <a:t>In Tunisia women are actively encouraged to strive for educational achievement, to have their voice heard in politics, economic affairs and cultural issues. This is facilitated by a comparatively liberal jurisdiction in terms of gender equality (</a:t>
            </a:r>
            <a:r>
              <a:rPr lang="en-US" sz="1800" dirty="0" err="1" smtClean="0">
                <a:latin typeface="FrankRuehl" pitchFamily="34" charset="-79"/>
                <a:cs typeface="FrankRuehl" pitchFamily="34" charset="-79"/>
              </a:rPr>
              <a:t>Donmez</a:t>
            </a:r>
            <a:r>
              <a:rPr lang="en-US" sz="1800" dirty="0" smtClean="0">
                <a:latin typeface="FrankRuehl" pitchFamily="34" charset="-79"/>
                <a:cs typeface="FrankRuehl" pitchFamily="34" charset="-79"/>
              </a:rPr>
              <a:t>-Colin, 2007) that has enabled women to achieve positions of responsibility in all sectors of society, including the cinema industry, which consequently led to the emergence of a relatively high proportion of female filmmakers. It has even been suggested that international funding tends to support films directed by women more than those directed by men.</a:t>
            </a:r>
          </a:p>
          <a:p>
            <a:pPr marL="0" indent="0">
              <a:lnSpc>
                <a:spcPct val="110000"/>
              </a:lnSpc>
            </a:pPr>
            <a:r>
              <a:rPr lang="en-US" sz="1800" dirty="0" smtClean="0">
                <a:latin typeface="FrankRuehl" pitchFamily="34" charset="-79"/>
                <a:cs typeface="FrankRuehl" pitchFamily="34" charset="-79"/>
              </a:rPr>
              <a:t>Whether working on documentaries or feature films, these filmmakers have always chosen the subject of women and their role in society as the focal point for their efforts. Their themes tend to either highlight the ‘anomalies’ and contradictions lived through and endured by women in Tunisian society or alternatively they offer empowerment for women by presenting successful role models</a:t>
            </a:r>
            <a:r>
              <a:rPr lang="en-US" sz="1600" dirty="0" smtClean="0">
                <a:latin typeface="FrankRuehl" pitchFamily="34" charset="-79"/>
                <a:cs typeface="FrankRuehl" pitchFamily="34" charset="-79"/>
              </a:rPr>
              <a:t>.</a:t>
            </a:r>
            <a:endParaRPr lang="fr-FR" sz="1600" dirty="0">
              <a:latin typeface="FrankRuehl" pitchFamily="34" charset="-79"/>
              <a:cs typeface="FrankRuehl" pitchFamily="34" charset="-79"/>
            </a:endParaRPr>
          </a:p>
        </p:txBody>
      </p:sp>
      <p:sp>
        <p:nvSpPr>
          <p:cNvPr id="4" name="Espace réservé du numéro de diapositive 3"/>
          <p:cNvSpPr>
            <a:spLocks noGrp="1"/>
          </p:cNvSpPr>
          <p:nvPr>
            <p:ph type="sldNum" sz="quarter" idx="12"/>
          </p:nvPr>
        </p:nvSpPr>
        <p:spPr/>
        <p:txBody>
          <a:bodyPr/>
          <a:lstStyle/>
          <a:p>
            <a:fld id="{30390A37-E3C3-492C-A955-60E1DA9A985E}" type="slidenum">
              <a:rPr lang="fr-FR" smtClean="0"/>
              <a:pPr/>
              <a:t>57</a:t>
            </a:fld>
            <a:endParaRPr lang="fr-FR"/>
          </a:p>
        </p:txBody>
      </p:sp>
      <p:sp>
        <p:nvSpPr>
          <p:cNvPr id="6" name="Freeform 771"/>
          <p:cNvSpPr>
            <a:spLocks/>
          </p:cNvSpPr>
          <p:nvPr/>
        </p:nvSpPr>
        <p:spPr bwMode="auto">
          <a:xfrm>
            <a:off x="8803177" y="0"/>
            <a:ext cx="1102823" cy="2856117"/>
          </a:xfrm>
          <a:custGeom>
            <a:avLst/>
            <a:gdLst>
              <a:gd name="T0" fmla="*/ 14 w 20"/>
              <a:gd name="T1" fmla="*/ 34 h 39"/>
              <a:gd name="T2" fmla="*/ 17 w 20"/>
              <a:gd name="T3" fmla="*/ 30 h 39"/>
              <a:gd name="T4" fmla="*/ 20 w 20"/>
              <a:gd name="T5" fmla="*/ 27 h 39"/>
              <a:gd name="T6" fmla="*/ 20 w 20"/>
              <a:gd name="T7" fmla="*/ 24 h 39"/>
              <a:gd name="T8" fmla="*/ 19 w 20"/>
              <a:gd name="T9" fmla="*/ 23 h 39"/>
              <a:gd name="T10" fmla="*/ 17 w 20"/>
              <a:gd name="T11" fmla="*/ 20 h 39"/>
              <a:gd name="T12" fmla="*/ 14 w 20"/>
              <a:gd name="T13" fmla="*/ 20 h 39"/>
              <a:gd name="T14" fmla="*/ 16 w 20"/>
              <a:gd name="T15" fmla="*/ 16 h 39"/>
              <a:gd name="T16" fmla="*/ 17 w 20"/>
              <a:gd name="T17" fmla="*/ 10 h 39"/>
              <a:gd name="T18" fmla="*/ 15 w 20"/>
              <a:gd name="T19" fmla="*/ 6 h 39"/>
              <a:gd name="T20" fmla="*/ 18 w 20"/>
              <a:gd name="T21" fmla="*/ 4 h 39"/>
              <a:gd name="T22" fmla="*/ 18 w 20"/>
              <a:gd name="T23" fmla="*/ 1 h 39"/>
              <a:gd name="T24" fmla="*/ 15 w 20"/>
              <a:gd name="T25" fmla="*/ 3 h 39"/>
              <a:gd name="T26" fmla="*/ 14 w 20"/>
              <a:gd name="T27" fmla="*/ 2 h 39"/>
              <a:gd name="T28" fmla="*/ 11 w 20"/>
              <a:gd name="T29" fmla="*/ 0 h 39"/>
              <a:gd name="T30" fmla="*/ 5 w 20"/>
              <a:gd name="T31" fmla="*/ 4 h 39"/>
              <a:gd name="T32" fmla="*/ 2 w 20"/>
              <a:gd name="T33" fmla="*/ 17 h 39"/>
              <a:gd name="T34" fmla="*/ 1 w 20"/>
              <a:gd name="T35" fmla="*/ 21 h 39"/>
              <a:gd name="T36" fmla="*/ 4 w 20"/>
              <a:gd name="T37" fmla="*/ 26 h 39"/>
              <a:gd name="T38" fmla="*/ 8 w 20"/>
              <a:gd name="T39" fmla="*/ 30 h 39"/>
              <a:gd name="T40" fmla="*/ 10 w 20"/>
              <a:gd name="T41" fmla="*/ 39 h 39"/>
              <a:gd name="T42" fmla="*/ 14 w 20"/>
              <a:gd name="T43" fmla="*/ 34 h 39"/>
              <a:gd name="T44" fmla="*/ 14 w 20"/>
              <a:gd name="T45" fmla="*/ 34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 h="39">
                <a:moveTo>
                  <a:pt x="14" y="34"/>
                </a:moveTo>
                <a:cubicBezTo>
                  <a:pt x="12" y="32"/>
                  <a:pt x="16" y="30"/>
                  <a:pt x="17" y="30"/>
                </a:cubicBezTo>
                <a:cubicBezTo>
                  <a:pt x="19" y="29"/>
                  <a:pt x="20" y="28"/>
                  <a:pt x="20" y="27"/>
                </a:cubicBezTo>
                <a:cubicBezTo>
                  <a:pt x="20" y="26"/>
                  <a:pt x="20" y="25"/>
                  <a:pt x="20" y="24"/>
                </a:cubicBezTo>
                <a:cubicBezTo>
                  <a:pt x="20" y="23"/>
                  <a:pt x="19" y="23"/>
                  <a:pt x="19" y="23"/>
                </a:cubicBezTo>
                <a:cubicBezTo>
                  <a:pt x="18" y="22"/>
                  <a:pt x="18" y="21"/>
                  <a:pt x="17" y="20"/>
                </a:cubicBezTo>
                <a:cubicBezTo>
                  <a:pt x="16" y="20"/>
                  <a:pt x="15" y="21"/>
                  <a:pt x="14" y="20"/>
                </a:cubicBezTo>
                <a:cubicBezTo>
                  <a:pt x="11" y="18"/>
                  <a:pt x="14" y="17"/>
                  <a:pt x="16" y="16"/>
                </a:cubicBezTo>
                <a:cubicBezTo>
                  <a:pt x="18" y="15"/>
                  <a:pt x="19" y="12"/>
                  <a:pt x="17" y="10"/>
                </a:cubicBezTo>
                <a:cubicBezTo>
                  <a:pt x="17" y="9"/>
                  <a:pt x="14" y="7"/>
                  <a:pt x="15" y="6"/>
                </a:cubicBezTo>
                <a:cubicBezTo>
                  <a:pt x="16" y="5"/>
                  <a:pt x="17" y="5"/>
                  <a:pt x="18" y="4"/>
                </a:cubicBezTo>
                <a:cubicBezTo>
                  <a:pt x="18" y="4"/>
                  <a:pt x="18" y="1"/>
                  <a:pt x="18" y="1"/>
                </a:cubicBezTo>
                <a:cubicBezTo>
                  <a:pt x="17" y="1"/>
                  <a:pt x="16" y="4"/>
                  <a:pt x="15" y="3"/>
                </a:cubicBezTo>
                <a:cubicBezTo>
                  <a:pt x="15" y="3"/>
                  <a:pt x="14" y="2"/>
                  <a:pt x="14" y="2"/>
                </a:cubicBezTo>
                <a:cubicBezTo>
                  <a:pt x="13" y="1"/>
                  <a:pt x="12" y="0"/>
                  <a:pt x="11" y="0"/>
                </a:cubicBezTo>
                <a:cubicBezTo>
                  <a:pt x="9" y="1"/>
                  <a:pt x="6" y="2"/>
                  <a:pt x="5" y="4"/>
                </a:cubicBezTo>
                <a:cubicBezTo>
                  <a:pt x="3" y="8"/>
                  <a:pt x="5" y="14"/>
                  <a:pt x="2" y="17"/>
                </a:cubicBezTo>
                <a:cubicBezTo>
                  <a:pt x="0" y="19"/>
                  <a:pt x="0" y="19"/>
                  <a:pt x="1" y="21"/>
                </a:cubicBezTo>
                <a:cubicBezTo>
                  <a:pt x="1" y="23"/>
                  <a:pt x="4" y="24"/>
                  <a:pt x="4" y="26"/>
                </a:cubicBezTo>
                <a:cubicBezTo>
                  <a:pt x="5" y="28"/>
                  <a:pt x="8" y="29"/>
                  <a:pt x="8" y="30"/>
                </a:cubicBezTo>
                <a:cubicBezTo>
                  <a:pt x="9" y="33"/>
                  <a:pt x="10" y="37"/>
                  <a:pt x="10" y="39"/>
                </a:cubicBezTo>
                <a:cubicBezTo>
                  <a:pt x="12" y="39"/>
                  <a:pt x="16" y="37"/>
                  <a:pt x="14" y="34"/>
                </a:cubicBezTo>
                <a:cubicBezTo>
                  <a:pt x="13" y="33"/>
                  <a:pt x="15" y="35"/>
                  <a:pt x="14" y="34"/>
                </a:cubicBezTo>
                <a:close/>
              </a:path>
            </a:pathLst>
          </a:custGeom>
          <a:solidFill>
            <a:srgbClr val="00B050"/>
          </a:solidFill>
          <a:ln w="4763" cap="flat">
            <a:solidFill>
              <a:schemeClr val="bg1"/>
            </a:solidFill>
            <a:prstDash val="solid"/>
            <a:round/>
            <a:headEnd/>
            <a:tailEnd/>
          </a:ln>
        </p:spPr>
        <p:txBody>
          <a:bodyPr vert="horz" wrap="square" lIns="68580" tIns="34290" rIns="68580" bIns="34290" numCol="1" anchor="t" anchorCtr="0" compatLnSpc="1">
            <a:prstTxWarp prst="textNoShape">
              <a:avLst/>
            </a:prstTxWarp>
          </a:bodyPr>
          <a:lstStyle/>
          <a:p>
            <a:endParaRPr lang="id-ID" sz="135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vert="horz" lIns="91440" tIns="45720" rIns="91440" bIns="45720" rtlCol="0">
            <a:normAutofit fontScale="70000" lnSpcReduction="20000"/>
          </a:bodyPr>
          <a:lstStyle/>
          <a:p>
            <a:pPr marL="0" indent="0">
              <a:lnSpc>
                <a:spcPct val="110000"/>
              </a:lnSpc>
            </a:pPr>
            <a:r>
              <a:rPr lang="en-US" dirty="0" smtClean="0">
                <a:latin typeface="FrankRuehl" pitchFamily="34" charset="-79"/>
                <a:cs typeface="FrankRuehl" pitchFamily="34" charset="-79"/>
              </a:rPr>
              <a:t>Topics denouncing the injuries and frustration imposed by society and the barriers met by women in their struggle for emancipation are also tackled by another female Tunisian filmmaker, </a:t>
            </a:r>
            <a:r>
              <a:rPr lang="en-US" dirty="0" err="1" smtClean="0">
                <a:latin typeface="FrankRuehl" pitchFamily="34" charset="-79"/>
                <a:cs typeface="FrankRuehl" pitchFamily="34" charset="-79"/>
              </a:rPr>
              <a:t>Moufida</a:t>
            </a:r>
            <a:r>
              <a:rPr lang="en-US" dirty="0" smtClean="0">
                <a:latin typeface="FrankRuehl" pitchFamily="34" charset="-79"/>
                <a:cs typeface="FrankRuehl" pitchFamily="34" charset="-79"/>
              </a:rPr>
              <a:t> </a:t>
            </a:r>
            <a:r>
              <a:rPr lang="en-US" dirty="0" err="1" smtClean="0">
                <a:latin typeface="FrankRuehl" pitchFamily="34" charset="-79"/>
                <a:cs typeface="FrankRuehl" pitchFamily="34" charset="-79"/>
              </a:rPr>
              <a:t>Tlatli</a:t>
            </a:r>
            <a:r>
              <a:rPr lang="en-US" dirty="0" smtClean="0">
                <a:latin typeface="FrankRuehl" pitchFamily="34" charset="-79"/>
                <a:cs typeface="FrankRuehl" pitchFamily="34" charset="-79"/>
              </a:rPr>
              <a:t>.</a:t>
            </a:r>
            <a:endParaRPr lang="ar-TN" dirty="0" smtClean="0">
              <a:latin typeface="FrankRuehl" pitchFamily="34" charset="-79"/>
              <a:cs typeface="FrankRuehl" pitchFamily="34" charset="-79"/>
            </a:endParaRPr>
          </a:p>
          <a:p>
            <a:pPr marL="0" indent="0">
              <a:lnSpc>
                <a:spcPct val="110000"/>
              </a:lnSpc>
            </a:pPr>
            <a:r>
              <a:rPr lang="en-US" dirty="0" err="1" smtClean="0">
                <a:latin typeface="FrankRuehl" pitchFamily="34" charset="-79"/>
                <a:cs typeface="FrankRuehl" pitchFamily="34" charset="-79"/>
              </a:rPr>
              <a:t>Salhi’s</a:t>
            </a:r>
            <a:r>
              <a:rPr lang="en-US" dirty="0" smtClean="0">
                <a:latin typeface="FrankRuehl" pitchFamily="34" charset="-79"/>
                <a:cs typeface="FrankRuehl" pitchFamily="34" charset="-79"/>
              </a:rPr>
              <a:t> (2007) comments are valid, that much to the disappointment of many Tunisian women, “changes in the law and politics have not been accompanied by changes in attitude” (</a:t>
            </a:r>
            <a:r>
              <a:rPr lang="en-US" dirty="0" err="1" smtClean="0">
                <a:latin typeface="FrankRuehl" pitchFamily="34" charset="-79"/>
                <a:cs typeface="FrankRuehl" pitchFamily="34" charset="-79"/>
              </a:rPr>
              <a:t>Salhi</a:t>
            </a:r>
            <a:r>
              <a:rPr lang="en-US" dirty="0" smtClean="0">
                <a:latin typeface="FrankRuehl" pitchFamily="34" charset="-79"/>
                <a:cs typeface="FrankRuehl" pitchFamily="34" charset="-79"/>
              </a:rPr>
              <a:t>, 2007, p. 353).</a:t>
            </a:r>
            <a:endParaRPr lang="ar-TN" dirty="0" smtClean="0">
              <a:latin typeface="FrankRuehl" pitchFamily="34" charset="-79"/>
              <a:cs typeface="FrankRuehl" pitchFamily="34" charset="-79"/>
            </a:endParaRPr>
          </a:p>
          <a:p>
            <a:pPr marL="0" indent="0">
              <a:lnSpc>
                <a:spcPct val="110000"/>
              </a:lnSpc>
            </a:pPr>
            <a:r>
              <a:rPr lang="en-US" dirty="0" smtClean="0">
                <a:latin typeface="FrankRuehl" pitchFamily="34" charset="-79"/>
                <a:cs typeface="FrankRuehl" pitchFamily="34" charset="-79"/>
              </a:rPr>
              <a:t>It is about the social and political turmoil that preceded the revolution seen from the perspective of four artists. It shows daily life during Ben Ali’s dictatorship and tackles the themes of unemployment, censorship, illegal migration police impunity and all of the social injustices that led to 14 January</a:t>
            </a:r>
            <a:r>
              <a:rPr lang="ar-TN" dirty="0" smtClean="0">
                <a:latin typeface="FrankRuehl" pitchFamily="34" charset="-79"/>
                <a:cs typeface="FrankRuehl" pitchFamily="34" charset="-79"/>
              </a:rPr>
              <a:t>ز</a:t>
            </a:r>
          </a:p>
          <a:p>
            <a:pPr marL="0" indent="0">
              <a:lnSpc>
                <a:spcPct val="110000"/>
              </a:lnSpc>
            </a:pPr>
            <a:r>
              <a:rPr lang="en-US" dirty="0" smtClean="0">
                <a:latin typeface="FrankRuehl" pitchFamily="34" charset="-79"/>
                <a:cs typeface="FrankRuehl" pitchFamily="34" charset="-79"/>
              </a:rPr>
              <a:t>Whether pre-revolution or post-revolution, the women portrayed in Tunisian films directed by female filmmakers still play pivotal roles in their films, always inspiring and empowering.</a:t>
            </a:r>
            <a:endParaRPr lang="fr-FR" dirty="0" smtClean="0">
              <a:latin typeface="FrankRuehl" pitchFamily="34" charset="-79"/>
              <a:cs typeface="FrankRuehl" pitchFamily="34" charset="-79"/>
            </a:endParaRPr>
          </a:p>
          <a:p>
            <a:pPr marL="0" indent="0">
              <a:lnSpc>
                <a:spcPct val="110000"/>
              </a:lnSpc>
            </a:pPr>
            <a:endParaRPr lang="fr-FR" dirty="0">
              <a:latin typeface="FrankRuehl" pitchFamily="34" charset="-79"/>
              <a:cs typeface="FrankRuehl" pitchFamily="34" charset="-79"/>
            </a:endParaRPr>
          </a:p>
        </p:txBody>
      </p:sp>
      <p:sp>
        <p:nvSpPr>
          <p:cNvPr id="4" name="Espace réservé du numéro de diapositive 3"/>
          <p:cNvSpPr>
            <a:spLocks noGrp="1"/>
          </p:cNvSpPr>
          <p:nvPr>
            <p:ph type="sldNum" sz="quarter" idx="12"/>
          </p:nvPr>
        </p:nvSpPr>
        <p:spPr/>
        <p:txBody>
          <a:bodyPr/>
          <a:lstStyle/>
          <a:p>
            <a:fld id="{30390A37-E3C3-492C-A955-60E1DA9A985E}" type="slidenum">
              <a:rPr lang="fr-FR" smtClean="0"/>
              <a:pPr/>
              <a:t>58</a:t>
            </a:fld>
            <a:endParaRPr lang="fr-F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vert="horz" lIns="91440" tIns="45720" rIns="91440" bIns="45720" rtlCol="0">
            <a:normAutofit fontScale="77500" lnSpcReduction="20000"/>
          </a:bodyPr>
          <a:lstStyle/>
          <a:p>
            <a:pPr marL="0" indent="0">
              <a:lnSpc>
                <a:spcPct val="110000"/>
              </a:lnSpc>
            </a:pPr>
            <a:r>
              <a:rPr lang="en-GB" dirty="0" smtClean="0">
                <a:latin typeface="FrankRuehl" pitchFamily="34" charset="-79"/>
                <a:cs typeface="FrankRuehl" pitchFamily="34" charset="-79"/>
              </a:rPr>
              <a:t>Social reading of the films under study attempts to answer the question of whether the thoughts and beliefs represented reinforce the viewer’s inherent beliefs or go against the grain; whether they stabilize or destabilize. Obviously they highlight departures from existing myths of gender representation and challenge the status quo by presenting new models that destabilize old ones.</a:t>
            </a:r>
          </a:p>
          <a:p>
            <a:pPr marL="0" indent="0">
              <a:lnSpc>
                <a:spcPct val="110000"/>
              </a:lnSpc>
            </a:pPr>
            <a:r>
              <a:rPr lang="en-GB" dirty="0" smtClean="0">
                <a:latin typeface="FrankRuehl" pitchFamily="34" charset="-79"/>
                <a:cs typeface="FrankRuehl" pitchFamily="34" charset="-79"/>
              </a:rPr>
              <a:t>The films follow a symbolic annihilation of their male characters. Males do not play important roles in these films. Their presence is given value deliberately and intentionally by women. Women are the agents, they are the doers. </a:t>
            </a:r>
          </a:p>
        </p:txBody>
      </p:sp>
      <p:sp>
        <p:nvSpPr>
          <p:cNvPr id="4" name="Espace réservé du numéro de diapositive 3"/>
          <p:cNvSpPr>
            <a:spLocks noGrp="1"/>
          </p:cNvSpPr>
          <p:nvPr>
            <p:ph type="sldNum" sz="quarter" idx="12"/>
          </p:nvPr>
        </p:nvSpPr>
        <p:spPr/>
        <p:txBody>
          <a:bodyPr/>
          <a:lstStyle/>
          <a:p>
            <a:fld id="{30390A37-E3C3-492C-A955-60E1DA9A985E}" type="slidenum">
              <a:rPr lang="fr-FR" smtClean="0"/>
              <a:pPr/>
              <a:t>59</a:t>
            </a:fld>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7506" y="-607326"/>
            <a:ext cx="8420100" cy="1214651"/>
          </a:xfrm>
        </p:spPr>
        <p:txBody>
          <a:bodyPr/>
          <a:lstStyle/>
          <a:p>
            <a:endParaRPr lang="fr-FR" dirty="0"/>
          </a:p>
        </p:txBody>
      </p:sp>
      <p:sp>
        <p:nvSpPr>
          <p:cNvPr id="3" name="Sous-titre 2"/>
          <p:cNvSpPr>
            <a:spLocks noGrp="1"/>
          </p:cNvSpPr>
          <p:nvPr>
            <p:ph type="subTitle" idx="1"/>
          </p:nvPr>
        </p:nvSpPr>
        <p:spPr>
          <a:xfrm>
            <a:off x="587707" y="846161"/>
            <a:ext cx="8782334" cy="5240740"/>
          </a:xfrm>
        </p:spPr>
        <p:txBody>
          <a:bodyPr>
            <a:normAutofit fontScale="92500"/>
          </a:bodyPr>
          <a:lstStyle/>
          <a:p>
            <a:pPr algn="l"/>
            <a:r>
              <a:rPr lang="fr-FR" sz="3200" dirty="0" err="1" smtClean="0">
                <a:solidFill>
                  <a:schemeClr val="tx1"/>
                </a:solidFill>
              </a:rPr>
              <a:t>Besides</a:t>
            </a:r>
            <a:r>
              <a:rPr lang="fr-FR" sz="3200" dirty="0" smtClean="0">
                <a:solidFill>
                  <a:schemeClr val="tx1"/>
                </a:solidFill>
              </a:rPr>
              <a:t>, Silence has been </a:t>
            </a:r>
            <a:r>
              <a:rPr lang="fr-FR" sz="3200" dirty="0" err="1" smtClean="0">
                <a:solidFill>
                  <a:schemeClr val="tx1"/>
                </a:solidFill>
              </a:rPr>
              <a:t>investigated</a:t>
            </a:r>
            <a:r>
              <a:rPr lang="fr-FR" sz="3200" dirty="0" smtClean="0">
                <a:solidFill>
                  <a:schemeClr val="tx1"/>
                </a:solidFill>
              </a:rPr>
              <a:t> </a:t>
            </a:r>
            <a:r>
              <a:rPr lang="fr-FR" sz="3200" dirty="0" err="1" smtClean="0">
                <a:solidFill>
                  <a:schemeClr val="tx1"/>
                </a:solidFill>
              </a:rPr>
              <a:t>using</a:t>
            </a:r>
            <a:r>
              <a:rPr lang="fr-FR" sz="3200" dirty="0" smtClean="0">
                <a:solidFill>
                  <a:schemeClr val="tx1"/>
                </a:solidFill>
              </a:rPr>
              <a:t> </a:t>
            </a:r>
            <a:r>
              <a:rPr lang="fr-FR" sz="3200" dirty="0" err="1" smtClean="0">
                <a:solidFill>
                  <a:schemeClr val="tx1"/>
                </a:solidFill>
              </a:rPr>
              <a:t>several</a:t>
            </a:r>
            <a:r>
              <a:rPr lang="fr-FR" sz="3200" dirty="0" smtClean="0">
                <a:solidFill>
                  <a:schemeClr val="tx1"/>
                </a:solidFill>
              </a:rPr>
              <a:t> </a:t>
            </a:r>
            <a:r>
              <a:rPr lang="fr-FR" sz="3200" dirty="0" err="1" smtClean="0">
                <a:solidFill>
                  <a:schemeClr val="tx1"/>
                </a:solidFill>
              </a:rPr>
              <a:t>different</a:t>
            </a:r>
            <a:r>
              <a:rPr lang="fr-FR" sz="3200" dirty="0" smtClean="0">
                <a:solidFill>
                  <a:schemeClr val="tx1"/>
                </a:solidFill>
              </a:rPr>
              <a:t> </a:t>
            </a:r>
            <a:r>
              <a:rPr lang="fr-FR" sz="3200" dirty="0" err="1" smtClean="0">
                <a:solidFill>
                  <a:schemeClr val="tx1"/>
                </a:solidFill>
              </a:rPr>
              <a:t>academic</a:t>
            </a:r>
            <a:r>
              <a:rPr lang="fr-FR" sz="3200" dirty="0" smtClean="0">
                <a:solidFill>
                  <a:schemeClr val="tx1"/>
                </a:solidFill>
              </a:rPr>
              <a:t> disciplines </a:t>
            </a:r>
            <a:r>
              <a:rPr lang="fr-FR" sz="3200" dirty="0" err="1" smtClean="0">
                <a:solidFill>
                  <a:schemeClr val="tx1"/>
                </a:solidFill>
              </a:rPr>
              <a:t>notably</a:t>
            </a:r>
            <a:r>
              <a:rPr lang="fr-FR" sz="3200" dirty="0" smtClean="0">
                <a:solidFill>
                  <a:schemeClr val="tx1"/>
                </a:solidFill>
              </a:rPr>
              <a:t> </a:t>
            </a:r>
            <a:r>
              <a:rPr lang="fr-FR" sz="3200" dirty="0" err="1" smtClean="0">
                <a:solidFill>
                  <a:schemeClr val="tx1"/>
                </a:solidFill>
              </a:rPr>
              <a:t>psychology</a:t>
            </a:r>
            <a:r>
              <a:rPr lang="fr-FR" sz="3200" dirty="0" smtClean="0">
                <a:solidFill>
                  <a:schemeClr val="tx1"/>
                </a:solidFill>
              </a:rPr>
              <a:t> (</a:t>
            </a:r>
            <a:r>
              <a:rPr lang="fr-FR" sz="3200" dirty="0" err="1" smtClean="0">
                <a:solidFill>
                  <a:schemeClr val="tx1"/>
                </a:solidFill>
              </a:rPr>
              <a:t>Zeligs</a:t>
            </a:r>
            <a:r>
              <a:rPr lang="fr-FR" sz="3200" dirty="0" smtClean="0">
                <a:solidFill>
                  <a:schemeClr val="tx1"/>
                </a:solidFill>
              </a:rPr>
              <a:t>,1961; Brown and Gilligan, 1993), </a:t>
            </a:r>
            <a:r>
              <a:rPr lang="fr-FR" sz="3200" dirty="0" err="1" smtClean="0">
                <a:solidFill>
                  <a:schemeClr val="tx1"/>
                </a:solidFill>
              </a:rPr>
              <a:t>sociology</a:t>
            </a:r>
            <a:r>
              <a:rPr lang="fr-FR" sz="3200" dirty="0" smtClean="0">
                <a:solidFill>
                  <a:schemeClr val="tx1"/>
                </a:solidFill>
              </a:rPr>
              <a:t> (</a:t>
            </a:r>
            <a:r>
              <a:rPr lang="fr-FR" sz="3200" dirty="0" err="1" smtClean="0">
                <a:solidFill>
                  <a:schemeClr val="tx1"/>
                </a:solidFill>
              </a:rPr>
              <a:t>Noelle</a:t>
            </a:r>
            <a:r>
              <a:rPr lang="fr-FR" sz="3200" dirty="0" smtClean="0">
                <a:solidFill>
                  <a:schemeClr val="tx1"/>
                </a:solidFill>
              </a:rPr>
              <a:t>-Neumann, 1984; </a:t>
            </a:r>
            <a:r>
              <a:rPr lang="fr-FR" sz="3200" dirty="0" err="1" smtClean="0">
                <a:solidFill>
                  <a:schemeClr val="tx1"/>
                </a:solidFill>
              </a:rPr>
              <a:t>Luhmann</a:t>
            </a:r>
            <a:r>
              <a:rPr lang="fr-FR" sz="3200" dirty="0" smtClean="0">
                <a:solidFill>
                  <a:schemeClr val="tx1"/>
                </a:solidFill>
              </a:rPr>
              <a:t>, 1994), </a:t>
            </a:r>
            <a:r>
              <a:rPr lang="fr-FR" sz="3200" dirty="0" err="1" smtClean="0">
                <a:solidFill>
                  <a:schemeClr val="tx1"/>
                </a:solidFill>
              </a:rPr>
              <a:t>philosophy</a:t>
            </a:r>
            <a:r>
              <a:rPr lang="fr-FR" sz="3200" dirty="0" smtClean="0">
                <a:solidFill>
                  <a:schemeClr val="tx1"/>
                </a:solidFill>
              </a:rPr>
              <a:t> and </a:t>
            </a:r>
            <a:r>
              <a:rPr lang="fr-FR" sz="3200" dirty="0" err="1" smtClean="0">
                <a:solidFill>
                  <a:schemeClr val="tx1"/>
                </a:solidFill>
              </a:rPr>
              <a:t>literature</a:t>
            </a:r>
            <a:r>
              <a:rPr lang="fr-FR" sz="3200" dirty="0" smtClean="0">
                <a:solidFill>
                  <a:schemeClr val="tx1"/>
                </a:solidFill>
              </a:rPr>
              <a:t> (Wittgenstein, 1958; Heidegger, 1962), </a:t>
            </a:r>
            <a:r>
              <a:rPr lang="fr-FR" sz="3200" dirty="0" err="1" smtClean="0">
                <a:solidFill>
                  <a:schemeClr val="tx1"/>
                </a:solidFill>
              </a:rPr>
              <a:t>linguistics</a:t>
            </a:r>
            <a:r>
              <a:rPr lang="fr-FR" sz="3200" dirty="0" smtClean="0">
                <a:solidFill>
                  <a:schemeClr val="tx1"/>
                </a:solidFill>
              </a:rPr>
              <a:t> (Bruneau, 1973; </a:t>
            </a:r>
            <a:r>
              <a:rPr lang="fr-FR" sz="3200" dirty="0" err="1" smtClean="0">
                <a:solidFill>
                  <a:schemeClr val="tx1"/>
                </a:solidFill>
              </a:rPr>
              <a:t>Saville</a:t>
            </a:r>
            <a:r>
              <a:rPr lang="fr-FR" sz="3200" dirty="0" smtClean="0">
                <a:solidFill>
                  <a:schemeClr val="tx1"/>
                </a:solidFill>
              </a:rPr>
              <a:t>-</a:t>
            </a:r>
            <a:r>
              <a:rPr lang="fr-FR" sz="3200" dirty="0" err="1" smtClean="0">
                <a:solidFill>
                  <a:schemeClr val="tx1"/>
                </a:solidFill>
              </a:rPr>
              <a:t>Troike</a:t>
            </a:r>
            <a:r>
              <a:rPr lang="fr-FR" sz="3200" dirty="0" smtClean="0">
                <a:solidFill>
                  <a:schemeClr val="tx1"/>
                </a:solidFill>
              </a:rPr>
              <a:t>, 1985; </a:t>
            </a:r>
            <a:r>
              <a:rPr lang="fr-FR" sz="3200" dirty="0" err="1" smtClean="0">
                <a:solidFill>
                  <a:schemeClr val="tx1"/>
                </a:solidFill>
              </a:rPr>
              <a:t>Tannen</a:t>
            </a:r>
            <a:r>
              <a:rPr lang="fr-FR" sz="3200" dirty="0" smtClean="0">
                <a:solidFill>
                  <a:schemeClr val="tx1"/>
                </a:solidFill>
              </a:rPr>
              <a:t>, 1985), </a:t>
            </a:r>
            <a:r>
              <a:rPr lang="fr-FR" sz="3200" dirty="0" err="1" smtClean="0">
                <a:solidFill>
                  <a:schemeClr val="tx1"/>
                </a:solidFill>
              </a:rPr>
              <a:t>pragmatics</a:t>
            </a:r>
            <a:r>
              <a:rPr lang="fr-FR" sz="3200" dirty="0" smtClean="0">
                <a:solidFill>
                  <a:schemeClr val="tx1"/>
                </a:solidFill>
              </a:rPr>
              <a:t> (Gal, 1989; </a:t>
            </a:r>
            <a:r>
              <a:rPr lang="fr-FR" sz="3200" dirty="0" err="1" smtClean="0">
                <a:solidFill>
                  <a:schemeClr val="tx1"/>
                </a:solidFill>
              </a:rPr>
              <a:t>Sobkowiak</a:t>
            </a:r>
            <a:r>
              <a:rPr lang="fr-FR" sz="3200" dirty="0" smtClean="0">
                <a:solidFill>
                  <a:schemeClr val="tx1"/>
                </a:solidFill>
              </a:rPr>
              <a:t>, 1988; </a:t>
            </a:r>
            <a:r>
              <a:rPr lang="fr-FR" sz="3200" dirty="0" err="1" smtClean="0">
                <a:solidFill>
                  <a:schemeClr val="tx1"/>
                </a:solidFill>
              </a:rPr>
              <a:t>Besnier</a:t>
            </a:r>
            <a:r>
              <a:rPr lang="fr-FR" sz="3200" dirty="0" smtClean="0">
                <a:solidFill>
                  <a:schemeClr val="tx1"/>
                </a:solidFill>
              </a:rPr>
              <a:t>, 1989; </a:t>
            </a:r>
            <a:r>
              <a:rPr lang="fr-FR" sz="3200" dirty="0" err="1" smtClean="0">
                <a:solidFill>
                  <a:schemeClr val="tx1"/>
                </a:solidFill>
              </a:rPr>
              <a:t>Sifianou</a:t>
            </a:r>
            <a:r>
              <a:rPr lang="fr-FR" sz="3200" dirty="0" smtClean="0">
                <a:solidFill>
                  <a:schemeClr val="tx1"/>
                </a:solidFill>
              </a:rPr>
              <a:t>, 1997), communication </a:t>
            </a:r>
            <a:r>
              <a:rPr lang="fr-FR" sz="3200" dirty="0" err="1" smtClean="0">
                <a:solidFill>
                  <a:schemeClr val="tx1"/>
                </a:solidFill>
              </a:rPr>
              <a:t>studies</a:t>
            </a:r>
            <a:r>
              <a:rPr lang="fr-FR" sz="3200" dirty="0" smtClean="0">
                <a:solidFill>
                  <a:schemeClr val="tx1"/>
                </a:solidFill>
              </a:rPr>
              <a:t> (Berger, 2004;Bruneau, 1994). </a:t>
            </a:r>
            <a:r>
              <a:rPr lang="fr-FR" sz="3200" dirty="0" err="1" smtClean="0">
                <a:solidFill>
                  <a:schemeClr val="tx1"/>
                </a:solidFill>
              </a:rPr>
              <a:t>However</a:t>
            </a:r>
            <a:r>
              <a:rPr lang="fr-FR" sz="3200" dirty="0" smtClean="0">
                <a:solidFill>
                  <a:schemeClr val="tx1"/>
                </a:solidFill>
              </a:rPr>
              <a:t>, the </a:t>
            </a:r>
            <a:r>
              <a:rPr lang="fr-FR" sz="3200" dirty="0" err="1" smtClean="0">
                <a:solidFill>
                  <a:schemeClr val="tx1"/>
                </a:solidFill>
              </a:rPr>
              <a:t>depiction</a:t>
            </a:r>
            <a:r>
              <a:rPr lang="fr-FR" sz="3200" dirty="0" smtClean="0">
                <a:solidFill>
                  <a:schemeClr val="tx1"/>
                </a:solidFill>
              </a:rPr>
              <a:t> of silence in films </a:t>
            </a:r>
            <a:r>
              <a:rPr lang="fr-FR" sz="3200" dirty="0" err="1" smtClean="0">
                <a:solidFill>
                  <a:schemeClr val="tx1"/>
                </a:solidFill>
              </a:rPr>
              <a:t>is</a:t>
            </a:r>
            <a:r>
              <a:rPr lang="fr-FR" sz="3200" dirty="0" smtClean="0">
                <a:solidFill>
                  <a:schemeClr val="tx1"/>
                </a:solidFill>
              </a:rPr>
              <a:t> </a:t>
            </a:r>
            <a:r>
              <a:rPr lang="fr-FR" sz="3200" dirty="0" err="1" smtClean="0">
                <a:solidFill>
                  <a:schemeClr val="tx1"/>
                </a:solidFill>
              </a:rPr>
              <a:t>rarely</a:t>
            </a:r>
            <a:r>
              <a:rPr lang="fr-FR" sz="3200" dirty="0" smtClean="0">
                <a:solidFill>
                  <a:schemeClr val="tx1"/>
                </a:solidFill>
              </a:rPr>
              <a:t> </a:t>
            </a:r>
            <a:r>
              <a:rPr lang="fr-FR" sz="3200" dirty="0" err="1" smtClean="0">
                <a:solidFill>
                  <a:schemeClr val="tx1"/>
                </a:solidFill>
              </a:rPr>
              <a:t>considered</a:t>
            </a:r>
            <a:r>
              <a:rPr lang="fr-FR" sz="3200" dirty="0" smtClean="0">
                <a:solidFill>
                  <a:schemeClr val="tx1"/>
                </a:solidFill>
              </a:rPr>
              <a:t> as a </a:t>
            </a:r>
            <a:r>
              <a:rPr lang="fr-FR" sz="3200" dirty="0" err="1" smtClean="0">
                <a:solidFill>
                  <a:schemeClr val="tx1"/>
                </a:solidFill>
              </a:rPr>
              <a:t>subject</a:t>
            </a:r>
            <a:r>
              <a:rPr lang="fr-FR" sz="3200" dirty="0" smtClean="0">
                <a:solidFill>
                  <a:schemeClr val="tx1"/>
                </a:solidFill>
              </a:rPr>
              <a:t> area for </a:t>
            </a:r>
            <a:r>
              <a:rPr lang="fr-FR" sz="3200" dirty="0" err="1" smtClean="0">
                <a:solidFill>
                  <a:schemeClr val="tx1"/>
                </a:solidFill>
              </a:rPr>
              <a:t>reflection</a:t>
            </a:r>
            <a:r>
              <a:rPr lang="fr-FR" sz="3200" dirty="0" smtClean="0">
                <a:solidFill>
                  <a:schemeClr val="tx1"/>
                </a:solidFill>
              </a:rPr>
              <a:t> and an </a:t>
            </a:r>
            <a:r>
              <a:rPr lang="fr-FR" sz="3200" dirty="0" err="1" smtClean="0">
                <a:solidFill>
                  <a:schemeClr val="tx1"/>
                </a:solidFill>
              </a:rPr>
              <a:t>inquiry</a:t>
            </a:r>
            <a:r>
              <a:rPr lang="fr-FR" sz="3200" dirty="0" smtClean="0">
                <a:solidFill>
                  <a:schemeClr val="tx1"/>
                </a:solidFill>
              </a:rPr>
              <a:t> in </a:t>
            </a:r>
            <a:r>
              <a:rPr lang="fr-FR" sz="3200" dirty="0" err="1" smtClean="0">
                <a:solidFill>
                  <a:schemeClr val="tx1"/>
                </a:solidFill>
              </a:rPr>
              <a:t>its</a:t>
            </a:r>
            <a:r>
              <a:rPr lang="fr-FR" sz="3200" dirty="0" smtClean="0">
                <a:solidFill>
                  <a:schemeClr val="tx1"/>
                </a:solidFill>
              </a:rPr>
              <a:t> </a:t>
            </a:r>
            <a:r>
              <a:rPr lang="fr-FR" sz="3200" dirty="0" err="1" smtClean="0">
                <a:solidFill>
                  <a:schemeClr val="tx1"/>
                </a:solidFill>
              </a:rPr>
              <a:t>own</a:t>
            </a:r>
            <a:r>
              <a:rPr lang="fr-FR" sz="3200" dirty="0" smtClean="0">
                <a:solidFill>
                  <a:schemeClr val="tx1"/>
                </a:solidFill>
              </a:rPr>
              <a:t> right.</a:t>
            </a:r>
            <a:endParaRPr lang="fr-FR" sz="3200" dirty="0">
              <a:solidFill>
                <a:schemeClr val="tx1"/>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vert="horz" lIns="91440" tIns="45720" rIns="91440" bIns="45720" rtlCol="0">
            <a:normAutofit fontScale="55000" lnSpcReduction="20000"/>
          </a:bodyPr>
          <a:lstStyle/>
          <a:p>
            <a:pPr marL="0" indent="0">
              <a:lnSpc>
                <a:spcPct val="110000"/>
              </a:lnSpc>
            </a:pPr>
            <a:r>
              <a:rPr lang="en-US" dirty="0" smtClean="0">
                <a:latin typeface="FrankRuehl" pitchFamily="34" charset="-79"/>
                <a:cs typeface="FrankRuehl" pitchFamily="34" charset="-79"/>
              </a:rPr>
              <a:t>Auteur theory is of relevance to our findings. The filmmakers can be also tagged as auteur. The scripts under scrutiny were written by the filmmakers themselves. </a:t>
            </a:r>
            <a:r>
              <a:rPr lang="en-GB" dirty="0" smtClean="0">
                <a:latin typeface="FrankRuehl" pitchFamily="34" charset="-79"/>
                <a:cs typeface="FrankRuehl" pitchFamily="34" charset="-79"/>
              </a:rPr>
              <a:t>Each one, respectively, brings her own personal experience and cultural background to the films.</a:t>
            </a:r>
          </a:p>
          <a:p>
            <a:pPr marL="0" indent="0">
              <a:lnSpc>
                <a:spcPct val="110000"/>
              </a:lnSpc>
            </a:pPr>
            <a:r>
              <a:rPr lang="en-GB" dirty="0" smtClean="0">
                <a:latin typeface="FrankRuehl" pitchFamily="34" charset="-79"/>
                <a:cs typeface="FrankRuehl" pitchFamily="34" charset="-79"/>
              </a:rPr>
              <a:t>This points to the fact that if female filmmakers feel more comfortable working with their own scripts, then they may well find more freedom in shaping their characters.</a:t>
            </a:r>
          </a:p>
          <a:p>
            <a:pPr marL="0" indent="0">
              <a:lnSpc>
                <a:spcPct val="110000"/>
              </a:lnSpc>
            </a:pPr>
            <a:r>
              <a:rPr lang="en-US" dirty="0" smtClean="0">
                <a:latin typeface="FrankRuehl" pitchFamily="34" charset="-79"/>
                <a:cs typeface="FrankRuehl" pitchFamily="34" charset="-79"/>
              </a:rPr>
              <a:t>there is a </a:t>
            </a:r>
            <a:r>
              <a:rPr lang="en-GB" dirty="0" smtClean="0">
                <a:latin typeface="FrankRuehl" pitchFamily="34" charset="-79"/>
                <a:cs typeface="FrankRuehl" pitchFamily="34" charset="-79"/>
              </a:rPr>
              <a:t>system of beliefs or a common ideology that bring all these filmmakers together. They all share in an idea of gender representation which is different from the canonical one , a representation inspired by feminist tradition.</a:t>
            </a:r>
          </a:p>
          <a:p>
            <a:pPr marL="0" indent="0">
              <a:lnSpc>
                <a:spcPct val="110000"/>
              </a:lnSpc>
            </a:pPr>
            <a:r>
              <a:rPr lang="en-GB" dirty="0" smtClean="0">
                <a:latin typeface="FrankRuehl" pitchFamily="34" charset="-79"/>
                <a:cs typeface="FrankRuehl" pitchFamily="34" charset="-79"/>
              </a:rPr>
              <a:t>All of the films studied refrain from perpetuating stereotypes. In mainstream cinema women are typically portrayed as passive, decorative objects, objectified for the male gaze. They are included solely for the purpose of display. However, in these films the roles that are assigned to women reflect the filmmakers’ underlying ideology; their belief in women.</a:t>
            </a:r>
          </a:p>
          <a:p>
            <a:pPr marL="0" indent="0">
              <a:lnSpc>
                <a:spcPct val="110000"/>
              </a:lnSpc>
            </a:pPr>
            <a:endParaRPr lang="fr-FR" dirty="0">
              <a:latin typeface="FrankRuehl" pitchFamily="34" charset="-79"/>
              <a:cs typeface="FrankRuehl" pitchFamily="34" charset="-79"/>
            </a:endParaRPr>
          </a:p>
        </p:txBody>
      </p:sp>
      <p:sp>
        <p:nvSpPr>
          <p:cNvPr id="4" name="Espace réservé du numéro de diapositive 3"/>
          <p:cNvSpPr>
            <a:spLocks noGrp="1"/>
          </p:cNvSpPr>
          <p:nvPr>
            <p:ph type="sldNum" sz="quarter" idx="12"/>
          </p:nvPr>
        </p:nvSpPr>
        <p:spPr/>
        <p:txBody>
          <a:bodyPr/>
          <a:lstStyle/>
          <a:p>
            <a:fld id="{30390A37-E3C3-492C-A955-60E1DA9A985E}" type="slidenum">
              <a:rPr lang="fr-FR" smtClean="0"/>
              <a:pPr/>
              <a:t>60</a:t>
            </a:fld>
            <a:endParaRPr lang="fr-F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vert="horz" lIns="91440" tIns="45720" rIns="91440" bIns="45720" rtlCol="0">
            <a:normAutofit fontScale="62500" lnSpcReduction="20000"/>
          </a:bodyPr>
          <a:lstStyle/>
          <a:p>
            <a:pPr marL="0" indent="0">
              <a:lnSpc>
                <a:spcPct val="110000"/>
              </a:lnSpc>
            </a:pPr>
            <a:r>
              <a:rPr lang="fr-FR" dirty="0" smtClean="0">
                <a:latin typeface="FrankRuehl" pitchFamily="34" charset="-79"/>
                <a:cs typeface="FrankRuehl" pitchFamily="34" charset="-79"/>
              </a:rPr>
              <a:t>Films (</a:t>
            </a:r>
            <a:r>
              <a:rPr lang="fr-FR" dirty="0" err="1" smtClean="0">
                <a:latin typeface="FrankRuehl" pitchFamily="34" charset="-79"/>
                <a:cs typeface="FrankRuehl" pitchFamily="34" charset="-79"/>
              </a:rPr>
              <a:t>shaped</a:t>
            </a:r>
            <a:r>
              <a:rPr lang="fr-FR" dirty="0" smtClean="0">
                <a:latin typeface="FrankRuehl" pitchFamily="34" charset="-79"/>
                <a:cs typeface="FrankRuehl" pitchFamily="34" charset="-79"/>
              </a:rPr>
              <a:t> and </a:t>
            </a:r>
            <a:r>
              <a:rPr lang="fr-FR" dirty="0" err="1" smtClean="0">
                <a:latin typeface="FrankRuehl" pitchFamily="34" charset="-79"/>
                <a:cs typeface="FrankRuehl" pitchFamily="34" charset="-79"/>
              </a:rPr>
              <a:t>shaping</a:t>
            </a:r>
            <a:r>
              <a:rPr lang="fr-FR" dirty="0" smtClean="0">
                <a:latin typeface="FrankRuehl" pitchFamily="34" charset="-79"/>
                <a:cs typeface="FrankRuehl" pitchFamily="34" charset="-79"/>
              </a:rPr>
              <a:t>) do not </a:t>
            </a:r>
            <a:r>
              <a:rPr lang="fr-FR" dirty="0" err="1" smtClean="0">
                <a:latin typeface="FrankRuehl" pitchFamily="34" charset="-79"/>
                <a:cs typeface="FrankRuehl" pitchFamily="34" charset="-79"/>
              </a:rPr>
              <a:t>start</a:t>
            </a:r>
            <a:r>
              <a:rPr lang="fr-FR" dirty="0" smtClean="0">
                <a:latin typeface="FrankRuehl" pitchFamily="34" charset="-79"/>
                <a:cs typeface="FrankRuehl" pitchFamily="34" charset="-79"/>
              </a:rPr>
              <a:t> </a:t>
            </a:r>
            <a:r>
              <a:rPr lang="fr-FR" dirty="0" err="1" smtClean="0">
                <a:latin typeface="FrankRuehl" pitchFamily="34" charset="-79"/>
                <a:cs typeface="FrankRuehl" pitchFamily="34" charset="-79"/>
              </a:rPr>
              <a:t>from</a:t>
            </a:r>
            <a:r>
              <a:rPr lang="fr-FR" dirty="0" smtClean="0">
                <a:latin typeface="FrankRuehl" pitchFamily="34" charset="-79"/>
                <a:cs typeface="FrankRuehl" pitchFamily="34" charset="-79"/>
              </a:rPr>
              <a:t> scratch. </a:t>
            </a:r>
            <a:r>
              <a:rPr lang="en-GB" dirty="0" smtClean="0">
                <a:latin typeface="FrankRuehl" pitchFamily="34" charset="-79"/>
                <a:cs typeface="FrankRuehl" pitchFamily="34" charset="-79"/>
              </a:rPr>
              <a:t>Each of the films is heavily influenced by many different individual experiences. Obviously, there are, following </a:t>
            </a:r>
            <a:r>
              <a:rPr lang="en-US" dirty="0" smtClean="0">
                <a:latin typeface="FrankRuehl" pitchFamily="34" charset="-79"/>
                <a:cs typeface="FrankRuehl" pitchFamily="34" charset="-79"/>
              </a:rPr>
              <a:t>the social theory of Michel Foucault (1989), Pierre </a:t>
            </a:r>
            <a:r>
              <a:rPr lang="en-US" dirty="0" err="1" smtClean="0">
                <a:latin typeface="FrankRuehl" pitchFamily="34" charset="-79"/>
                <a:cs typeface="FrankRuehl" pitchFamily="34" charset="-79"/>
              </a:rPr>
              <a:t>Bourdieu</a:t>
            </a:r>
            <a:r>
              <a:rPr lang="en-US" dirty="0" smtClean="0">
                <a:latin typeface="FrankRuehl" pitchFamily="34" charset="-79"/>
                <a:cs typeface="FrankRuehl" pitchFamily="34" charset="-79"/>
              </a:rPr>
              <a:t> (1991) and Jean </a:t>
            </a:r>
            <a:r>
              <a:rPr lang="en-US" dirty="0" err="1" smtClean="0">
                <a:latin typeface="FrankRuehl" pitchFamily="34" charset="-79"/>
                <a:cs typeface="FrankRuehl" pitchFamily="34" charset="-79"/>
              </a:rPr>
              <a:t>Baudrillard</a:t>
            </a:r>
            <a:r>
              <a:rPr lang="en-US" dirty="0" smtClean="0">
                <a:latin typeface="FrankRuehl" pitchFamily="34" charset="-79"/>
                <a:cs typeface="FrankRuehl" pitchFamily="34" charset="-79"/>
              </a:rPr>
              <a:t> (1983), continual power negotiations over discourse and much resistance occurring tacitly throughout the auditory or visual forms of expression.</a:t>
            </a:r>
          </a:p>
          <a:p>
            <a:pPr marL="0" indent="0">
              <a:lnSpc>
                <a:spcPct val="110000"/>
              </a:lnSpc>
            </a:pPr>
            <a:r>
              <a:rPr lang="en-GB" dirty="0" smtClean="0">
                <a:latin typeface="FrankRuehl" pitchFamily="34" charset="-79"/>
                <a:cs typeface="FrankRuehl" pitchFamily="34" charset="-79"/>
              </a:rPr>
              <a:t>the way an issue is presented can have an influence on how it is understood. The manner in which the filmmaker Raja </a:t>
            </a:r>
            <a:r>
              <a:rPr lang="en-GB" dirty="0" err="1" smtClean="0">
                <a:latin typeface="FrankRuehl" pitchFamily="34" charset="-79"/>
                <a:cs typeface="FrankRuehl" pitchFamily="34" charset="-79"/>
              </a:rPr>
              <a:t>Amari</a:t>
            </a:r>
            <a:r>
              <a:rPr lang="en-GB" dirty="0" smtClean="0">
                <a:latin typeface="FrankRuehl" pitchFamily="34" charset="-79"/>
                <a:cs typeface="FrankRuehl" pitchFamily="34" charset="-79"/>
              </a:rPr>
              <a:t> presents her character Lilia and the dancers in the cabaret makes the viewer sympathize with them.</a:t>
            </a:r>
          </a:p>
          <a:p>
            <a:pPr marL="0" lvl="0" indent="0">
              <a:lnSpc>
                <a:spcPct val="110000"/>
              </a:lnSpc>
            </a:pPr>
            <a:r>
              <a:rPr lang="en-US" dirty="0" smtClean="0">
                <a:latin typeface="FrankRuehl" pitchFamily="34" charset="-79"/>
                <a:cs typeface="FrankRuehl" pitchFamily="34" charset="-79"/>
              </a:rPr>
              <a:t>This thesis deals with female filmmakers who are directing films that pivot around strong female characters. The analysis is conducted by a female researcher so undoubtedly (despite claims of the researcher’s neutrality) there may well be traces of content that betray the researcher’s stance and ideological agenda. </a:t>
            </a:r>
            <a:endParaRPr lang="fr-FR" dirty="0" smtClean="0">
              <a:latin typeface="FrankRuehl" pitchFamily="34" charset="-79"/>
              <a:cs typeface="FrankRuehl" pitchFamily="34" charset="-79"/>
            </a:endParaRPr>
          </a:p>
          <a:p>
            <a:pPr marL="0" indent="0">
              <a:lnSpc>
                <a:spcPct val="110000"/>
              </a:lnSpc>
            </a:pPr>
            <a:endParaRPr lang="fr-FR" dirty="0">
              <a:latin typeface="FrankRuehl" pitchFamily="34" charset="-79"/>
              <a:cs typeface="FrankRuehl" pitchFamily="34" charset="-79"/>
            </a:endParaRPr>
          </a:p>
        </p:txBody>
      </p:sp>
      <p:sp>
        <p:nvSpPr>
          <p:cNvPr id="4" name="Espace réservé du numéro de diapositive 3"/>
          <p:cNvSpPr>
            <a:spLocks noGrp="1"/>
          </p:cNvSpPr>
          <p:nvPr>
            <p:ph type="sldNum" sz="quarter" idx="12"/>
          </p:nvPr>
        </p:nvSpPr>
        <p:spPr/>
        <p:txBody>
          <a:bodyPr/>
          <a:lstStyle/>
          <a:p>
            <a:fld id="{30390A37-E3C3-492C-A955-60E1DA9A985E}" type="slidenum">
              <a:rPr lang="fr-FR" smtClean="0"/>
              <a:pPr/>
              <a:t>61</a:t>
            </a:fld>
            <a:endParaRPr lang="fr-F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Oval 81"/>
          <p:cNvSpPr/>
          <p:nvPr/>
        </p:nvSpPr>
        <p:spPr>
          <a:xfrm>
            <a:off x="5603398" y="5356043"/>
            <a:ext cx="1299434" cy="1199477"/>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81" name="Oval 80"/>
          <p:cNvSpPr/>
          <p:nvPr/>
        </p:nvSpPr>
        <p:spPr>
          <a:xfrm>
            <a:off x="3385221" y="5101300"/>
            <a:ext cx="1299434" cy="1199477"/>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79" name="Oval 78"/>
          <p:cNvSpPr/>
          <p:nvPr/>
        </p:nvSpPr>
        <p:spPr>
          <a:xfrm>
            <a:off x="8718215" y="5244188"/>
            <a:ext cx="1299434" cy="1199477"/>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78" name="Oval 77"/>
          <p:cNvSpPr/>
          <p:nvPr/>
        </p:nvSpPr>
        <p:spPr>
          <a:xfrm>
            <a:off x="2291876" y="5244188"/>
            <a:ext cx="1299434" cy="1199477"/>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76" name="Oval 75"/>
          <p:cNvSpPr/>
          <p:nvPr/>
        </p:nvSpPr>
        <p:spPr>
          <a:xfrm>
            <a:off x="6510728" y="5101300"/>
            <a:ext cx="1299434" cy="1199477"/>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77" name="Oval 76"/>
          <p:cNvSpPr/>
          <p:nvPr/>
        </p:nvSpPr>
        <p:spPr>
          <a:xfrm>
            <a:off x="136525" y="5101300"/>
            <a:ext cx="1299434" cy="1199477"/>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75" name="Oval 74"/>
          <p:cNvSpPr/>
          <p:nvPr/>
        </p:nvSpPr>
        <p:spPr>
          <a:xfrm>
            <a:off x="7313211" y="4065987"/>
            <a:ext cx="2054721" cy="189666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74" name="Oval 73"/>
          <p:cNvSpPr/>
          <p:nvPr/>
        </p:nvSpPr>
        <p:spPr>
          <a:xfrm>
            <a:off x="4196408" y="3885000"/>
            <a:ext cx="2054721" cy="189666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73" name="Oval 72"/>
          <p:cNvSpPr/>
          <p:nvPr/>
        </p:nvSpPr>
        <p:spPr>
          <a:xfrm>
            <a:off x="928689" y="4065987"/>
            <a:ext cx="2054721" cy="189666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2" name="Title 1"/>
          <p:cNvSpPr>
            <a:spLocks noGrp="1"/>
          </p:cNvSpPr>
          <p:nvPr>
            <p:ph type="title"/>
          </p:nvPr>
        </p:nvSpPr>
        <p:spPr/>
        <p:txBody>
          <a:bodyPr/>
          <a:lstStyle/>
          <a:p>
            <a:r>
              <a:rPr lang="fr-FR" dirty="0" smtClean="0"/>
              <a:t>IMPLICATIONS</a:t>
            </a:r>
            <a:endParaRPr lang="id-ID" dirty="0"/>
          </a:p>
        </p:txBody>
      </p:sp>
      <p:sp>
        <p:nvSpPr>
          <p:cNvPr id="6" name="Freeform 5"/>
          <p:cNvSpPr/>
          <p:nvPr/>
        </p:nvSpPr>
        <p:spPr>
          <a:xfrm>
            <a:off x="5914669" y="5848337"/>
            <a:ext cx="634833" cy="1009662"/>
          </a:xfrm>
          <a:custGeom>
            <a:avLst/>
            <a:gdLst>
              <a:gd name="connsiteX0" fmla="*/ 308543 w 884237"/>
              <a:gd name="connsiteY0" fmla="*/ 0 h 1523516"/>
              <a:gd name="connsiteX1" fmla="*/ 368746 w 884237"/>
              <a:gd name="connsiteY1" fmla="*/ 150451 h 1523516"/>
              <a:gd name="connsiteX2" fmla="*/ 440237 w 884237"/>
              <a:gd name="connsiteY2" fmla="*/ 534101 h 1523516"/>
              <a:gd name="connsiteX3" fmla="*/ 884237 w 884237"/>
              <a:gd name="connsiteY3" fmla="*/ 376127 h 1523516"/>
              <a:gd name="connsiteX4" fmla="*/ 462814 w 884237"/>
              <a:gd name="connsiteY4" fmla="*/ 740971 h 1523516"/>
              <a:gd name="connsiteX5" fmla="*/ 462814 w 884237"/>
              <a:gd name="connsiteY5" fmla="*/ 797390 h 1523516"/>
              <a:gd name="connsiteX6" fmla="*/ 534782 w 884237"/>
              <a:gd name="connsiteY6" fmla="*/ 1512949 h 1523516"/>
              <a:gd name="connsiteX7" fmla="*/ 538286 w 884237"/>
              <a:gd name="connsiteY7" fmla="*/ 1523516 h 1523516"/>
              <a:gd name="connsiteX8" fmla="*/ 240131 w 884237"/>
              <a:gd name="connsiteY8" fmla="*/ 1523516 h 1523516"/>
              <a:gd name="connsiteX9" fmla="*/ 248684 w 884237"/>
              <a:gd name="connsiteY9" fmla="*/ 1476747 h 1523516"/>
              <a:gd name="connsiteX10" fmla="*/ 293492 w 884237"/>
              <a:gd name="connsiteY10" fmla="*/ 797390 h 1523516"/>
              <a:gd name="connsiteX11" fmla="*/ 293492 w 884237"/>
              <a:gd name="connsiteY11" fmla="*/ 714642 h 1523516"/>
              <a:gd name="connsiteX12" fmla="*/ 0 w 884237"/>
              <a:gd name="connsiteY12" fmla="*/ 394934 h 1523516"/>
              <a:gd name="connsiteX13" fmla="*/ 316068 w 884237"/>
              <a:gd name="connsiteY13" fmla="*/ 552907 h 1523516"/>
              <a:gd name="connsiteX14" fmla="*/ 308543 w 884237"/>
              <a:gd name="connsiteY14" fmla="*/ 0 h 1523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84237" h="1523516">
                <a:moveTo>
                  <a:pt x="308543" y="0"/>
                </a:moveTo>
                <a:cubicBezTo>
                  <a:pt x="334881" y="52658"/>
                  <a:pt x="353695" y="101555"/>
                  <a:pt x="368746" y="150451"/>
                </a:cubicBezTo>
                <a:cubicBezTo>
                  <a:pt x="459051" y="398695"/>
                  <a:pt x="440237" y="534101"/>
                  <a:pt x="440237" y="534101"/>
                </a:cubicBezTo>
                <a:cubicBezTo>
                  <a:pt x="579458" y="361082"/>
                  <a:pt x="884237" y="376127"/>
                  <a:pt x="884237" y="376127"/>
                </a:cubicBezTo>
                <a:cubicBezTo>
                  <a:pt x="884237" y="376127"/>
                  <a:pt x="530542" y="496488"/>
                  <a:pt x="462814" y="740971"/>
                </a:cubicBezTo>
                <a:cubicBezTo>
                  <a:pt x="462814" y="740971"/>
                  <a:pt x="462814" y="763538"/>
                  <a:pt x="462814" y="797390"/>
                </a:cubicBezTo>
                <a:cubicBezTo>
                  <a:pt x="469399" y="942199"/>
                  <a:pt x="487506" y="1346183"/>
                  <a:pt x="534782" y="1512949"/>
                </a:cubicBezTo>
                <a:lnTo>
                  <a:pt x="538286" y="1523516"/>
                </a:lnTo>
                <a:lnTo>
                  <a:pt x="240131" y="1523516"/>
                </a:lnTo>
                <a:lnTo>
                  <a:pt x="248684" y="1476747"/>
                </a:lnTo>
                <a:cubicBezTo>
                  <a:pt x="281146" y="1263493"/>
                  <a:pt x="290200" y="945490"/>
                  <a:pt x="293492" y="797390"/>
                </a:cubicBezTo>
                <a:cubicBezTo>
                  <a:pt x="293492" y="748493"/>
                  <a:pt x="293492" y="714642"/>
                  <a:pt x="293492" y="714642"/>
                </a:cubicBezTo>
                <a:cubicBezTo>
                  <a:pt x="244576" y="549146"/>
                  <a:pt x="0" y="394934"/>
                  <a:pt x="0" y="394934"/>
                </a:cubicBezTo>
                <a:cubicBezTo>
                  <a:pt x="263390" y="394934"/>
                  <a:pt x="316068" y="567952"/>
                  <a:pt x="316068" y="552907"/>
                </a:cubicBezTo>
                <a:cubicBezTo>
                  <a:pt x="372509" y="470159"/>
                  <a:pt x="308543" y="0"/>
                  <a:pt x="308543" y="0"/>
                </a:cubicBezTo>
                <a:close/>
              </a:path>
            </a:pathLst>
          </a:custGeom>
          <a:solidFill>
            <a:srgbClr val="D8B0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0" name="Freeform 9"/>
          <p:cNvSpPr/>
          <p:nvPr/>
        </p:nvSpPr>
        <p:spPr>
          <a:xfrm>
            <a:off x="3667106" y="5516938"/>
            <a:ext cx="810354" cy="1341062"/>
          </a:xfrm>
          <a:custGeom>
            <a:avLst/>
            <a:gdLst>
              <a:gd name="connsiteX0" fmla="*/ 805148 w 1128712"/>
              <a:gd name="connsiteY0" fmla="*/ 0 h 2023578"/>
              <a:gd name="connsiteX1" fmla="*/ 564356 w 1128712"/>
              <a:gd name="connsiteY1" fmla="*/ 789542 h 2023578"/>
              <a:gd name="connsiteX2" fmla="*/ 1128712 w 1128712"/>
              <a:gd name="connsiteY2" fmla="*/ 586517 h 2023578"/>
              <a:gd name="connsiteX3" fmla="*/ 590693 w 1128712"/>
              <a:gd name="connsiteY3" fmla="*/ 1056482 h 2023578"/>
              <a:gd name="connsiteX4" fmla="*/ 594455 w 1128712"/>
              <a:gd name="connsiteY4" fmla="*/ 1124157 h 2023578"/>
              <a:gd name="connsiteX5" fmla="*/ 671631 w 1128712"/>
              <a:gd name="connsiteY5" fmla="*/ 1992285 h 2023578"/>
              <a:gd name="connsiteX6" fmla="*/ 679167 w 1128712"/>
              <a:gd name="connsiteY6" fmla="*/ 2023578 h 2023578"/>
              <a:gd name="connsiteX7" fmla="*/ 315501 w 1128712"/>
              <a:gd name="connsiteY7" fmla="*/ 2023578 h 2023578"/>
              <a:gd name="connsiteX8" fmla="*/ 320272 w 1128712"/>
              <a:gd name="connsiteY8" fmla="*/ 1996662 h 2023578"/>
              <a:gd name="connsiteX9" fmla="*/ 376238 w 1128712"/>
              <a:gd name="connsiteY9" fmla="*/ 1124157 h 2023578"/>
              <a:gd name="connsiteX10" fmla="*/ 376238 w 1128712"/>
              <a:gd name="connsiteY10" fmla="*/ 1022644 h 2023578"/>
              <a:gd name="connsiteX11" fmla="*/ 0 w 1128712"/>
              <a:gd name="connsiteY11" fmla="*/ 612835 h 2023578"/>
              <a:gd name="connsiteX12" fmla="*/ 398812 w 1128712"/>
              <a:gd name="connsiteY12" fmla="*/ 782022 h 2023578"/>
              <a:gd name="connsiteX13" fmla="*/ 402574 w 1128712"/>
              <a:gd name="connsiteY13" fmla="*/ 718107 h 2023578"/>
              <a:gd name="connsiteX14" fmla="*/ 142970 w 1128712"/>
              <a:gd name="connsiteY14" fmla="*/ 293258 h 2023578"/>
              <a:gd name="connsiteX15" fmla="*/ 443960 w 1128712"/>
              <a:gd name="connsiteY15" fmla="*/ 518842 h 2023578"/>
              <a:gd name="connsiteX16" fmla="*/ 474059 w 1128712"/>
              <a:gd name="connsiteY16" fmla="*/ 428608 h 2023578"/>
              <a:gd name="connsiteX17" fmla="*/ 805148 w 1128712"/>
              <a:gd name="connsiteY17" fmla="*/ 0 h 2023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28712" h="2023578">
                <a:moveTo>
                  <a:pt x="805148" y="0"/>
                </a:moveTo>
                <a:cubicBezTo>
                  <a:pt x="526732" y="545160"/>
                  <a:pt x="564356" y="789542"/>
                  <a:pt x="564356" y="789542"/>
                </a:cubicBezTo>
                <a:cubicBezTo>
                  <a:pt x="741188" y="567718"/>
                  <a:pt x="1128712" y="586517"/>
                  <a:pt x="1128712" y="586517"/>
                </a:cubicBezTo>
                <a:cubicBezTo>
                  <a:pt x="1128712" y="586517"/>
                  <a:pt x="680990" y="740665"/>
                  <a:pt x="590693" y="1056482"/>
                </a:cubicBezTo>
                <a:cubicBezTo>
                  <a:pt x="590693" y="1056482"/>
                  <a:pt x="594455" y="1082800"/>
                  <a:pt x="594455" y="1124157"/>
                </a:cubicBezTo>
                <a:cubicBezTo>
                  <a:pt x="600569" y="1295224"/>
                  <a:pt x="621586" y="1756686"/>
                  <a:pt x="671631" y="1992285"/>
                </a:cubicBezTo>
                <a:lnTo>
                  <a:pt x="679167" y="2023578"/>
                </a:lnTo>
                <a:lnTo>
                  <a:pt x="315501" y="2023578"/>
                </a:lnTo>
                <a:lnTo>
                  <a:pt x="320272" y="1996662"/>
                </a:lnTo>
                <a:cubicBezTo>
                  <a:pt x="361012" y="1721658"/>
                  <a:pt x="372946" y="1314962"/>
                  <a:pt x="376238" y="1124157"/>
                </a:cubicBezTo>
                <a:cubicBezTo>
                  <a:pt x="376238" y="1060241"/>
                  <a:pt x="376238" y="1022644"/>
                  <a:pt x="376238" y="1022644"/>
                </a:cubicBezTo>
                <a:cubicBezTo>
                  <a:pt x="316040" y="804580"/>
                  <a:pt x="0" y="612835"/>
                  <a:pt x="0" y="612835"/>
                </a:cubicBezTo>
                <a:cubicBezTo>
                  <a:pt x="338614" y="609075"/>
                  <a:pt x="398812" y="782022"/>
                  <a:pt x="398812" y="782022"/>
                </a:cubicBezTo>
                <a:cubicBezTo>
                  <a:pt x="398812" y="759464"/>
                  <a:pt x="402574" y="736905"/>
                  <a:pt x="402574" y="718107"/>
                </a:cubicBezTo>
                <a:cubicBezTo>
                  <a:pt x="353663" y="391011"/>
                  <a:pt x="142970" y="293258"/>
                  <a:pt x="142970" y="293258"/>
                </a:cubicBezTo>
                <a:cubicBezTo>
                  <a:pt x="342376" y="308297"/>
                  <a:pt x="417624" y="447407"/>
                  <a:pt x="443960" y="518842"/>
                </a:cubicBezTo>
                <a:cubicBezTo>
                  <a:pt x="451485" y="488764"/>
                  <a:pt x="462772" y="458686"/>
                  <a:pt x="474059" y="428608"/>
                </a:cubicBezTo>
                <a:cubicBezTo>
                  <a:pt x="594455" y="124071"/>
                  <a:pt x="805148" y="0"/>
                  <a:pt x="805148" y="0"/>
                </a:cubicBezTo>
                <a:close/>
              </a:path>
            </a:pathLst>
          </a:custGeom>
          <a:solidFill>
            <a:srgbClr val="D8B0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4" name="Freeform 13"/>
          <p:cNvSpPr/>
          <p:nvPr/>
        </p:nvSpPr>
        <p:spPr>
          <a:xfrm>
            <a:off x="2644193" y="5848337"/>
            <a:ext cx="634833" cy="1009662"/>
          </a:xfrm>
          <a:custGeom>
            <a:avLst/>
            <a:gdLst>
              <a:gd name="connsiteX0" fmla="*/ 308543 w 884237"/>
              <a:gd name="connsiteY0" fmla="*/ 0 h 1523516"/>
              <a:gd name="connsiteX1" fmla="*/ 368746 w 884237"/>
              <a:gd name="connsiteY1" fmla="*/ 150451 h 1523516"/>
              <a:gd name="connsiteX2" fmla="*/ 440237 w 884237"/>
              <a:gd name="connsiteY2" fmla="*/ 534101 h 1523516"/>
              <a:gd name="connsiteX3" fmla="*/ 884237 w 884237"/>
              <a:gd name="connsiteY3" fmla="*/ 376127 h 1523516"/>
              <a:gd name="connsiteX4" fmla="*/ 462814 w 884237"/>
              <a:gd name="connsiteY4" fmla="*/ 740971 h 1523516"/>
              <a:gd name="connsiteX5" fmla="*/ 462814 w 884237"/>
              <a:gd name="connsiteY5" fmla="*/ 797390 h 1523516"/>
              <a:gd name="connsiteX6" fmla="*/ 534782 w 884237"/>
              <a:gd name="connsiteY6" fmla="*/ 1512949 h 1523516"/>
              <a:gd name="connsiteX7" fmla="*/ 538286 w 884237"/>
              <a:gd name="connsiteY7" fmla="*/ 1523516 h 1523516"/>
              <a:gd name="connsiteX8" fmla="*/ 240131 w 884237"/>
              <a:gd name="connsiteY8" fmla="*/ 1523516 h 1523516"/>
              <a:gd name="connsiteX9" fmla="*/ 248684 w 884237"/>
              <a:gd name="connsiteY9" fmla="*/ 1476747 h 1523516"/>
              <a:gd name="connsiteX10" fmla="*/ 293492 w 884237"/>
              <a:gd name="connsiteY10" fmla="*/ 797390 h 1523516"/>
              <a:gd name="connsiteX11" fmla="*/ 293492 w 884237"/>
              <a:gd name="connsiteY11" fmla="*/ 714642 h 1523516"/>
              <a:gd name="connsiteX12" fmla="*/ 0 w 884237"/>
              <a:gd name="connsiteY12" fmla="*/ 394934 h 1523516"/>
              <a:gd name="connsiteX13" fmla="*/ 316068 w 884237"/>
              <a:gd name="connsiteY13" fmla="*/ 552907 h 1523516"/>
              <a:gd name="connsiteX14" fmla="*/ 308543 w 884237"/>
              <a:gd name="connsiteY14" fmla="*/ 0 h 1523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84237" h="1523516">
                <a:moveTo>
                  <a:pt x="308543" y="0"/>
                </a:moveTo>
                <a:cubicBezTo>
                  <a:pt x="334881" y="52658"/>
                  <a:pt x="353695" y="101555"/>
                  <a:pt x="368746" y="150451"/>
                </a:cubicBezTo>
                <a:cubicBezTo>
                  <a:pt x="459051" y="398695"/>
                  <a:pt x="440237" y="534101"/>
                  <a:pt x="440237" y="534101"/>
                </a:cubicBezTo>
                <a:cubicBezTo>
                  <a:pt x="579458" y="361082"/>
                  <a:pt x="884237" y="376127"/>
                  <a:pt x="884237" y="376127"/>
                </a:cubicBezTo>
                <a:cubicBezTo>
                  <a:pt x="884237" y="376127"/>
                  <a:pt x="530542" y="496488"/>
                  <a:pt x="462814" y="740971"/>
                </a:cubicBezTo>
                <a:cubicBezTo>
                  <a:pt x="462814" y="740971"/>
                  <a:pt x="462814" y="763538"/>
                  <a:pt x="462814" y="797390"/>
                </a:cubicBezTo>
                <a:cubicBezTo>
                  <a:pt x="469399" y="942199"/>
                  <a:pt x="487506" y="1346183"/>
                  <a:pt x="534782" y="1512949"/>
                </a:cubicBezTo>
                <a:lnTo>
                  <a:pt x="538286" y="1523516"/>
                </a:lnTo>
                <a:lnTo>
                  <a:pt x="240131" y="1523516"/>
                </a:lnTo>
                <a:lnTo>
                  <a:pt x="248684" y="1476747"/>
                </a:lnTo>
                <a:cubicBezTo>
                  <a:pt x="281146" y="1263493"/>
                  <a:pt x="290200" y="945490"/>
                  <a:pt x="293492" y="797390"/>
                </a:cubicBezTo>
                <a:cubicBezTo>
                  <a:pt x="293492" y="748493"/>
                  <a:pt x="293492" y="714642"/>
                  <a:pt x="293492" y="714642"/>
                </a:cubicBezTo>
                <a:cubicBezTo>
                  <a:pt x="244576" y="549146"/>
                  <a:pt x="0" y="394934"/>
                  <a:pt x="0" y="394934"/>
                </a:cubicBezTo>
                <a:cubicBezTo>
                  <a:pt x="263390" y="394934"/>
                  <a:pt x="316068" y="567952"/>
                  <a:pt x="316068" y="552907"/>
                </a:cubicBezTo>
                <a:cubicBezTo>
                  <a:pt x="372509" y="470159"/>
                  <a:pt x="308543" y="0"/>
                  <a:pt x="308543" y="0"/>
                </a:cubicBezTo>
                <a:close/>
              </a:path>
            </a:pathLst>
          </a:custGeom>
          <a:solidFill>
            <a:srgbClr val="D8B0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8" name="Freeform 17"/>
          <p:cNvSpPr/>
          <p:nvPr/>
        </p:nvSpPr>
        <p:spPr>
          <a:xfrm>
            <a:off x="396629" y="5516938"/>
            <a:ext cx="810354" cy="1341062"/>
          </a:xfrm>
          <a:custGeom>
            <a:avLst/>
            <a:gdLst>
              <a:gd name="connsiteX0" fmla="*/ 805148 w 1128712"/>
              <a:gd name="connsiteY0" fmla="*/ 0 h 2023578"/>
              <a:gd name="connsiteX1" fmla="*/ 564356 w 1128712"/>
              <a:gd name="connsiteY1" fmla="*/ 789542 h 2023578"/>
              <a:gd name="connsiteX2" fmla="*/ 1128712 w 1128712"/>
              <a:gd name="connsiteY2" fmla="*/ 586517 h 2023578"/>
              <a:gd name="connsiteX3" fmla="*/ 590693 w 1128712"/>
              <a:gd name="connsiteY3" fmla="*/ 1056482 h 2023578"/>
              <a:gd name="connsiteX4" fmla="*/ 594455 w 1128712"/>
              <a:gd name="connsiteY4" fmla="*/ 1124157 h 2023578"/>
              <a:gd name="connsiteX5" fmla="*/ 671631 w 1128712"/>
              <a:gd name="connsiteY5" fmla="*/ 1992285 h 2023578"/>
              <a:gd name="connsiteX6" fmla="*/ 679167 w 1128712"/>
              <a:gd name="connsiteY6" fmla="*/ 2023578 h 2023578"/>
              <a:gd name="connsiteX7" fmla="*/ 315501 w 1128712"/>
              <a:gd name="connsiteY7" fmla="*/ 2023578 h 2023578"/>
              <a:gd name="connsiteX8" fmla="*/ 320272 w 1128712"/>
              <a:gd name="connsiteY8" fmla="*/ 1996662 h 2023578"/>
              <a:gd name="connsiteX9" fmla="*/ 376238 w 1128712"/>
              <a:gd name="connsiteY9" fmla="*/ 1124157 h 2023578"/>
              <a:gd name="connsiteX10" fmla="*/ 376238 w 1128712"/>
              <a:gd name="connsiteY10" fmla="*/ 1022644 h 2023578"/>
              <a:gd name="connsiteX11" fmla="*/ 0 w 1128712"/>
              <a:gd name="connsiteY11" fmla="*/ 612835 h 2023578"/>
              <a:gd name="connsiteX12" fmla="*/ 398812 w 1128712"/>
              <a:gd name="connsiteY12" fmla="*/ 782022 h 2023578"/>
              <a:gd name="connsiteX13" fmla="*/ 402574 w 1128712"/>
              <a:gd name="connsiteY13" fmla="*/ 718107 h 2023578"/>
              <a:gd name="connsiteX14" fmla="*/ 142970 w 1128712"/>
              <a:gd name="connsiteY14" fmla="*/ 293258 h 2023578"/>
              <a:gd name="connsiteX15" fmla="*/ 443960 w 1128712"/>
              <a:gd name="connsiteY15" fmla="*/ 518842 h 2023578"/>
              <a:gd name="connsiteX16" fmla="*/ 474059 w 1128712"/>
              <a:gd name="connsiteY16" fmla="*/ 428608 h 2023578"/>
              <a:gd name="connsiteX17" fmla="*/ 805148 w 1128712"/>
              <a:gd name="connsiteY17" fmla="*/ 0 h 2023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28712" h="2023578">
                <a:moveTo>
                  <a:pt x="805148" y="0"/>
                </a:moveTo>
                <a:cubicBezTo>
                  <a:pt x="526732" y="545160"/>
                  <a:pt x="564356" y="789542"/>
                  <a:pt x="564356" y="789542"/>
                </a:cubicBezTo>
                <a:cubicBezTo>
                  <a:pt x="741188" y="567718"/>
                  <a:pt x="1128712" y="586517"/>
                  <a:pt x="1128712" y="586517"/>
                </a:cubicBezTo>
                <a:cubicBezTo>
                  <a:pt x="1128712" y="586517"/>
                  <a:pt x="680990" y="740665"/>
                  <a:pt x="590693" y="1056482"/>
                </a:cubicBezTo>
                <a:cubicBezTo>
                  <a:pt x="590693" y="1056482"/>
                  <a:pt x="594455" y="1082800"/>
                  <a:pt x="594455" y="1124157"/>
                </a:cubicBezTo>
                <a:cubicBezTo>
                  <a:pt x="600569" y="1295224"/>
                  <a:pt x="621586" y="1756686"/>
                  <a:pt x="671631" y="1992285"/>
                </a:cubicBezTo>
                <a:lnTo>
                  <a:pt x="679167" y="2023578"/>
                </a:lnTo>
                <a:lnTo>
                  <a:pt x="315501" y="2023578"/>
                </a:lnTo>
                <a:lnTo>
                  <a:pt x="320272" y="1996662"/>
                </a:lnTo>
                <a:cubicBezTo>
                  <a:pt x="361012" y="1721658"/>
                  <a:pt x="372946" y="1314962"/>
                  <a:pt x="376238" y="1124157"/>
                </a:cubicBezTo>
                <a:cubicBezTo>
                  <a:pt x="376238" y="1060241"/>
                  <a:pt x="376238" y="1022644"/>
                  <a:pt x="376238" y="1022644"/>
                </a:cubicBezTo>
                <a:cubicBezTo>
                  <a:pt x="316040" y="804580"/>
                  <a:pt x="0" y="612835"/>
                  <a:pt x="0" y="612835"/>
                </a:cubicBezTo>
                <a:cubicBezTo>
                  <a:pt x="338614" y="609075"/>
                  <a:pt x="398812" y="782022"/>
                  <a:pt x="398812" y="782022"/>
                </a:cubicBezTo>
                <a:cubicBezTo>
                  <a:pt x="398812" y="759464"/>
                  <a:pt x="402574" y="736905"/>
                  <a:pt x="402574" y="718107"/>
                </a:cubicBezTo>
                <a:cubicBezTo>
                  <a:pt x="353663" y="391011"/>
                  <a:pt x="142970" y="293258"/>
                  <a:pt x="142970" y="293258"/>
                </a:cubicBezTo>
                <a:cubicBezTo>
                  <a:pt x="342376" y="308297"/>
                  <a:pt x="417624" y="447407"/>
                  <a:pt x="443960" y="518842"/>
                </a:cubicBezTo>
                <a:cubicBezTo>
                  <a:pt x="451485" y="488764"/>
                  <a:pt x="462772" y="458686"/>
                  <a:pt x="474059" y="428608"/>
                </a:cubicBezTo>
                <a:cubicBezTo>
                  <a:pt x="594455" y="124071"/>
                  <a:pt x="805148" y="0"/>
                  <a:pt x="805148" y="0"/>
                </a:cubicBezTo>
                <a:close/>
              </a:path>
            </a:pathLst>
          </a:custGeom>
          <a:solidFill>
            <a:srgbClr val="D8B0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22" name="Freeform 21"/>
          <p:cNvSpPr/>
          <p:nvPr/>
        </p:nvSpPr>
        <p:spPr>
          <a:xfrm>
            <a:off x="9079693" y="5848337"/>
            <a:ext cx="634833" cy="1009662"/>
          </a:xfrm>
          <a:custGeom>
            <a:avLst/>
            <a:gdLst>
              <a:gd name="connsiteX0" fmla="*/ 308543 w 884237"/>
              <a:gd name="connsiteY0" fmla="*/ 0 h 1523516"/>
              <a:gd name="connsiteX1" fmla="*/ 368746 w 884237"/>
              <a:gd name="connsiteY1" fmla="*/ 150451 h 1523516"/>
              <a:gd name="connsiteX2" fmla="*/ 440237 w 884237"/>
              <a:gd name="connsiteY2" fmla="*/ 534101 h 1523516"/>
              <a:gd name="connsiteX3" fmla="*/ 884237 w 884237"/>
              <a:gd name="connsiteY3" fmla="*/ 376127 h 1523516"/>
              <a:gd name="connsiteX4" fmla="*/ 462814 w 884237"/>
              <a:gd name="connsiteY4" fmla="*/ 740971 h 1523516"/>
              <a:gd name="connsiteX5" fmla="*/ 462814 w 884237"/>
              <a:gd name="connsiteY5" fmla="*/ 797390 h 1523516"/>
              <a:gd name="connsiteX6" fmla="*/ 534782 w 884237"/>
              <a:gd name="connsiteY6" fmla="*/ 1512949 h 1523516"/>
              <a:gd name="connsiteX7" fmla="*/ 538286 w 884237"/>
              <a:gd name="connsiteY7" fmla="*/ 1523516 h 1523516"/>
              <a:gd name="connsiteX8" fmla="*/ 240131 w 884237"/>
              <a:gd name="connsiteY8" fmla="*/ 1523516 h 1523516"/>
              <a:gd name="connsiteX9" fmla="*/ 248684 w 884237"/>
              <a:gd name="connsiteY9" fmla="*/ 1476747 h 1523516"/>
              <a:gd name="connsiteX10" fmla="*/ 293492 w 884237"/>
              <a:gd name="connsiteY10" fmla="*/ 797390 h 1523516"/>
              <a:gd name="connsiteX11" fmla="*/ 293492 w 884237"/>
              <a:gd name="connsiteY11" fmla="*/ 714642 h 1523516"/>
              <a:gd name="connsiteX12" fmla="*/ 0 w 884237"/>
              <a:gd name="connsiteY12" fmla="*/ 394934 h 1523516"/>
              <a:gd name="connsiteX13" fmla="*/ 316068 w 884237"/>
              <a:gd name="connsiteY13" fmla="*/ 552907 h 1523516"/>
              <a:gd name="connsiteX14" fmla="*/ 308543 w 884237"/>
              <a:gd name="connsiteY14" fmla="*/ 0 h 1523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84237" h="1523516">
                <a:moveTo>
                  <a:pt x="308543" y="0"/>
                </a:moveTo>
                <a:cubicBezTo>
                  <a:pt x="334881" y="52658"/>
                  <a:pt x="353695" y="101555"/>
                  <a:pt x="368746" y="150451"/>
                </a:cubicBezTo>
                <a:cubicBezTo>
                  <a:pt x="459051" y="398695"/>
                  <a:pt x="440237" y="534101"/>
                  <a:pt x="440237" y="534101"/>
                </a:cubicBezTo>
                <a:cubicBezTo>
                  <a:pt x="579458" y="361082"/>
                  <a:pt x="884237" y="376127"/>
                  <a:pt x="884237" y="376127"/>
                </a:cubicBezTo>
                <a:cubicBezTo>
                  <a:pt x="884237" y="376127"/>
                  <a:pt x="530542" y="496488"/>
                  <a:pt x="462814" y="740971"/>
                </a:cubicBezTo>
                <a:cubicBezTo>
                  <a:pt x="462814" y="740971"/>
                  <a:pt x="462814" y="763538"/>
                  <a:pt x="462814" y="797390"/>
                </a:cubicBezTo>
                <a:cubicBezTo>
                  <a:pt x="469399" y="942199"/>
                  <a:pt x="487506" y="1346183"/>
                  <a:pt x="534782" y="1512949"/>
                </a:cubicBezTo>
                <a:lnTo>
                  <a:pt x="538286" y="1523516"/>
                </a:lnTo>
                <a:lnTo>
                  <a:pt x="240131" y="1523516"/>
                </a:lnTo>
                <a:lnTo>
                  <a:pt x="248684" y="1476747"/>
                </a:lnTo>
                <a:cubicBezTo>
                  <a:pt x="281146" y="1263493"/>
                  <a:pt x="290200" y="945490"/>
                  <a:pt x="293492" y="797390"/>
                </a:cubicBezTo>
                <a:cubicBezTo>
                  <a:pt x="293492" y="748493"/>
                  <a:pt x="293492" y="714642"/>
                  <a:pt x="293492" y="714642"/>
                </a:cubicBezTo>
                <a:cubicBezTo>
                  <a:pt x="244576" y="549146"/>
                  <a:pt x="0" y="394934"/>
                  <a:pt x="0" y="394934"/>
                </a:cubicBezTo>
                <a:cubicBezTo>
                  <a:pt x="263390" y="394934"/>
                  <a:pt x="316068" y="567952"/>
                  <a:pt x="316068" y="552907"/>
                </a:cubicBezTo>
                <a:cubicBezTo>
                  <a:pt x="372509" y="470159"/>
                  <a:pt x="308543" y="0"/>
                  <a:pt x="308543" y="0"/>
                </a:cubicBezTo>
                <a:close/>
              </a:path>
            </a:pathLst>
          </a:custGeom>
          <a:solidFill>
            <a:srgbClr val="D8B0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26" name="Freeform 25"/>
          <p:cNvSpPr/>
          <p:nvPr/>
        </p:nvSpPr>
        <p:spPr>
          <a:xfrm>
            <a:off x="6832129" y="5516938"/>
            <a:ext cx="810354" cy="1341062"/>
          </a:xfrm>
          <a:custGeom>
            <a:avLst/>
            <a:gdLst>
              <a:gd name="connsiteX0" fmla="*/ 805148 w 1128712"/>
              <a:gd name="connsiteY0" fmla="*/ 0 h 2023578"/>
              <a:gd name="connsiteX1" fmla="*/ 564356 w 1128712"/>
              <a:gd name="connsiteY1" fmla="*/ 789542 h 2023578"/>
              <a:gd name="connsiteX2" fmla="*/ 1128712 w 1128712"/>
              <a:gd name="connsiteY2" fmla="*/ 586517 h 2023578"/>
              <a:gd name="connsiteX3" fmla="*/ 590693 w 1128712"/>
              <a:gd name="connsiteY3" fmla="*/ 1056482 h 2023578"/>
              <a:gd name="connsiteX4" fmla="*/ 594455 w 1128712"/>
              <a:gd name="connsiteY4" fmla="*/ 1124157 h 2023578"/>
              <a:gd name="connsiteX5" fmla="*/ 671631 w 1128712"/>
              <a:gd name="connsiteY5" fmla="*/ 1992285 h 2023578"/>
              <a:gd name="connsiteX6" fmla="*/ 679167 w 1128712"/>
              <a:gd name="connsiteY6" fmla="*/ 2023578 h 2023578"/>
              <a:gd name="connsiteX7" fmla="*/ 315501 w 1128712"/>
              <a:gd name="connsiteY7" fmla="*/ 2023578 h 2023578"/>
              <a:gd name="connsiteX8" fmla="*/ 320272 w 1128712"/>
              <a:gd name="connsiteY8" fmla="*/ 1996662 h 2023578"/>
              <a:gd name="connsiteX9" fmla="*/ 376238 w 1128712"/>
              <a:gd name="connsiteY9" fmla="*/ 1124157 h 2023578"/>
              <a:gd name="connsiteX10" fmla="*/ 376238 w 1128712"/>
              <a:gd name="connsiteY10" fmla="*/ 1022644 h 2023578"/>
              <a:gd name="connsiteX11" fmla="*/ 0 w 1128712"/>
              <a:gd name="connsiteY11" fmla="*/ 612835 h 2023578"/>
              <a:gd name="connsiteX12" fmla="*/ 398812 w 1128712"/>
              <a:gd name="connsiteY12" fmla="*/ 782022 h 2023578"/>
              <a:gd name="connsiteX13" fmla="*/ 402574 w 1128712"/>
              <a:gd name="connsiteY13" fmla="*/ 718107 h 2023578"/>
              <a:gd name="connsiteX14" fmla="*/ 142970 w 1128712"/>
              <a:gd name="connsiteY14" fmla="*/ 293258 h 2023578"/>
              <a:gd name="connsiteX15" fmla="*/ 443960 w 1128712"/>
              <a:gd name="connsiteY15" fmla="*/ 518842 h 2023578"/>
              <a:gd name="connsiteX16" fmla="*/ 474059 w 1128712"/>
              <a:gd name="connsiteY16" fmla="*/ 428608 h 2023578"/>
              <a:gd name="connsiteX17" fmla="*/ 805148 w 1128712"/>
              <a:gd name="connsiteY17" fmla="*/ 0 h 2023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28712" h="2023578">
                <a:moveTo>
                  <a:pt x="805148" y="0"/>
                </a:moveTo>
                <a:cubicBezTo>
                  <a:pt x="526732" y="545160"/>
                  <a:pt x="564356" y="789542"/>
                  <a:pt x="564356" y="789542"/>
                </a:cubicBezTo>
                <a:cubicBezTo>
                  <a:pt x="741188" y="567718"/>
                  <a:pt x="1128712" y="586517"/>
                  <a:pt x="1128712" y="586517"/>
                </a:cubicBezTo>
                <a:cubicBezTo>
                  <a:pt x="1128712" y="586517"/>
                  <a:pt x="680990" y="740665"/>
                  <a:pt x="590693" y="1056482"/>
                </a:cubicBezTo>
                <a:cubicBezTo>
                  <a:pt x="590693" y="1056482"/>
                  <a:pt x="594455" y="1082800"/>
                  <a:pt x="594455" y="1124157"/>
                </a:cubicBezTo>
                <a:cubicBezTo>
                  <a:pt x="600569" y="1295224"/>
                  <a:pt x="621586" y="1756686"/>
                  <a:pt x="671631" y="1992285"/>
                </a:cubicBezTo>
                <a:lnTo>
                  <a:pt x="679167" y="2023578"/>
                </a:lnTo>
                <a:lnTo>
                  <a:pt x="315501" y="2023578"/>
                </a:lnTo>
                <a:lnTo>
                  <a:pt x="320272" y="1996662"/>
                </a:lnTo>
                <a:cubicBezTo>
                  <a:pt x="361012" y="1721658"/>
                  <a:pt x="372946" y="1314962"/>
                  <a:pt x="376238" y="1124157"/>
                </a:cubicBezTo>
                <a:cubicBezTo>
                  <a:pt x="376238" y="1060241"/>
                  <a:pt x="376238" y="1022644"/>
                  <a:pt x="376238" y="1022644"/>
                </a:cubicBezTo>
                <a:cubicBezTo>
                  <a:pt x="316040" y="804580"/>
                  <a:pt x="0" y="612835"/>
                  <a:pt x="0" y="612835"/>
                </a:cubicBezTo>
                <a:cubicBezTo>
                  <a:pt x="338614" y="609075"/>
                  <a:pt x="398812" y="782022"/>
                  <a:pt x="398812" y="782022"/>
                </a:cubicBezTo>
                <a:cubicBezTo>
                  <a:pt x="398812" y="759464"/>
                  <a:pt x="402574" y="736905"/>
                  <a:pt x="402574" y="718107"/>
                </a:cubicBezTo>
                <a:cubicBezTo>
                  <a:pt x="353663" y="391011"/>
                  <a:pt x="142970" y="293258"/>
                  <a:pt x="142970" y="293258"/>
                </a:cubicBezTo>
                <a:cubicBezTo>
                  <a:pt x="342376" y="308297"/>
                  <a:pt x="417624" y="447407"/>
                  <a:pt x="443960" y="518842"/>
                </a:cubicBezTo>
                <a:cubicBezTo>
                  <a:pt x="451485" y="488764"/>
                  <a:pt x="462772" y="458686"/>
                  <a:pt x="474059" y="428608"/>
                </a:cubicBezTo>
                <a:cubicBezTo>
                  <a:pt x="594455" y="124071"/>
                  <a:pt x="805148" y="0"/>
                  <a:pt x="805148" y="0"/>
                </a:cubicBezTo>
                <a:close/>
              </a:path>
            </a:pathLst>
          </a:custGeom>
          <a:solidFill>
            <a:srgbClr val="D8B0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34" name="Freeform 33"/>
          <p:cNvSpPr/>
          <p:nvPr/>
        </p:nvSpPr>
        <p:spPr>
          <a:xfrm>
            <a:off x="1430373" y="4996167"/>
            <a:ext cx="949402" cy="1861835"/>
          </a:xfrm>
          <a:custGeom>
            <a:avLst/>
            <a:gdLst>
              <a:gd name="connsiteX0" fmla="*/ 379435 w 1322387"/>
              <a:gd name="connsiteY0" fmla="*/ 0 h 2809391"/>
              <a:gd name="connsiteX1" fmla="*/ 642410 w 1322387"/>
              <a:gd name="connsiteY1" fmla="*/ 342206 h 2809391"/>
              <a:gd name="connsiteX2" fmla="*/ 811465 w 1322387"/>
              <a:gd name="connsiteY2" fmla="*/ 1075504 h 2809391"/>
              <a:gd name="connsiteX3" fmla="*/ 1322387 w 1322387"/>
              <a:gd name="connsiteY3" fmla="*/ 654328 h 2809391"/>
              <a:gd name="connsiteX4" fmla="*/ 954223 w 1322387"/>
              <a:gd name="connsiteY4" fmla="*/ 1462836 h 2809391"/>
              <a:gd name="connsiteX5" fmla="*/ 1114769 w 1322387"/>
              <a:gd name="connsiteY5" fmla="*/ 2755257 h 2809391"/>
              <a:gd name="connsiteX6" fmla="*/ 1128624 w 1322387"/>
              <a:gd name="connsiteY6" fmla="*/ 2809391 h 2809391"/>
              <a:gd name="connsiteX7" fmla="*/ 216621 w 1322387"/>
              <a:gd name="connsiteY7" fmla="*/ 2809391 h 2809391"/>
              <a:gd name="connsiteX8" fmla="*/ 250824 w 1322387"/>
              <a:gd name="connsiteY8" fmla="*/ 2700453 h 2809391"/>
              <a:gd name="connsiteX9" fmla="*/ 484625 w 1322387"/>
              <a:gd name="connsiteY9" fmla="*/ 1489160 h 2809391"/>
              <a:gd name="connsiteX10" fmla="*/ 0 w 1322387"/>
              <a:gd name="connsiteY10" fmla="*/ 684412 h 2809391"/>
              <a:gd name="connsiteX11" fmla="*/ 619869 w 1322387"/>
              <a:gd name="connsiteY11" fmla="*/ 1060462 h 2809391"/>
              <a:gd name="connsiteX12" fmla="*/ 642410 w 1322387"/>
              <a:gd name="connsiteY12" fmla="*/ 925084 h 2809391"/>
              <a:gd name="connsiteX13" fmla="*/ 642410 w 1322387"/>
              <a:gd name="connsiteY13" fmla="*/ 842353 h 2809391"/>
              <a:gd name="connsiteX14" fmla="*/ 379435 w 1322387"/>
              <a:gd name="connsiteY14" fmla="*/ 0 h 2809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22387" h="2809391">
                <a:moveTo>
                  <a:pt x="379435" y="0"/>
                </a:moveTo>
                <a:cubicBezTo>
                  <a:pt x="495895" y="101534"/>
                  <a:pt x="578545" y="221870"/>
                  <a:pt x="642410" y="342206"/>
                </a:cubicBezTo>
                <a:cubicBezTo>
                  <a:pt x="830249" y="699454"/>
                  <a:pt x="811465" y="1075504"/>
                  <a:pt x="811465" y="1075504"/>
                </a:cubicBezTo>
                <a:cubicBezTo>
                  <a:pt x="1014331" y="594160"/>
                  <a:pt x="1322387" y="654328"/>
                  <a:pt x="1322387" y="654328"/>
                </a:cubicBezTo>
                <a:cubicBezTo>
                  <a:pt x="1066926" y="785946"/>
                  <a:pt x="969250" y="1105588"/>
                  <a:pt x="954223" y="1462836"/>
                </a:cubicBezTo>
                <a:cubicBezTo>
                  <a:pt x="930978" y="1930784"/>
                  <a:pt x="1042684" y="2466274"/>
                  <a:pt x="1114769" y="2755257"/>
                </a:cubicBezTo>
                <a:lnTo>
                  <a:pt x="1128624" y="2809391"/>
                </a:lnTo>
                <a:lnTo>
                  <a:pt x="216621" y="2809391"/>
                </a:lnTo>
                <a:lnTo>
                  <a:pt x="250824" y="2700453"/>
                </a:lnTo>
                <a:cubicBezTo>
                  <a:pt x="410252" y="2169047"/>
                  <a:pt x="474764" y="1778718"/>
                  <a:pt x="484625" y="1489160"/>
                </a:cubicBezTo>
                <a:cubicBezTo>
                  <a:pt x="507166" y="609202"/>
                  <a:pt x="0" y="684412"/>
                  <a:pt x="0" y="684412"/>
                </a:cubicBezTo>
                <a:cubicBezTo>
                  <a:pt x="503409" y="503908"/>
                  <a:pt x="619869" y="1060462"/>
                  <a:pt x="619869" y="1060462"/>
                </a:cubicBezTo>
                <a:cubicBezTo>
                  <a:pt x="631139" y="1019097"/>
                  <a:pt x="638653" y="973971"/>
                  <a:pt x="642410" y="925084"/>
                </a:cubicBezTo>
                <a:cubicBezTo>
                  <a:pt x="642410" y="898761"/>
                  <a:pt x="642410" y="872437"/>
                  <a:pt x="642410" y="842353"/>
                </a:cubicBezTo>
                <a:cubicBezTo>
                  <a:pt x="623626" y="470063"/>
                  <a:pt x="379435" y="0"/>
                  <a:pt x="379435" y="0"/>
                </a:cubicBezTo>
                <a:close/>
              </a:path>
            </a:pathLst>
          </a:custGeom>
          <a:solidFill>
            <a:srgbClr val="CA92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42" name="Freeform 41"/>
          <p:cNvSpPr/>
          <p:nvPr/>
        </p:nvSpPr>
        <p:spPr>
          <a:xfrm>
            <a:off x="4700848" y="4996167"/>
            <a:ext cx="949402" cy="1861835"/>
          </a:xfrm>
          <a:custGeom>
            <a:avLst/>
            <a:gdLst>
              <a:gd name="connsiteX0" fmla="*/ 379435 w 1322387"/>
              <a:gd name="connsiteY0" fmla="*/ 0 h 2809391"/>
              <a:gd name="connsiteX1" fmla="*/ 642410 w 1322387"/>
              <a:gd name="connsiteY1" fmla="*/ 342206 h 2809391"/>
              <a:gd name="connsiteX2" fmla="*/ 811465 w 1322387"/>
              <a:gd name="connsiteY2" fmla="*/ 1075504 h 2809391"/>
              <a:gd name="connsiteX3" fmla="*/ 1322387 w 1322387"/>
              <a:gd name="connsiteY3" fmla="*/ 654328 h 2809391"/>
              <a:gd name="connsiteX4" fmla="*/ 954223 w 1322387"/>
              <a:gd name="connsiteY4" fmla="*/ 1462836 h 2809391"/>
              <a:gd name="connsiteX5" fmla="*/ 1114769 w 1322387"/>
              <a:gd name="connsiteY5" fmla="*/ 2755257 h 2809391"/>
              <a:gd name="connsiteX6" fmla="*/ 1128624 w 1322387"/>
              <a:gd name="connsiteY6" fmla="*/ 2809391 h 2809391"/>
              <a:gd name="connsiteX7" fmla="*/ 216621 w 1322387"/>
              <a:gd name="connsiteY7" fmla="*/ 2809391 h 2809391"/>
              <a:gd name="connsiteX8" fmla="*/ 250824 w 1322387"/>
              <a:gd name="connsiteY8" fmla="*/ 2700453 h 2809391"/>
              <a:gd name="connsiteX9" fmla="*/ 484625 w 1322387"/>
              <a:gd name="connsiteY9" fmla="*/ 1489160 h 2809391"/>
              <a:gd name="connsiteX10" fmla="*/ 0 w 1322387"/>
              <a:gd name="connsiteY10" fmla="*/ 684412 h 2809391"/>
              <a:gd name="connsiteX11" fmla="*/ 619869 w 1322387"/>
              <a:gd name="connsiteY11" fmla="*/ 1060462 h 2809391"/>
              <a:gd name="connsiteX12" fmla="*/ 642410 w 1322387"/>
              <a:gd name="connsiteY12" fmla="*/ 925084 h 2809391"/>
              <a:gd name="connsiteX13" fmla="*/ 642410 w 1322387"/>
              <a:gd name="connsiteY13" fmla="*/ 842353 h 2809391"/>
              <a:gd name="connsiteX14" fmla="*/ 379435 w 1322387"/>
              <a:gd name="connsiteY14" fmla="*/ 0 h 2809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22387" h="2809391">
                <a:moveTo>
                  <a:pt x="379435" y="0"/>
                </a:moveTo>
                <a:cubicBezTo>
                  <a:pt x="495895" y="101534"/>
                  <a:pt x="578545" y="221870"/>
                  <a:pt x="642410" y="342206"/>
                </a:cubicBezTo>
                <a:cubicBezTo>
                  <a:pt x="830249" y="699454"/>
                  <a:pt x="811465" y="1075504"/>
                  <a:pt x="811465" y="1075504"/>
                </a:cubicBezTo>
                <a:cubicBezTo>
                  <a:pt x="1014331" y="594160"/>
                  <a:pt x="1322387" y="654328"/>
                  <a:pt x="1322387" y="654328"/>
                </a:cubicBezTo>
                <a:cubicBezTo>
                  <a:pt x="1066926" y="785946"/>
                  <a:pt x="969250" y="1105588"/>
                  <a:pt x="954223" y="1462836"/>
                </a:cubicBezTo>
                <a:cubicBezTo>
                  <a:pt x="930978" y="1930784"/>
                  <a:pt x="1042684" y="2466274"/>
                  <a:pt x="1114769" y="2755257"/>
                </a:cubicBezTo>
                <a:lnTo>
                  <a:pt x="1128624" y="2809391"/>
                </a:lnTo>
                <a:lnTo>
                  <a:pt x="216621" y="2809391"/>
                </a:lnTo>
                <a:lnTo>
                  <a:pt x="250824" y="2700453"/>
                </a:lnTo>
                <a:cubicBezTo>
                  <a:pt x="410252" y="2169047"/>
                  <a:pt x="474764" y="1778718"/>
                  <a:pt x="484625" y="1489160"/>
                </a:cubicBezTo>
                <a:cubicBezTo>
                  <a:pt x="507166" y="609202"/>
                  <a:pt x="0" y="684412"/>
                  <a:pt x="0" y="684412"/>
                </a:cubicBezTo>
                <a:cubicBezTo>
                  <a:pt x="503409" y="503908"/>
                  <a:pt x="619869" y="1060462"/>
                  <a:pt x="619869" y="1060462"/>
                </a:cubicBezTo>
                <a:cubicBezTo>
                  <a:pt x="631139" y="1019097"/>
                  <a:pt x="638653" y="973971"/>
                  <a:pt x="642410" y="925084"/>
                </a:cubicBezTo>
                <a:cubicBezTo>
                  <a:pt x="642410" y="898761"/>
                  <a:pt x="642410" y="872437"/>
                  <a:pt x="642410" y="842353"/>
                </a:cubicBezTo>
                <a:cubicBezTo>
                  <a:pt x="623626" y="470063"/>
                  <a:pt x="379435" y="0"/>
                  <a:pt x="379435" y="0"/>
                </a:cubicBezTo>
                <a:close/>
              </a:path>
            </a:pathLst>
          </a:custGeom>
          <a:solidFill>
            <a:srgbClr val="CA92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54" name="Freeform 53"/>
          <p:cNvSpPr/>
          <p:nvPr/>
        </p:nvSpPr>
        <p:spPr>
          <a:xfrm>
            <a:off x="7865871" y="4996167"/>
            <a:ext cx="949402" cy="1861835"/>
          </a:xfrm>
          <a:custGeom>
            <a:avLst/>
            <a:gdLst>
              <a:gd name="connsiteX0" fmla="*/ 379435 w 1322387"/>
              <a:gd name="connsiteY0" fmla="*/ 0 h 2809391"/>
              <a:gd name="connsiteX1" fmla="*/ 642410 w 1322387"/>
              <a:gd name="connsiteY1" fmla="*/ 342206 h 2809391"/>
              <a:gd name="connsiteX2" fmla="*/ 811465 w 1322387"/>
              <a:gd name="connsiteY2" fmla="*/ 1075504 h 2809391"/>
              <a:gd name="connsiteX3" fmla="*/ 1322387 w 1322387"/>
              <a:gd name="connsiteY3" fmla="*/ 654328 h 2809391"/>
              <a:gd name="connsiteX4" fmla="*/ 954223 w 1322387"/>
              <a:gd name="connsiteY4" fmla="*/ 1462836 h 2809391"/>
              <a:gd name="connsiteX5" fmla="*/ 1114769 w 1322387"/>
              <a:gd name="connsiteY5" fmla="*/ 2755257 h 2809391"/>
              <a:gd name="connsiteX6" fmla="*/ 1128624 w 1322387"/>
              <a:gd name="connsiteY6" fmla="*/ 2809391 h 2809391"/>
              <a:gd name="connsiteX7" fmla="*/ 216621 w 1322387"/>
              <a:gd name="connsiteY7" fmla="*/ 2809391 h 2809391"/>
              <a:gd name="connsiteX8" fmla="*/ 250824 w 1322387"/>
              <a:gd name="connsiteY8" fmla="*/ 2700453 h 2809391"/>
              <a:gd name="connsiteX9" fmla="*/ 484625 w 1322387"/>
              <a:gd name="connsiteY9" fmla="*/ 1489160 h 2809391"/>
              <a:gd name="connsiteX10" fmla="*/ 0 w 1322387"/>
              <a:gd name="connsiteY10" fmla="*/ 684412 h 2809391"/>
              <a:gd name="connsiteX11" fmla="*/ 619869 w 1322387"/>
              <a:gd name="connsiteY11" fmla="*/ 1060462 h 2809391"/>
              <a:gd name="connsiteX12" fmla="*/ 642410 w 1322387"/>
              <a:gd name="connsiteY12" fmla="*/ 925084 h 2809391"/>
              <a:gd name="connsiteX13" fmla="*/ 642410 w 1322387"/>
              <a:gd name="connsiteY13" fmla="*/ 842353 h 2809391"/>
              <a:gd name="connsiteX14" fmla="*/ 379435 w 1322387"/>
              <a:gd name="connsiteY14" fmla="*/ 0 h 2809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22387" h="2809391">
                <a:moveTo>
                  <a:pt x="379435" y="0"/>
                </a:moveTo>
                <a:cubicBezTo>
                  <a:pt x="495895" y="101534"/>
                  <a:pt x="578545" y="221870"/>
                  <a:pt x="642410" y="342206"/>
                </a:cubicBezTo>
                <a:cubicBezTo>
                  <a:pt x="830249" y="699454"/>
                  <a:pt x="811465" y="1075504"/>
                  <a:pt x="811465" y="1075504"/>
                </a:cubicBezTo>
                <a:cubicBezTo>
                  <a:pt x="1014331" y="594160"/>
                  <a:pt x="1322387" y="654328"/>
                  <a:pt x="1322387" y="654328"/>
                </a:cubicBezTo>
                <a:cubicBezTo>
                  <a:pt x="1066926" y="785946"/>
                  <a:pt x="969250" y="1105588"/>
                  <a:pt x="954223" y="1462836"/>
                </a:cubicBezTo>
                <a:cubicBezTo>
                  <a:pt x="930978" y="1930784"/>
                  <a:pt x="1042684" y="2466274"/>
                  <a:pt x="1114769" y="2755257"/>
                </a:cubicBezTo>
                <a:lnTo>
                  <a:pt x="1128624" y="2809391"/>
                </a:lnTo>
                <a:lnTo>
                  <a:pt x="216621" y="2809391"/>
                </a:lnTo>
                <a:lnTo>
                  <a:pt x="250824" y="2700453"/>
                </a:lnTo>
                <a:cubicBezTo>
                  <a:pt x="410252" y="2169047"/>
                  <a:pt x="474764" y="1778718"/>
                  <a:pt x="484625" y="1489160"/>
                </a:cubicBezTo>
                <a:cubicBezTo>
                  <a:pt x="507166" y="609202"/>
                  <a:pt x="0" y="684412"/>
                  <a:pt x="0" y="684412"/>
                </a:cubicBezTo>
                <a:cubicBezTo>
                  <a:pt x="503409" y="503908"/>
                  <a:pt x="619869" y="1060462"/>
                  <a:pt x="619869" y="1060462"/>
                </a:cubicBezTo>
                <a:cubicBezTo>
                  <a:pt x="631139" y="1019097"/>
                  <a:pt x="638653" y="973971"/>
                  <a:pt x="642410" y="925084"/>
                </a:cubicBezTo>
                <a:cubicBezTo>
                  <a:pt x="642410" y="898761"/>
                  <a:pt x="642410" y="872437"/>
                  <a:pt x="642410" y="842353"/>
                </a:cubicBezTo>
                <a:cubicBezTo>
                  <a:pt x="623626" y="470063"/>
                  <a:pt x="379435" y="0"/>
                  <a:pt x="379435" y="0"/>
                </a:cubicBezTo>
                <a:close/>
              </a:path>
            </a:pathLst>
          </a:custGeom>
          <a:solidFill>
            <a:srgbClr val="CA92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55" name="Freeform 54"/>
          <p:cNvSpPr>
            <a:spLocks/>
          </p:cNvSpPr>
          <p:nvPr/>
        </p:nvSpPr>
        <p:spPr bwMode="auto">
          <a:xfrm>
            <a:off x="5162442" y="5553762"/>
            <a:ext cx="0" cy="54707"/>
          </a:xfrm>
          <a:custGeom>
            <a:avLst/>
            <a:gdLst>
              <a:gd name="T0" fmla="*/ 0 h 22"/>
              <a:gd name="T1" fmla="*/ 22 h 22"/>
              <a:gd name="T2" fmla="*/ 0 h 22"/>
            </a:gdLst>
            <a:ahLst/>
            <a:cxnLst>
              <a:cxn ang="0">
                <a:pos x="0" y="T0"/>
              </a:cxn>
              <a:cxn ang="0">
                <a:pos x="0" y="T1"/>
              </a:cxn>
              <a:cxn ang="0">
                <a:pos x="0" y="T2"/>
              </a:cxn>
            </a:cxnLst>
            <a:rect l="0" t="0" r="r" b="b"/>
            <a:pathLst>
              <a:path h="22">
                <a:moveTo>
                  <a:pt x="0" y="0"/>
                </a:moveTo>
                <a:cubicBezTo>
                  <a:pt x="0" y="22"/>
                  <a:pt x="0" y="22"/>
                  <a:pt x="0" y="22"/>
                </a:cubicBezTo>
                <a:cubicBezTo>
                  <a:pt x="0" y="15"/>
                  <a:pt x="0" y="8"/>
                  <a:pt x="0" y="0"/>
                </a:cubicBezTo>
                <a:close/>
              </a:path>
            </a:pathLst>
          </a:custGeom>
          <a:solidFill>
            <a:srgbClr val="C0F1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56" name="Freeform 55"/>
          <p:cNvSpPr>
            <a:spLocks/>
          </p:cNvSpPr>
          <p:nvPr/>
        </p:nvSpPr>
        <p:spPr bwMode="auto">
          <a:xfrm>
            <a:off x="1891964" y="5553762"/>
            <a:ext cx="0" cy="54707"/>
          </a:xfrm>
          <a:custGeom>
            <a:avLst/>
            <a:gdLst>
              <a:gd name="T0" fmla="*/ 0 h 22"/>
              <a:gd name="T1" fmla="*/ 22 h 22"/>
              <a:gd name="T2" fmla="*/ 0 h 22"/>
            </a:gdLst>
            <a:ahLst/>
            <a:cxnLst>
              <a:cxn ang="0">
                <a:pos x="0" y="T0"/>
              </a:cxn>
              <a:cxn ang="0">
                <a:pos x="0" y="T1"/>
              </a:cxn>
              <a:cxn ang="0">
                <a:pos x="0" y="T2"/>
              </a:cxn>
            </a:cxnLst>
            <a:rect l="0" t="0" r="r" b="b"/>
            <a:pathLst>
              <a:path h="22">
                <a:moveTo>
                  <a:pt x="0" y="0"/>
                </a:moveTo>
                <a:cubicBezTo>
                  <a:pt x="0" y="22"/>
                  <a:pt x="0" y="22"/>
                  <a:pt x="0" y="22"/>
                </a:cubicBezTo>
                <a:cubicBezTo>
                  <a:pt x="0" y="15"/>
                  <a:pt x="0" y="8"/>
                  <a:pt x="0" y="0"/>
                </a:cubicBezTo>
                <a:close/>
              </a:path>
            </a:pathLst>
          </a:custGeom>
          <a:solidFill>
            <a:srgbClr val="C0F1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57" name="Freeform 56"/>
          <p:cNvSpPr>
            <a:spLocks/>
          </p:cNvSpPr>
          <p:nvPr/>
        </p:nvSpPr>
        <p:spPr bwMode="auto">
          <a:xfrm>
            <a:off x="8327464" y="5553762"/>
            <a:ext cx="0" cy="54707"/>
          </a:xfrm>
          <a:custGeom>
            <a:avLst/>
            <a:gdLst>
              <a:gd name="T0" fmla="*/ 0 h 22"/>
              <a:gd name="T1" fmla="*/ 22 h 22"/>
              <a:gd name="T2" fmla="*/ 0 h 22"/>
            </a:gdLst>
            <a:ahLst/>
            <a:cxnLst>
              <a:cxn ang="0">
                <a:pos x="0" y="T0"/>
              </a:cxn>
              <a:cxn ang="0">
                <a:pos x="0" y="T1"/>
              </a:cxn>
              <a:cxn ang="0">
                <a:pos x="0" y="T2"/>
              </a:cxn>
            </a:cxnLst>
            <a:rect l="0" t="0" r="r" b="b"/>
            <a:pathLst>
              <a:path h="22">
                <a:moveTo>
                  <a:pt x="0" y="0"/>
                </a:moveTo>
                <a:cubicBezTo>
                  <a:pt x="0" y="22"/>
                  <a:pt x="0" y="22"/>
                  <a:pt x="0" y="22"/>
                </a:cubicBezTo>
                <a:cubicBezTo>
                  <a:pt x="0" y="15"/>
                  <a:pt x="0" y="8"/>
                  <a:pt x="0" y="0"/>
                </a:cubicBezTo>
                <a:close/>
              </a:path>
            </a:pathLst>
          </a:custGeom>
          <a:solidFill>
            <a:srgbClr val="C0F1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84" name="TextBox 83"/>
          <p:cNvSpPr txBox="1"/>
          <p:nvPr/>
        </p:nvSpPr>
        <p:spPr>
          <a:xfrm>
            <a:off x="1121120" y="4492876"/>
            <a:ext cx="1693280" cy="276999"/>
          </a:xfrm>
          <a:prstGeom prst="rect">
            <a:avLst/>
          </a:prstGeom>
          <a:noFill/>
        </p:spPr>
        <p:txBody>
          <a:bodyPr wrap="square" rtlCol="0">
            <a:spAutoFit/>
          </a:bodyPr>
          <a:lstStyle/>
          <a:p>
            <a:pPr algn="ctr"/>
            <a:r>
              <a:rPr lang="en-US" sz="1200" dirty="0" smtClean="0">
                <a:solidFill>
                  <a:schemeClr val="bg1"/>
                </a:solidFill>
              </a:rPr>
              <a:t>.</a:t>
            </a:r>
            <a:r>
              <a:rPr lang="id-ID" sz="1200" dirty="0" smtClean="0">
                <a:solidFill>
                  <a:schemeClr val="bg1"/>
                </a:solidFill>
              </a:rPr>
              <a:t> </a:t>
            </a:r>
            <a:endParaRPr lang="en-US" sz="1200" b="1" dirty="0">
              <a:solidFill>
                <a:schemeClr val="bg1"/>
              </a:solidFill>
            </a:endParaRPr>
          </a:p>
        </p:txBody>
      </p:sp>
      <p:sp>
        <p:nvSpPr>
          <p:cNvPr id="86" name="TextBox 85"/>
          <p:cNvSpPr txBox="1"/>
          <p:nvPr/>
        </p:nvSpPr>
        <p:spPr>
          <a:xfrm>
            <a:off x="7513679" y="4492876"/>
            <a:ext cx="1693280" cy="523220"/>
          </a:xfrm>
          <a:prstGeom prst="rect">
            <a:avLst/>
          </a:prstGeom>
          <a:noFill/>
        </p:spPr>
        <p:txBody>
          <a:bodyPr wrap="square" rtlCol="0">
            <a:spAutoFit/>
          </a:bodyPr>
          <a:lstStyle/>
          <a:p>
            <a:pPr algn="ctr"/>
            <a:r>
              <a:rPr lang="en-US" sz="2800" dirty="0" smtClean="0">
                <a:solidFill>
                  <a:schemeClr val="bg1"/>
                </a:solidFill>
              </a:rPr>
              <a:t>.</a:t>
            </a:r>
            <a:r>
              <a:rPr lang="id-ID" sz="2800" dirty="0" smtClean="0">
                <a:solidFill>
                  <a:schemeClr val="bg1"/>
                </a:solidFill>
              </a:rPr>
              <a:t> </a:t>
            </a:r>
            <a:endParaRPr lang="en-US" sz="2800" b="1" dirty="0">
              <a:solidFill>
                <a:schemeClr val="bg1"/>
              </a:solidFill>
            </a:endParaRPr>
          </a:p>
        </p:txBody>
      </p:sp>
    </p:spTree>
    <p:extLst>
      <p:ext uri="{BB962C8B-B14F-4D97-AF65-F5344CB8AC3E}">
        <p14:creationId xmlns:p14="http://schemas.microsoft.com/office/powerpoint/2010/main" val="2067667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1000"/>
                                        <p:tgtEl>
                                          <p:spTgt spid="34"/>
                                        </p:tgtEl>
                                      </p:cBhvr>
                                    </p:animEffect>
                                    <p:anim calcmode="lin" valueType="num">
                                      <p:cBhvr>
                                        <p:cTn id="8" dur="1000" fill="hold"/>
                                        <p:tgtEl>
                                          <p:spTgt spid="34"/>
                                        </p:tgtEl>
                                        <p:attrNameLst>
                                          <p:attrName>ppt_x</p:attrName>
                                        </p:attrNameLst>
                                      </p:cBhvr>
                                      <p:tavLst>
                                        <p:tav tm="0">
                                          <p:val>
                                            <p:strVal val="#ppt_x"/>
                                          </p:val>
                                        </p:tav>
                                        <p:tav tm="100000">
                                          <p:val>
                                            <p:strVal val="#ppt_x"/>
                                          </p:val>
                                        </p:tav>
                                      </p:tavLst>
                                    </p:anim>
                                    <p:anim calcmode="lin" valueType="num">
                                      <p:cBhvr>
                                        <p:cTn id="9" dur="900" decel="100000" fill="hold"/>
                                        <p:tgtEl>
                                          <p:spTgt spid="3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4"/>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42"/>
                                        </p:tgtEl>
                                        <p:attrNameLst>
                                          <p:attrName>style.visibility</p:attrName>
                                        </p:attrNameLst>
                                      </p:cBhvr>
                                      <p:to>
                                        <p:strVal val="visible"/>
                                      </p:to>
                                    </p:set>
                                    <p:animEffect transition="in" filter="fade">
                                      <p:cBhvr>
                                        <p:cTn id="13" dur="1000"/>
                                        <p:tgtEl>
                                          <p:spTgt spid="42"/>
                                        </p:tgtEl>
                                      </p:cBhvr>
                                    </p:animEffect>
                                    <p:anim calcmode="lin" valueType="num">
                                      <p:cBhvr>
                                        <p:cTn id="14" dur="1000" fill="hold"/>
                                        <p:tgtEl>
                                          <p:spTgt spid="42"/>
                                        </p:tgtEl>
                                        <p:attrNameLst>
                                          <p:attrName>ppt_x</p:attrName>
                                        </p:attrNameLst>
                                      </p:cBhvr>
                                      <p:tavLst>
                                        <p:tav tm="0">
                                          <p:val>
                                            <p:strVal val="#ppt_x"/>
                                          </p:val>
                                        </p:tav>
                                        <p:tav tm="100000">
                                          <p:val>
                                            <p:strVal val="#ppt_x"/>
                                          </p:val>
                                        </p:tav>
                                      </p:tavLst>
                                    </p:anim>
                                    <p:anim calcmode="lin" valueType="num">
                                      <p:cBhvr>
                                        <p:cTn id="15" dur="900" decel="100000" fill="hold"/>
                                        <p:tgtEl>
                                          <p:spTgt spid="42"/>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42"/>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54"/>
                                        </p:tgtEl>
                                        <p:attrNameLst>
                                          <p:attrName>style.visibility</p:attrName>
                                        </p:attrNameLst>
                                      </p:cBhvr>
                                      <p:to>
                                        <p:strVal val="visible"/>
                                      </p:to>
                                    </p:set>
                                    <p:animEffect transition="in" filter="fade">
                                      <p:cBhvr>
                                        <p:cTn id="19" dur="1000"/>
                                        <p:tgtEl>
                                          <p:spTgt spid="54"/>
                                        </p:tgtEl>
                                      </p:cBhvr>
                                    </p:animEffect>
                                    <p:anim calcmode="lin" valueType="num">
                                      <p:cBhvr>
                                        <p:cTn id="20" dur="1000" fill="hold"/>
                                        <p:tgtEl>
                                          <p:spTgt spid="54"/>
                                        </p:tgtEl>
                                        <p:attrNameLst>
                                          <p:attrName>ppt_x</p:attrName>
                                        </p:attrNameLst>
                                      </p:cBhvr>
                                      <p:tavLst>
                                        <p:tav tm="0">
                                          <p:val>
                                            <p:strVal val="#ppt_x"/>
                                          </p:val>
                                        </p:tav>
                                        <p:tav tm="100000">
                                          <p:val>
                                            <p:strVal val="#ppt_x"/>
                                          </p:val>
                                        </p:tav>
                                      </p:tavLst>
                                    </p:anim>
                                    <p:anim calcmode="lin" valueType="num">
                                      <p:cBhvr>
                                        <p:cTn id="21" dur="900" decel="100000" fill="hold"/>
                                        <p:tgtEl>
                                          <p:spTgt spid="54"/>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par>
                                <p:cTn id="23" presetID="37" presetClass="entr" presetSubtype="0" fill="hold" grpId="0" nodeType="withEffect">
                                  <p:stCondLst>
                                    <p:cond delay="250"/>
                                  </p:stCondLst>
                                  <p:childTnLst>
                                    <p:set>
                                      <p:cBhvr>
                                        <p:cTn id="24" dur="1" fill="hold">
                                          <p:stCondLst>
                                            <p:cond delay="0"/>
                                          </p:stCondLst>
                                        </p:cTn>
                                        <p:tgtEl>
                                          <p:spTgt spid="18"/>
                                        </p:tgtEl>
                                        <p:attrNameLst>
                                          <p:attrName>style.visibility</p:attrName>
                                        </p:attrNameLst>
                                      </p:cBhvr>
                                      <p:to>
                                        <p:strVal val="visible"/>
                                      </p:to>
                                    </p:set>
                                    <p:animEffect transition="in" filter="fade">
                                      <p:cBhvr>
                                        <p:cTn id="25" dur="1000"/>
                                        <p:tgtEl>
                                          <p:spTgt spid="18"/>
                                        </p:tgtEl>
                                      </p:cBhvr>
                                    </p:animEffect>
                                    <p:anim calcmode="lin" valueType="num">
                                      <p:cBhvr>
                                        <p:cTn id="26" dur="1000" fill="hold"/>
                                        <p:tgtEl>
                                          <p:spTgt spid="18"/>
                                        </p:tgtEl>
                                        <p:attrNameLst>
                                          <p:attrName>ppt_x</p:attrName>
                                        </p:attrNameLst>
                                      </p:cBhvr>
                                      <p:tavLst>
                                        <p:tav tm="0">
                                          <p:val>
                                            <p:strVal val="#ppt_x"/>
                                          </p:val>
                                        </p:tav>
                                        <p:tav tm="100000">
                                          <p:val>
                                            <p:strVal val="#ppt_x"/>
                                          </p:val>
                                        </p:tav>
                                      </p:tavLst>
                                    </p:anim>
                                    <p:anim calcmode="lin" valueType="num">
                                      <p:cBhvr>
                                        <p:cTn id="27" dur="900" decel="100000" fill="hold"/>
                                        <p:tgtEl>
                                          <p:spTgt spid="18"/>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par>
                                <p:cTn id="29" presetID="37" presetClass="entr" presetSubtype="0" fill="hold" grpId="0" nodeType="withEffect">
                                  <p:stCondLst>
                                    <p:cond delay="50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1000"/>
                                        <p:tgtEl>
                                          <p:spTgt spid="14"/>
                                        </p:tgtEl>
                                      </p:cBhvr>
                                    </p:animEffect>
                                    <p:anim calcmode="lin" valueType="num">
                                      <p:cBhvr>
                                        <p:cTn id="32" dur="1000" fill="hold"/>
                                        <p:tgtEl>
                                          <p:spTgt spid="14"/>
                                        </p:tgtEl>
                                        <p:attrNameLst>
                                          <p:attrName>ppt_x</p:attrName>
                                        </p:attrNameLst>
                                      </p:cBhvr>
                                      <p:tavLst>
                                        <p:tav tm="0">
                                          <p:val>
                                            <p:strVal val="#ppt_x"/>
                                          </p:val>
                                        </p:tav>
                                        <p:tav tm="100000">
                                          <p:val>
                                            <p:strVal val="#ppt_x"/>
                                          </p:val>
                                        </p:tav>
                                      </p:tavLst>
                                    </p:anim>
                                    <p:anim calcmode="lin" valueType="num">
                                      <p:cBhvr>
                                        <p:cTn id="33" dur="900" decel="100000" fill="hold"/>
                                        <p:tgtEl>
                                          <p:spTgt spid="14"/>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par>
                                <p:cTn id="35" presetID="37" presetClass="entr" presetSubtype="0" fill="hold" grpId="0" nodeType="withEffect">
                                  <p:stCondLst>
                                    <p:cond delay="50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1000"/>
                                        <p:tgtEl>
                                          <p:spTgt spid="10"/>
                                        </p:tgtEl>
                                      </p:cBhvr>
                                    </p:animEffect>
                                    <p:anim calcmode="lin" valueType="num">
                                      <p:cBhvr>
                                        <p:cTn id="38" dur="1000" fill="hold"/>
                                        <p:tgtEl>
                                          <p:spTgt spid="10"/>
                                        </p:tgtEl>
                                        <p:attrNameLst>
                                          <p:attrName>ppt_x</p:attrName>
                                        </p:attrNameLst>
                                      </p:cBhvr>
                                      <p:tavLst>
                                        <p:tav tm="0">
                                          <p:val>
                                            <p:strVal val="#ppt_x"/>
                                          </p:val>
                                        </p:tav>
                                        <p:tav tm="100000">
                                          <p:val>
                                            <p:strVal val="#ppt_x"/>
                                          </p:val>
                                        </p:tav>
                                      </p:tavLst>
                                    </p:anim>
                                    <p:anim calcmode="lin" valueType="num">
                                      <p:cBhvr>
                                        <p:cTn id="39" dur="900" decel="100000" fill="hold"/>
                                        <p:tgtEl>
                                          <p:spTgt spid="10"/>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par>
                                <p:cTn id="41" presetID="37" presetClass="entr" presetSubtype="0" fill="hold" grpId="0" nodeType="withEffect">
                                  <p:stCondLst>
                                    <p:cond delay="500"/>
                                  </p:stCondLst>
                                  <p:childTnLst>
                                    <p:set>
                                      <p:cBhvr>
                                        <p:cTn id="42" dur="1" fill="hold">
                                          <p:stCondLst>
                                            <p:cond delay="0"/>
                                          </p:stCondLst>
                                        </p:cTn>
                                        <p:tgtEl>
                                          <p:spTgt spid="6"/>
                                        </p:tgtEl>
                                        <p:attrNameLst>
                                          <p:attrName>style.visibility</p:attrName>
                                        </p:attrNameLst>
                                      </p:cBhvr>
                                      <p:to>
                                        <p:strVal val="visible"/>
                                      </p:to>
                                    </p:set>
                                    <p:animEffect transition="in" filter="fade">
                                      <p:cBhvr>
                                        <p:cTn id="43" dur="1000"/>
                                        <p:tgtEl>
                                          <p:spTgt spid="6"/>
                                        </p:tgtEl>
                                      </p:cBhvr>
                                    </p:animEffect>
                                    <p:anim calcmode="lin" valueType="num">
                                      <p:cBhvr>
                                        <p:cTn id="44" dur="1000" fill="hold"/>
                                        <p:tgtEl>
                                          <p:spTgt spid="6"/>
                                        </p:tgtEl>
                                        <p:attrNameLst>
                                          <p:attrName>ppt_x</p:attrName>
                                        </p:attrNameLst>
                                      </p:cBhvr>
                                      <p:tavLst>
                                        <p:tav tm="0">
                                          <p:val>
                                            <p:strVal val="#ppt_x"/>
                                          </p:val>
                                        </p:tav>
                                        <p:tav tm="100000">
                                          <p:val>
                                            <p:strVal val="#ppt_x"/>
                                          </p:val>
                                        </p:tav>
                                      </p:tavLst>
                                    </p:anim>
                                    <p:anim calcmode="lin" valueType="num">
                                      <p:cBhvr>
                                        <p:cTn id="45" dur="900" decel="100000" fill="hold"/>
                                        <p:tgtEl>
                                          <p:spTgt spid="6"/>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par>
                                <p:cTn id="47" presetID="37" presetClass="entr" presetSubtype="0" fill="hold" grpId="0" nodeType="withEffect">
                                  <p:stCondLst>
                                    <p:cond delay="500"/>
                                  </p:stCondLst>
                                  <p:childTnLst>
                                    <p:set>
                                      <p:cBhvr>
                                        <p:cTn id="48" dur="1" fill="hold">
                                          <p:stCondLst>
                                            <p:cond delay="0"/>
                                          </p:stCondLst>
                                        </p:cTn>
                                        <p:tgtEl>
                                          <p:spTgt spid="26"/>
                                        </p:tgtEl>
                                        <p:attrNameLst>
                                          <p:attrName>style.visibility</p:attrName>
                                        </p:attrNameLst>
                                      </p:cBhvr>
                                      <p:to>
                                        <p:strVal val="visible"/>
                                      </p:to>
                                    </p:set>
                                    <p:animEffect transition="in" filter="fade">
                                      <p:cBhvr>
                                        <p:cTn id="49" dur="1000"/>
                                        <p:tgtEl>
                                          <p:spTgt spid="26"/>
                                        </p:tgtEl>
                                      </p:cBhvr>
                                    </p:animEffect>
                                    <p:anim calcmode="lin" valueType="num">
                                      <p:cBhvr>
                                        <p:cTn id="50" dur="1000" fill="hold"/>
                                        <p:tgtEl>
                                          <p:spTgt spid="26"/>
                                        </p:tgtEl>
                                        <p:attrNameLst>
                                          <p:attrName>ppt_x</p:attrName>
                                        </p:attrNameLst>
                                      </p:cBhvr>
                                      <p:tavLst>
                                        <p:tav tm="0">
                                          <p:val>
                                            <p:strVal val="#ppt_x"/>
                                          </p:val>
                                        </p:tav>
                                        <p:tav tm="100000">
                                          <p:val>
                                            <p:strVal val="#ppt_x"/>
                                          </p:val>
                                        </p:tav>
                                      </p:tavLst>
                                    </p:anim>
                                    <p:anim calcmode="lin" valueType="num">
                                      <p:cBhvr>
                                        <p:cTn id="51" dur="900" decel="100000" fill="hold"/>
                                        <p:tgtEl>
                                          <p:spTgt spid="26"/>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par>
                                <p:cTn id="53" presetID="37" presetClass="entr" presetSubtype="0" fill="hold" grpId="0" nodeType="withEffect">
                                  <p:stCondLst>
                                    <p:cond delay="250"/>
                                  </p:stCondLst>
                                  <p:childTnLst>
                                    <p:set>
                                      <p:cBhvr>
                                        <p:cTn id="54" dur="1" fill="hold">
                                          <p:stCondLst>
                                            <p:cond delay="0"/>
                                          </p:stCondLst>
                                        </p:cTn>
                                        <p:tgtEl>
                                          <p:spTgt spid="22"/>
                                        </p:tgtEl>
                                        <p:attrNameLst>
                                          <p:attrName>style.visibility</p:attrName>
                                        </p:attrNameLst>
                                      </p:cBhvr>
                                      <p:to>
                                        <p:strVal val="visible"/>
                                      </p:to>
                                    </p:set>
                                    <p:animEffect transition="in" filter="fade">
                                      <p:cBhvr>
                                        <p:cTn id="55" dur="1000"/>
                                        <p:tgtEl>
                                          <p:spTgt spid="22"/>
                                        </p:tgtEl>
                                      </p:cBhvr>
                                    </p:animEffect>
                                    <p:anim calcmode="lin" valueType="num">
                                      <p:cBhvr>
                                        <p:cTn id="56" dur="1000" fill="hold"/>
                                        <p:tgtEl>
                                          <p:spTgt spid="22"/>
                                        </p:tgtEl>
                                        <p:attrNameLst>
                                          <p:attrName>ppt_x</p:attrName>
                                        </p:attrNameLst>
                                      </p:cBhvr>
                                      <p:tavLst>
                                        <p:tav tm="0">
                                          <p:val>
                                            <p:strVal val="#ppt_x"/>
                                          </p:val>
                                        </p:tav>
                                        <p:tav tm="100000">
                                          <p:val>
                                            <p:strVal val="#ppt_x"/>
                                          </p:val>
                                        </p:tav>
                                      </p:tavLst>
                                    </p:anim>
                                    <p:anim calcmode="lin" valueType="num">
                                      <p:cBhvr>
                                        <p:cTn id="57" dur="900" decel="100000" fill="hold"/>
                                        <p:tgtEl>
                                          <p:spTgt spid="22"/>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par>
                          <p:cTn id="59" fill="hold">
                            <p:stCondLst>
                              <p:cond delay="1500"/>
                            </p:stCondLst>
                            <p:childTnLst>
                              <p:par>
                                <p:cTn id="60" presetID="53" presetClass="entr" presetSubtype="16" fill="hold" grpId="0" nodeType="afterEffect">
                                  <p:stCondLst>
                                    <p:cond delay="0"/>
                                  </p:stCondLst>
                                  <p:childTnLst>
                                    <p:set>
                                      <p:cBhvr>
                                        <p:cTn id="61" dur="1" fill="hold">
                                          <p:stCondLst>
                                            <p:cond delay="0"/>
                                          </p:stCondLst>
                                        </p:cTn>
                                        <p:tgtEl>
                                          <p:spTgt spid="73"/>
                                        </p:tgtEl>
                                        <p:attrNameLst>
                                          <p:attrName>style.visibility</p:attrName>
                                        </p:attrNameLst>
                                      </p:cBhvr>
                                      <p:to>
                                        <p:strVal val="visible"/>
                                      </p:to>
                                    </p:set>
                                    <p:anim calcmode="lin" valueType="num">
                                      <p:cBhvr>
                                        <p:cTn id="62" dur="500" fill="hold"/>
                                        <p:tgtEl>
                                          <p:spTgt spid="73"/>
                                        </p:tgtEl>
                                        <p:attrNameLst>
                                          <p:attrName>ppt_w</p:attrName>
                                        </p:attrNameLst>
                                      </p:cBhvr>
                                      <p:tavLst>
                                        <p:tav tm="0">
                                          <p:val>
                                            <p:fltVal val="0"/>
                                          </p:val>
                                        </p:tav>
                                        <p:tav tm="100000">
                                          <p:val>
                                            <p:strVal val="#ppt_w"/>
                                          </p:val>
                                        </p:tav>
                                      </p:tavLst>
                                    </p:anim>
                                    <p:anim calcmode="lin" valueType="num">
                                      <p:cBhvr>
                                        <p:cTn id="63" dur="500" fill="hold"/>
                                        <p:tgtEl>
                                          <p:spTgt spid="73"/>
                                        </p:tgtEl>
                                        <p:attrNameLst>
                                          <p:attrName>ppt_h</p:attrName>
                                        </p:attrNameLst>
                                      </p:cBhvr>
                                      <p:tavLst>
                                        <p:tav tm="0">
                                          <p:val>
                                            <p:fltVal val="0"/>
                                          </p:val>
                                        </p:tav>
                                        <p:tav tm="100000">
                                          <p:val>
                                            <p:strVal val="#ppt_h"/>
                                          </p:val>
                                        </p:tav>
                                      </p:tavLst>
                                    </p:anim>
                                    <p:animEffect transition="in" filter="fade">
                                      <p:cBhvr>
                                        <p:cTn id="64" dur="500"/>
                                        <p:tgtEl>
                                          <p:spTgt spid="73"/>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74"/>
                                        </p:tgtEl>
                                        <p:attrNameLst>
                                          <p:attrName>style.visibility</p:attrName>
                                        </p:attrNameLst>
                                      </p:cBhvr>
                                      <p:to>
                                        <p:strVal val="visible"/>
                                      </p:to>
                                    </p:set>
                                    <p:anim calcmode="lin" valueType="num">
                                      <p:cBhvr>
                                        <p:cTn id="67" dur="500" fill="hold"/>
                                        <p:tgtEl>
                                          <p:spTgt spid="74"/>
                                        </p:tgtEl>
                                        <p:attrNameLst>
                                          <p:attrName>ppt_w</p:attrName>
                                        </p:attrNameLst>
                                      </p:cBhvr>
                                      <p:tavLst>
                                        <p:tav tm="0">
                                          <p:val>
                                            <p:fltVal val="0"/>
                                          </p:val>
                                        </p:tav>
                                        <p:tav tm="100000">
                                          <p:val>
                                            <p:strVal val="#ppt_w"/>
                                          </p:val>
                                        </p:tav>
                                      </p:tavLst>
                                    </p:anim>
                                    <p:anim calcmode="lin" valueType="num">
                                      <p:cBhvr>
                                        <p:cTn id="68" dur="500" fill="hold"/>
                                        <p:tgtEl>
                                          <p:spTgt spid="74"/>
                                        </p:tgtEl>
                                        <p:attrNameLst>
                                          <p:attrName>ppt_h</p:attrName>
                                        </p:attrNameLst>
                                      </p:cBhvr>
                                      <p:tavLst>
                                        <p:tav tm="0">
                                          <p:val>
                                            <p:fltVal val="0"/>
                                          </p:val>
                                        </p:tav>
                                        <p:tav tm="100000">
                                          <p:val>
                                            <p:strVal val="#ppt_h"/>
                                          </p:val>
                                        </p:tav>
                                      </p:tavLst>
                                    </p:anim>
                                    <p:animEffect transition="in" filter="fade">
                                      <p:cBhvr>
                                        <p:cTn id="69" dur="500"/>
                                        <p:tgtEl>
                                          <p:spTgt spid="74"/>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75"/>
                                        </p:tgtEl>
                                        <p:attrNameLst>
                                          <p:attrName>style.visibility</p:attrName>
                                        </p:attrNameLst>
                                      </p:cBhvr>
                                      <p:to>
                                        <p:strVal val="visible"/>
                                      </p:to>
                                    </p:set>
                                    <p:anim calcmode="lin" valueType="num">
                                      <p:cBhvr>
                                        <p:cTn id="72" dur="500" fill="hold"/>
                                        <p:tgtEl>
                                          <p:spTgt spid="75"/>
                                        </p:tgtEl>
                                        <p:attrNameLst>
                                          <p:attrName>ppt_w</p:attrName>
                                        </p:attrNameLst>
                                      </p:cBhvr>
                                      <p:tavLst>
                                        <p:tav tm="0">
                                          <p:val>
                                            <p:fltVal val="0"/>
                                          </p:val>
                                        </p:tav>
                                        <p:tav tm="100000">
                                          <p:val>
                                            <p:strVal val="#ppt_w"/>
                                          </p:val>
                                        </p:tav>
                                      </p:tavLst>
                                    </p:anim>
                                    <p:anim calcmode="lin" valueType="num">
                                      <p:cBhvr>
                                        <p:cTn id="73" dur="500" fill="hold"/>
                                        <p:tgtEl>
                                          <p:spTgt spid="75"/>
                                        </p:tgtEl>
                                        <p:attrNameLst>
                                          <p:attrName>ppt_h</p:attrName>
                                        </p:attrNameLst>
                                      </p:cBhvr>
                                      <p:tavLst>
                                        <p:tav tm="0">
                                          <p:val>
                                            <p:fltVal val="0"/>
                                          </p:val>
                                        </p:tav>
                                        <p:tav tm="100000">
                                          <p:val>
                                            <p:strVal val="#ppt_h"/>
                                          </p:val>
                                        </p:tav>
                                      </p:tavLst>
                                    </p:anim>
                                    <p:animEffect transition="in" filter="fade">
                                      <p:cBhvr>
                                        <p:cTn id="74" dur="500"/>
                                        <p:tgtEl>
                                          <p:spTgt spid="75"/>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77"/>
                                        </p:tgtEl>
                                        <p:attrNameLst>
                                          <p:attrName>style.visibility</p:attrName>
                                        </p:attrNameLst>
                                      </p:cBhvr>
                                      <p:to>
                                        <p:strVal val="visible"/>
                                      </p:to>
                                    </p:set>
                                    <p:anim calcmode="lin" valueType="num">
                                      <p:cBhvr>
                                        <p:cTn id="77" dur="500" fill="hold"/>
                                        <p:tgtEl>
                                          <p:spTgt spid="77"/>
                                        </p:tgtEl>
                                        <p:attrNameLst>
                                          <p:attrName>ppt_w</p:attrName>
                                        </p:attrNameLst>
                                      </p:cBhvr>
                                      <p:tavLst>
                                        <p:tav tm="0">
                                          <p:val>
                                            <p:fltVal val="0"/>
                                          </p:val>
                                        </p:tav>
                                        <p:tav tm="100000">
                                          <p:val>
                                            <p:strVal val="#ppt_w"/>
                                          </p:val>
                                        </p:tav>
                                      </p:tavLst>
                                    </p:anim>
                                    <p:anim calcmode="lin" valueType="num">
                                      <p:cBhvr>
                                        <p:cTn id="78" dur="500" fill="hold"/>
                                        <p:tgtEl>
                                          <p:spTgt spid="77"/>
                                        </p:tgtEl>
                                        <p:attrNameLst>
                                          <p:attrName>ppt_h</p:attrName>
                                        </p:attrNameLst>
                                      </p:cBhvr>
                                      <p:tavLst>
                                        <p:tav tm="0">
                                          <p:val>
                                            <p:fltVal val="0"/>
                                          </p:val>
                                        </p:tav>
                                        <p:tav tm="100000">
                                          <p:val>
                                            <p:strVal val="#ppt_h"/>
                                          </p:val>
                                        </p:tav>
                                      </p:tavLst>
                                    </p:anim>
                                    <p:animEffect transition="in" filter="fade">
                                      <p:cBhvr>
                                        <p:cTn id="79" dur="500"/>
                                        <p:tgtEl>
                                          <p:spTgt spid="77"/>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78"/>
                                        </p:tgtEl>
                                        <p:attrNameLst>
                                          <p:attrName>style.visibility</p:attrName>
                                        </p:attrNameLst>
                                      </p:cBhvr>
                                      <p:to>
                                        <p:strVal val="visible"/>
                                      </p:to>
                                    </p:set>
                                    <p:anim calcmode="lin" valueType="num">
                                      <p:cBhvr>
                                        <p:cTn id="82" dur="500" fill="hold"/>
                                        <p:tgtEl>
                                          <p:spTgt spid="78"/>
                                        </p:tgtEl>
                                        <p:attrNameLst>
                                          <p:attrName>ppt_w</p:attrName>
                                        </p:attrNameLst>
                                      </p:cBhvr>
                                      <p:tavLst>
                                        <p:tav tm="0">
                                          <p:val>
                                            <p:fltVal val="0"/>
                                          </p:val>
                                        </p:tav>
                                        <p:tav tm="100000">
                                          <p:val>
                                            <p:strVal val="#ppt_w"/>
                                          </p:val>
                                        </p:tav>
                                      </p:tavLst>
                                    </p:anim>
                                    <p:anim calcmode="lin" valueType="num">
                                      <p:cBhvr>
                                        <p:cTn id="83" dur="500" fill="hold"/>
                                        <p:tgtEl>
                                          <p:spTgt spid="78"/>
                                        </p:tgtEl>
                                        <p:attrNameLst>
                                          <p:attrName>ppt_h</p:attrName>
                                        </p:attrNameLst>
                                      </p:cBhvr>
                                      <p:tavLst>
                                        <p:tav tm="0">
                                          <p:val>
                                            <p:fltVal val="0"/>
                                          </p:val>
                                        </p:tav>
                                        <p:tav tm="100000">
                                          <p:val>
                                            <p:strVal val="#ppt_h"/>
                                          </p:val>
                                        </p:tav>
                                      </p:tavLst>
                                    </p:anim>
                                    <p:animEffect transition="in" filter="fade">
                                      <p:cBhvr>
                                        <p:cTn id="84" dur="500"/>
                                        <p:tgtEl>
                                          <p:spTgt spid="78"/>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81"/>
                                        </p:tgtEl>
                                        <p:attrNameLst>
                                          <p:attrName>style.visibility</p:attrName>
                                        </p:attrNameLst>
                                      </p:cBhvr>
                                      <p:to>
                                        <p:strVal val="visible"/>
                                      </p:to>
                                    </p:set>
                                    <p:anim calcmode="lin" valueType="num">
                                      <p:cBhvr>
                                        <p:cTn id="87" dur="500" fill="hold"/>
                                        <p:tgtEl>
                                          <p:spTgt spid="81"/>
                                        </p:tgtEl>
                                        <p:attrNameLst>
                                          <p:attrName>ppt_w</p:attrName>
                                        </p:attrNameLst>
                                      </p:cBhvr>
                                      <p:tavLst>
                                        <p:tav tm="0">
                                          <p:val>
                                            <p:fltVal val="0"/>
                                          </p:val>
                                        </p:tav>
                                        <p:tav tm="100000">
                                          <p:val>
                                            <p:strVal val="#ppt_w"/>
                                          </p:val>
                                        </p:tav>
                                      </p:tavLst>
                                    </p:anim>
                                    <p:anim calcmode="lin" valueType="num">
                                      <p:cBhvr>
                                        <p:cTn id="88" dur="500" fill="hold"/>
                                        <p:tgtEl>
                                          <p:spTgt spid="81"/>
                                        </p:tgtEl>
                                        <p:attrNameLst>
                                          <p:attrName>ppt_h</p:attrName>
                                        </p:attrNameLst>
                                      </p:cBhvr>
                                      <p:tavLst>
                                        <p:tav tm="0">
                                          <p:val>
                                            <p:fltVal val="0"/>
                                          </p:val>
                                        </p:tav>
                                        <p:tav tm="100000">
                                          <p:val>
                                            <p:strVal val="#ppt_h"/>
                                          </p:val>
                                        </p:tav>
                                      </p:tavLst>
                                    </p:anim>
                                    <p:animEffect transition="in" filter="fade">
                                      <p:cBhvr>
                                        <p:cTn id="89" dur="500"/>
                                        <p:tgtEl>
                                          <p:spTgt spid="81"/>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82"/>
                                        </p:tgtEl>
                                        <p:attrNameLst>
                                          <p:attrName>style.visibility</p:attrName>
                                        </p:attrNameLst>
                                      </p:cBhvr>
                                      <p:to>
                                        <p:strVal val="visible"/>
                                      </p:to>
                                    </p:set>
                                    <p:anim calcmode="lin" valueType="num">
                                      <p:cBhvr>
                                        <p:cTn id="92" dur="500" fill="hold"/>
                                        <p:tgtEl>
                                          <p:spTgt spid="82"/>
                                        </p:tgtEl>
                                        <p:attrNameLst>
                                          <p:attrName>ppt_w</p:attrName>
                                        </p:attrNameLst>
                                      </p:cBhvr>
                                      <p:tavLst>
                                        <p:tav tm="0">
                                          <p:val>
                                            <p:fltVal val="0"/>
                                          </p:val>
                                        </p:tav>
                                        <p:tav tm="100000">
                                          <p:val>
                                            <p:strVal val="#ppt_w"/>
                                          </p:val>
                                        </p:tav>
                                      </p:tavLst>
                                    </p:anim>
                                    <p:anim calcmode="lin" valueType="num">
                                      <p:cBhvr>
                                        <p:cTn id="93" dur="500" fill="hold"/>
                                        <p:tgtEl>
                                          <p:spTgt spid="82"/>
                                        </p:tgtEl>
                                        <p:attrNameLst>
                                          <p:attrName>ppt_h</p:attrName>
                                        </p:attrNameLst>
                                      </p:cBhvr>
                                      <p:tavLst>
                                        <p:tav tm="0">
                                          <p:val>
                                            <p:fltVal val="0"/>
                                          </p:val>
                                        </p:tav>
                                        <p:tav tm="100000">
                                          <p:val>
                                            <p:strVal val="#ppt_h"/>
                                          </p:val>
                                        </p:tav>
                                      </p:tavLst>
                                    </p:anim>
                                    <p:animEffect transition="in" filter="fade">
                                      <p:cBhvr>
                                        <p:cTn id="94" dur="500"/>
                                        <p:tgtEl>
                                          <p:spTgt spid="82"/>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76"/>
                                        </p:tgtEl>
                                        <p:attrNameLst>
                                          <p:attrName>style.visibility</p:attrName>
                                        </p:attrNameLst>
                                      </p:cBhvr>
                                      <p:to>
                                        <p:strVal val="visible"/>
                                      </p:to>
                                    </p:set>
                                    <p:anim calcmode="lin" valueType="num">
                                      <p:cBhvr>
                                        <p:cTn id="97" dur="500" fill="hold"/>
                                        <p:tgtEl>
                                          <p:spTgt spid="76"/>
                                        </p:tgtEl>
                                        <p:attrNameLst>
                                          <p:attrName>ppt_w</p:attrName>
                                        </p:attrNameLst>
                                      </p:cBhvr>
                                      <p:tavLst>
                                        <p:tav tm="0">
                                          <p:val>
                                            <p:fltVal val="0"/>
                                          </p:val>
                                        </p:tav>
                                        <p:tav tm="100000">
                                          <p:val>
                                            <p:strVal val="#ppt_w"/>
                                          </p:val>
                                        </p:tav>
                                      </p:tavLst>
                                    </p:anim>
                                    <p:anim calcmode="lin" valueType="num">
                                      <p:cBhvr>
                                        <p:cTn id="98" dur="500" fill="hold"/>
                                        <p:tgtEl>
                                          <p:spTgt spid="76"/>
                                        </p:tgtEl>
                                        <p:attrNameLst>
                                          <p:attrName>ppt_h</p:attrName>
                                        </p:attrNameLst>
                                      </p:cBhvr>
                                      <p:tavLst>
                                        <p:tav tm="0">
                                          <p:val>
                                            <p:fltVal val="0"/>
                                          </p:val>
                                        </p:tav>
                                        <p:tav tm="100000">
                                          <p:val>
                                            <p:strVal val="#ppt_h"/>
                                          </p:val>
                                        </p:tav>
                                      </p:tavLst>
                                    </p:anim>
                                    <p:animEffect transition="in" filter="fade">
                                      <p:cBhvr>
                                        <p:cTn id="99" dur="500"/>
                                        <p:tgtEl>
                                          <p:spTgt spid="76"/>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79"/>
                                        </p:tgtEl>
                                        <p:attrNameLst>
                                          <p:attrName>style.visibility</p:attrName>
                                        </p:attrNameLst>
                                      </p:cBhvr>
                                      <p:to>
                                        <p:strVal val="visible"/>
                                      </p:to>
                                    </p:set>
                                    <p:anim calcmode="lin" valueType="num">
                                      <p:cBhvr>
                                        <p:cTn id="102" dur="500" fill="hold"/>
                                        <p:tgtEl>
                                          <p:spTgt spid="79"/>
                                        </p:tgtEl>
                                        <p:attrNameLst>
                                          <p:attrName>ppt_w</p:attrName>
                                        </p:attrNameLst>
                                      </p:cBhvr>
                                      <p:tavLst>
                                        <p:tav tm="0">
                                          <p:val>
                                            <p:fltVal val="0"/>
                                          </p:val>
                                        </p:tav>
                                        <p:tav tm="100000">
                                          <p:val>
                                            <p:strVal val="#ppt_w"/>
                                          </p:val>
                                        </p:tav>
                                      </p:tavLst>
                                    </p:anim>
                                    <p:anim calcmode="lin" valueType="num">
                                      <p:cBhvr>
                                        <p:cTn id="103" dur="500" fill="hold"/>
                                        <p:tgtEl>
                                          <p:spTgt spid="79"/>
                                        </p:tgtEl>
                                        <p:attrNameLst>
                                          <p:attrName>ppt_h</p:attrName>
                                        </p:attrNameLst>
                                      </p:cBhvr>
                                      <p:tavLst>
                                        <p:tav tm="0">
                                          <p:val>
                                            <p:fltVal val="0"/>
                                          </p:val>
                                        </p:tav>
                                        <p:tav tm="100000">
                                          <p:val>
                                            <p:strVal val="#ppt_h"/>
                                          </p:val>
                                        </p:tav>
                                      </p:tavLst>
                                    </p:anim>
                                    <p:animEffect transition="in" filter="fade">
                                      <p:cBhvr>
                                        <p:cTn id="104" dur="500"/>
                                        <p:tgtEl>
                                          <p:spTgt spid="79"/>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84"/>
                                        </p:tgtEl>
                                        <p:attrNameLst>
                                          <p:attrName>style.visibility</p:attrName>
                                        </p:attrNameLst>
                                      </p:cBhvr>
                                      <p:to>
                                        <p:strVal val="visible"/>
                                      </p:to>
                                    </p:set>
                                    <p:animEffect transition="in" filter="fade">
                                      <p:cBhvr>
                                        <p:cTn id="107" dur="500"/>
                                        <p:tgtEl>
                                          <p:spTgt spid="84"/>
                                        </p:tgtEl>
                                      </p:cBhvr>
                                    </p:animEffect>
                                  </p:childTnLst>
                                </p:cTn>
                              </p:par>
                              <p:par>
                                <p:cTn id="108" presetID="10" presetClass="entr" presetSubtype="0" fill="hold" grpId="0" nodeType="withEffect">
                                  <p:stCondLst>
                                    <p:cond delay="0"/>
                                  </p:stCondLst>
                                  <p:childTnLst>
                                    <p:set>
                                      <p:cBhvr>
                                        <p:cTn id="109" dur="1" fill="hold">
                                          <p:stCondLst>
                                            <p:cond delay="0"/>
                                          </p:stCondLst>
                                        </p:cTn>
                                        <p:tgtEl>
                                          <p:spTgt spid="86"/>
                                        </p:tgtEl>
                                        <p:attrNameLst>
                                          <p:attrName>style.visibility</p:attrName>
                                        </p:attrNameLst>
                                      </p:cBhvr>
                                      <p:to>
                                        <p:strVal val="visible"/>
                                      </p:to>
                                    </p:set>
                                    <p:animEffect transition="in" filter="fade">
                                      <p:cBhvr>
                                        <p:cTn id="110" dur="5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p:bldP spid="81" grpId="0" animBg="1"/>
      <p:bldP spid="79" grpId="0" animBg="1"/>
      <p:bldP spid="78" grpId="0" animBg="1"/>
      <p:bldP spid="76" grpId="0" animBg="1"/>
      <p:bldP spid="77" grpId="0" animBg="1"/>
      <p:bldP spid="75" grpId="0" animBg="1"/>
      <p:bldP spid="74" grpId="0" animBg="1"/>
      <p:bldP spid="73" grpId="0" animBg="1"/>
      <p:bldP spid="6" grpId="0" animBg="1"/>
      <p:bldP spid="10" grpId="0" animBg="1"/>
      <p:bldP spid="14" grpId="0" animBg="1"/>
      <p:bldP spid="18" grpId="0" animBg="1"/>
      <p:bldP spid="22" grpId="0" animBg="1"/>
      <p:bldP spid="26" grpId="0" animBg="1"/>
      <p:bldP spid="34" grpId="0" animBg="1"/>
      <p:bldP spid="42" grpId="0" animBg="1"/>
      <p:bldP spid="54" grpId="0" animBg="1"/>
      <p:bldP spid="84" grpId="0"/>
      <p:bldP spid="86"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23"/>
          <p:cNvGrpSpPr/>
          <p:nvPr/>
        </p:nvGrpSpPr>
        <p:grpSpPr>
          <a:xfrm>
            <a:off x="6423434" y="785795"/>
            <a:ext cx="2631300" cy="5214974"/>
            <a:chOff x="5026021" y="1036638"/>
            <a:chExt cx="3255962" cy="5557837"/>
          </a:xfrm>
        </p:grpSpPr>
        <p:sp>
          <p:nvSpPr>
            <p:cNvPr id="5" name="Freeform 59"/>
            <p:cNvSpPr>
              <a:spLocks/>
            </p:cNvSpPr>
            <p:nvPr/>
          </p:nvSpPr>
          <p:spPr bwMode="auto">
            <a:xfrm>
              <a:off x="6413496" y="1074738"/>
              <a:ext cx="681037" cy="320675"/>
            </a:xfrm>
            <a:custGeom>
              <a:avLst/>
              <a:gdLst>
                <a:gd name="T0" fmla="*/ 82 w 197"/>
                <a:gd name="T1" fmla="*/ 0 h 93"/>
                <a:gd name="T2" fmla="*/ 82 w 197"/>
                <a:gd name="T3" fmla="*/ 0 h 93"/>
                <a:gd name="T4" fmla="*/ 76 w 197"/>
                <a:gd name="T5" fmla="*/ 0 h 93"/>
                <a:gd name="T6" fmla="*/ 18 w 197"/>
                <a:gd name="T7" fmla="*/ 0 h 93"/>
                <a:gd name="T8" fmla="*/ 0 w 197"/>
                <a:gd name="T9" fmla="*/ 17 h 93"/>
                <a:gd name="T10" fmla="*/ 0 w 197"/>
                <a:gd name="T11" fmla="*/ 75 h 93"/>
                <a:gd name="T12" fmla="*/ 18 w 197"/>
                <a:gd name="T13" fmla="*/ 93 h 93"/>
                <a:gd name="T14" fmla="*/ 76 w 197"/>
                <a:gd name="T15" fmla="*/ 93 h 93"/>
                <a:gd name="T16" fmla="*/ 83 w 197"/>
                <a:gd name="T17" fmla="*/ 92 h 93"/>
                <a:gd name="T18" fmla="*/ 197 w 197"/>
                <a:gd name="T19" fmla="*/ 50 h 93"/>
                <a:gd name="T20" fmla="*/ 197 w 197"/>
                <a:gd name="T21" fmla="*/ 43 h 93"/>
                <a:gd name="T22" fmla="*/ 197 w 197"/>
                <a:gd name="T23" fmla="*/ 49 h 93"/>
                <a:gd name="T24" fmla="*/ 197 w 197"/>
                <a:gd name="T25" fmla="*/ 42 h 93"/>
                <a:gd name="T26" fmla="*/ 82 w 197"/>
                <a:gd name="T27" fmla="*/ 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7" h="93">
                  <a:moveTo>
                    <a:pt x="82" y="0"/>
                  </a:moveTo>
                  <a:cubicBezTo>
                    <a:pt x="82" y="0"/>
                    <a:pt x="82" y="0"/>
                    <a:pt x="82" y="0"/>
                  </a:cubicBezTo>
                  <a:cubicBezTo>
                    <a:pt x="80" y="0"/>
                    <a:pt x="78" y="0"/>
                    <a:pt x="76" y="0"/>
                  </a:cubicBezTo>
                  <a:cubicBezTo>
                    <a:pt x="18" y="0"/>
                    <a:pt x="18" y="0"/>
                    <a:pt x="18" y="0"/>
                  </a:cubicBezTo>
                  <a:cubicBezTo>
                    <a:pt x="8" y="0"/>
                    <a:pt x="0" y="8"/>
                    <a:pt x="0" y="17"/>
                  </a:cubicBezTo>
                  <a:cubicBezTo>
                    <a:pt x="0" y="75"/>
                    <a:pt x="0" y="75"/>
                    <a:pt x="0" y="75"/>
                  </a:cubicBezTo>
                  <a:cubicBezTo>
                    <a:pt x="0" y="85"/>
                    <a:pt x="8" y="93"/>
                    <a:pt x="18" y="93"/>
                  </a:cubicBezTo>
                  <a:cubicBezTo>
                    <a:pt x="76" y="93"/>
                    <a:pt x="76" y="93"/>
                    <a:pt x="76" y="93"/>
                  </a:cubicBezTo>
                  <a:cubicBezTo>
                    <a:pt x="79" y="93"/>
                    <a:pt x="81" y="93"/>
                    <a:pt x="83" y="92"/>
                  </a:cubicBezTo>
                  <a:cubicBezTo>
                    <a:pt x="197" y="50"/>
                    <a:pt x="197" y="50"/>
                    <a:pt x="197" y="50"/>
                  </a:cubicBezTo>
                  <a:cubicBezTo>
                    <a:pt x="197" y="43"/>
                    <a:pt x="197" y="43"/>
                    <a:pt x="197" y="43"/>
                  </a:cubicBezTo>
                  <a:cubicBezTo>
                    <a:pt x="197" y="49"/>
                    <a:pt x="197" y="49"/>
                    <a:pt x="197" y="49"/>
                  </a:cubicBezTo>
                  <a:cubicBezTo>
                    <a:pt x="197" y="42"/>
                    <a:pt x="197" y="42"/>
                    <a:pt x="197" y="42"/>
                  </a:cubicBezTo>
                  <a:lnTo>
                    <a:pt x="82" y="0"/>
                  </a:lnTo>
                  <a:close/>
                </a:path>
              </a:pathLst>
            </a:custGeom>
            <a:solidFill>
              <a:srgbClr val="0E707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60"/>
            <p:cNvSpPr>
              <a:spLocks/>
            </p:cNvSpPr>
            <p:nvPr/>
          </p:nvSpPr>
          <p:spPr bwMode="auto">
            <a:xfrm>
              <a:off x="7186608" y="1074738"/>
              <a:ext cx="677862" cy="320675"/>
            </a:xfrm>
            <a:custGeom>
              <a:avLst/>
              <a:gdLst>
                <a:gd name="T0" fmla="*/ 115 w 196"/>
                <a:gd name="T1" fmla="*/ 0 h 93"/>
                <a:gd name="T2" fmla="*/ 115 w 196"/>
                <a:gd name="T3" fmla="*/ 0 h 93"/>
                <a:gd name="T4" fmla="*/ 120 w 196"/>
                <a:gd name="T5" fmla="*/ 0 h 93"/>
                <a:gd name="T6" fmla="*/ 178 w 196"/>
                <a:gd name="T7" fmla="*/ 0 h 93"/>
                <a:gd name="T8" fmla="*/ 196 w 196"/>
                <a:gd name="T9" fmla="*/ 17 h 93"/>
                <a:gd name="T10" fmla="*/ 196 w 196"/>
                <a:gd name="T11" fmla="*/ 75 h 93"/>
                <a:gd name="T12" fmla="*/ 178 w 196"/>
                <a:gd name="T13" fmla="*/ 93 h 93"/>
                <a:gd name="T14" fmla="*/ 120 w 196"/>
                <a:gd name="T15" fmla="*/ 93 h 93"/>
                <a:gd name="T16" fmla="*/ 113 w 196"/>
                <a:gd name="T17" fmla="*/ 92 h 93"/>
                <a:gd name="T18" fmla="*/ 0 w 196"/>
                <a:gd name="T19" fmla="*/ 50 h 93"/>
                <a:gd name="T20" fmla="*/ 0 w 196"/>
                <a:gd name="T21" fmla="*/ 43 h 93"/>
                <a:gd name="T22" fmla="*/ 0 w 196"/>
                <a:gd name="T23" fmla="*/ 49 h 93"/>
                <a:gd name="T24" fmla="*/ 0 w 196"/>
                <a:gd name="T25" fmla="*/ 42 h 93"/>
                <a:gd name="T26" fmla="*/ 115 w 196"/>
                <a:gd name="T27" fmla="*/ 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6" h="93">
                  <a:moveTo>
                    <a:pt x="115" y="0"/>
                  </a:moveTo>
                  <a:cubicBezTo>
                    <a:pt x="115" y="0"/>
                    <a:pt x="115" y="0"/>
                    <a:pt x="115" y="0"/>
                  </a:cubicBezTo>
                  <a:cubicBezTo>
                    <a:pt x="116" y="0"/>
                    <a:pt x="118" y="0"/>
                    <a:pt x="120" y="0"/>
                  </a:cubicBezTo>
                  <a:cubicBezTo>
                    <a:pt x="178" y="0"/>
                    <a:pt x="178" y="0"/>
                    <a:pt x="178" y="0"/>
                  </a:cubicBezTo>
                  <a:cubicBezTo>
                    <a:pt x="188" y="0"/>
                    <a:pt x="196" y="8"/>
                    <a:pt x="196" y="17"/>
                  </a:cubicBezTo>
                  <a:cubicBezTo>
                    <a:pt x="196" y="75"/>
                    <a:pt x="196" y="75"/>
                    <a:pt x="196" y="75"/>
                  </a:cubicBezTo>
                  <a:cubicBezTo>
                    <a:pt x="196" y="85"/>
                    <a:pt x="188" y="93"/>
                    <a:pt x="178" y="93"/>
                  </a:cubicBezTo>
                  <a:cubicBezTo>
                    <a:pt x="120" y="93"/>
                    <a:pt x="120" y="93"/>
                    <a:pt x="120" y="93"/>
                  </a:cubicBezTo>
                  <a:cubicBezTo>
                    <a:pt x="117" y="93"/>
                    <a:pt x="115" y="93"/>
                    <a:pt x="113" y="92"/>
                  </a:cubicBezTo>
                  <a:cubicBezTo>
                    <a:pt x="0" y="50"/>
                    <a:pt x="0" y="50"/>
                    <a:pt x="0" y="50"/>
                  </a:cubicBezTo>
                  <a:cubicBezTo>
                    <a:pt x="0" y="43"/>
                    <a:pt x="0" y="43"/>
                    <a:pt x="0" y="43"/>
                  </a:cubicBezTo>
                  <a:cubicBezTo>
                    <a:pt x="0" y="49"/>
                    <a:pt x="0" y="49"/>
                    <a:pt x="0" y="49"/>
                  </a:cubicBezTo>
                  <a:cubicBezTo>
                    <a:pt x="0" y="42"/>
                    <a:pt x="0" y="42"/>
                    <a:pt x="0" y="42"/>
                  </a:cubicBezTo>
                  <a:lnTo>
                    <a:pt x="115" y="0"/>
                  </a:lnTo>
                  <a:close/>
                </a:path>
              </a:pathLst>
            </a:custGeom>
            <a:solidFill>
              <a:srgbClr val="0E707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Freeform 61"/>
            <p:cNvSpPr>
              <a:spLocks/>
            </p:cNvSpPr>
            <p:nvPr/>
          </p:nvSpPr>
          <p:spPr bwMode="auto">
            <a:xfrm>
              <a:off x="6069008" y="2112963"/>
              <a:ext cx="1981200" cy="717550"/>
            </a:xfrm>
            <a:custGeom>
              <a:avLst/>
              <a:gdLst>
                <a:gd name="T0" fmla="*/ 425 w 574"/>
                <a:gd name="T1" fmla="*/ 0 h 208"/>
                <a:gd name="T2" fmla="*/ 393 w 574"/>
                <a:gd name="T3" fmla="*/ 0 h 208"/>
                <a:gd name="T4" fmla="*/ 115 w 574"/>
                <a:gd name="T5" fmla="*/ 0 h 208"/>
                <a:gd name="T6" fmla="*/ 0 w 574"/>
                <a:gd name="T7" fmla="*/ 115 h 208"/>
                <a:gd name="T8" fmla="*/ 0 w 574"/>
                <a:gd name="T9" fmla="*/ 208 h 208"/>
                <a:gd name="T10" fmla="*/ 113 w 574"/>
                <a:gd name="T11" fmla="*/ 208 h 208"/>
                <a:gd name="T12" fmla="*/ 113 w 574"/>
                <a:gd name="T13" fmla="*/ 157 h 208"/>
                <a:gd name="T14" fmla="*/ 158 w 574"/>
                <a:gd name="T15" fmla="*/ 113 h 208"/>
                <a:gd name="T16" fmla="*/ 393 w 574"/>
                <a:gd name="T17" fmla="*/ 113 h 208"/>
                <a:gd name="T18" fmla="*/ 425 w 574"/>
                <a:gd name="T19" fmla="*/ 113 h 208"/>
                <a:gd name="T20" fmla="*/ 574 w 574"/>
                <a:gd name="T21" fmla="*/ 113 h 208"/>
                <a:gd name="T22" fmla="*/ 574 w 574"/>
                <a:gd name="T23" fmla="*/ 0 h 208"/>
                <a:gd name="T24" fmla="*/ 425 w 574"/>
                <a:gd name="T25"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4" h="208">
                  <a:moveTo>
                    <a:pt x="425" y="0"/>
                  </a:moveTo>
                  <a:cubicBezTo>
                    <a:pt x="393" y="0"/>
                    <a:pt x="393" y="0"/>
                    <a:pt x="393" y="0"/>
                  </a:cubicBezTo>
                  <a:cubicBezTo>
                    <a:pt x="115" y="0"/>
                    <a:pt x="115" y="0"/>
                    <a:pt x="115" y="0"/>
                  </a:cubicBezTo>
                  <a:cubicBezTo>
                    <a:pt x="52" y="0"/>
                    <a:pt x="0" y="52"/>
                    <a:pt x="0" y="115"/>
                  </a:cubicBezTo>
                  <a:cubicBezTo>
                    <a:pt x="0" y="208"/>
                    <a:pt x="0" y="208"/>
                    <a:pt x="0" y="208"/>
                  </a:cubicBezTo>
                  <a:cubicBezTo>
                    <a:pt x="113" y="208"/>
                    <a:pt x="113" y="208"/>
                    <a:pt x="113" y="208"/>
                  </a:cubicBezTo>
                  <a:cubicBezTo>
                    <a:pt x="113" y="157"/>
                    <a:pt x="113" y="157"/>
                    <a:pt x="113" y="157"/>
                  </a:cubicBezTo>
                  <a:cubicBezTo>
                    <a:pt x="113" y="133"/>
                    <a:pt x="133" y="113"/>
                    <a:pt x="158" y="113"/>
                  </a:cubicBezTo>
                  <a:cubicBezTo>
                    <a:pt x="393" y="113"/>
                    <a:pt x="393" y="113"/>
                    <a:pt x="393" y="113"/>
                  </a:cubicBezTo>
                  <a:cubicBezTo>
                    <a:pt x="425" y="113"/>
                    <a:pt x="425" y="113"/>
                    <a:pt x="425" y="113"/>
                  </a:cubicBezTo>
                  <a:cubicBezTo>
                    <a:pt x="574" y="113"/>
                    <a:pt x="574" y="113"/>
                    <a:pt x="574" y="113"/>
                  </a:cubicBezTo>
                  <a:cubicBezTo>
                    <a:pt x="574" y="0"/>
                    <a:pt x="574" y="0"/>
                    <a:pt x="574" y="0"/>
                  </a:cubicBezTo>
                  <a:lnTo>
                    <a:pt x="425" y="0"/>
                  </a:lnTo>
                  <a:close/>
                </a:path>
              </a:pathLst>
            </a:custGeom>
            <a:solidFill>
              <a:srgbClr val="0E707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62"/>
            <p:cNvSpPr>
              <a:spLocks/>
            </p:cNvSpPr>
            <p:nvPr/>
          </p:nvSpPr>
          <p:spPr bwMode="auto">
            <a:xfrm>
              <a:off x="7107233" y="1068388"/>
              <a:ext cx="63500" cy="496887"/>
            </a:xfrm>
            <a:custGeom>
              <a:avLst/>
              <a:gdLst>
                <a:gd name="T0" fmla="*/ 9 w 18"/>
                <a:gd name="T1" fmla="*/ 0 h 144"/>
                <a:gd name="T2" fmla="*/ 0 w 18"/>
                <a:gd name="T3" fmla="*/ 10 h 144"/>
                <a:gd name="T4" fmla="*/ 0 w 18"/>
                <a:gd name="T5" fmla="*/ 144 h 144"/>
                <a:gd name="T6" fmla="*/ 18 w 18"/>
                <a:gd name="T7" fmla="*/ 144 h 144"/>
                <a:gd name="T8" fmla="*/ 18 w 18"/>
                <a:gd name="T9" fmla="*/ 10 h 144"/>
                <a:gd name="T10" fmla="*/ 18 w 18"/>
                <a:gd name="T11" fmla="*/ 10 h 144"/>
                <a:gd name="T12" fmla="*/ 9 w 18"/>
                <a:gd name="T13" fmla="*/ 0 h 144"/>
              </a:gdLst>
              <a:ahLst/>
              <a:cxnLst>
                <a:cxn ang="0">
                  <a:pos x="T0" y="T1"/>
                </a:cxn>
                <a:cxn ang="0">
                  <a:pos x="T2" y="T3"/>
                </a:cxn>
                <a:cxn ang="0">
                  <a:pos x="T4" y="T5"/>
                </a:cxn>
                <a:cxn ang="0">
                  <a:pos x="T6" y="T7"/>
                </a:cxn>
                <a:cxn ang="0">
                  <a:pos x="T8" y="T9"/>
                </a:cxn>
                <a:cxn ang="0">
                  <a:pos x="T10" y="T11"/>
                </a:cxn>
                <a:cxn ang="0">
                  <a:pos x="T12" y="T13"/>
                </a:cxn>
              </a:cxnLst>
              <a:rect l="0" t="0" r="r" b="b"/>
              <a:pathLst>
                <a:path w="18" h="144">
                  <a:moveTo>
                    <a:pt x="9" y="0"/>
                  </a:moveTo>
                  <a:cubicBezTo>
                    <a:pt x="4" y="0"/>
                    <a:pt x="0" y="5"/>
                    <a:pt x="0" y="10"/>
                  </a:cubicBezTo>
                  <a:cubicBezTo>
                    <a:pt x="0" y="144"/>
                    <a:pt x="0" y="144"/>
                    <a:pt x="0" y="144"/>
                  </a:cubicBezTo>
                  <a:cubicBezTo>
                    <a:pt x="18" y="144"/>
                    <a:pt x="18" y="144"/>
                    <a:pt x="18" y="144"/>
                  </a:cubicBezTo>
                  <a:cubicBezTo>
                    <a:pt x="18" y="10"/>
                    <a:pt x="18" y="10"/>
                    <a:pt x="18" y="10"/>
                  </a:cubicBezTo>
                  <a:cubicBezTo>
                    <a:pt x="18" y="10"/>
                    <a:pt x="18" y="10"/>
                    <a:pt x="18" y="10"/>
                  </a:cubicBezTo>
                  <a:cubicBezTo>
                    <a:pt x="18" y="5"/>
                    <a:pt x="14" y="0"/>
                    <a:pt x="9" y="0"/>
                  </a:cubicBezTo>
                </a:path>
              </a:pathLst>
            </a:custGeom>
            <a:solidFill>
              <a:srgbClr val="3FB1B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63"/>
            <p:cNvSpPr>
              <a:spLocks/>
            </p:cNvSpPr>
            <p:nvPr/>
          </p:nvSpPr>
          <p:spPr bwMode="auto">
            <a:xfrm>
              <a:off x="6907208" y="1036638"/>
              <a:ext cx="466725" cy="396875"/>
            </a:xfrm>
            <a:custGeom>
              <a:avLst/>
              <a:gdLst>
                <a:gd name="T0" fmla="*/ 135 w 135"/>
                <a:gd name="T1" fmla="*/ 18 h 115"/>
                <a:gd name="T2" fmla="*/ 117 w 135"/>
                <a:gd name="T3" fmla="*/ 0 h 115"/>
                <a:gd name="T4" fmla="*/ 17 w 135"/>
                <a:gd name="T5" fmla="*/ 0 h 115"/>
                <a:gd name="T6" fmla="*/ 0 w 135"/>
                <a:gd name="T7" fmla="*/ 18 h 115"/>
                <a:gd name="T8" fmla="*/ 0 w 135"/>
                <a:gd name="T9" fmla="*/ 97 h 115"/>
                <a:gd name="T10" fmla="*/ 17 w 135"/>
                <a:gd name="T11" fmla="*/ 115 h 115"/>
                <a:gd name="T12" fmla="*/ 117 w 135"/>
                <a:gd name="T13" fmla="*/ 115 h 115"/>
                <a:gd name="T14" fmla="*/ 135 w 135"/>
                <a:gd name="T15" fmla="*/ 97 h 115"/>
                <a:gd name="T16" fmla="*/ 135 w 135"/>
                <a:gd name="T17" fmla="*/ 18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5" h="115">
                  <a:moveTo>
                    <a:pt x="135" y="18"/>
                  </a:moveTo>
                  <a:cubicBezTo>
                    <a:pt x="135" y="8"/>
                    <a:pt x="127" y="0"/>
                    <a:pt x="117" y="0"/>
                  </a:cubicBezTo>
                  <a:cubicBezTo>
                    <a:pt x="17" y="0"/>
                    <a:pt x="17" y="0"/>
                    <a:pt x="17" y="0"/>
                  </a:cubicBezTo>
                  <a:cubicBezTo>
                    <a:pt x="8" y="0"/>
                    <a:pt x="0" y="8"/>
                    <a:pt x="0" y="18"/>
                  </a:cubicBezTo>
                  <a:cubicBezTo>
                    <a:pt x="0" y="97"/>
                    <a:pt x="0" y="97"/>
                    <a:pt x="0" y="97"/>
                  </a:cubicBezTo>
                  <a:cubicBezTo>
                    <a:pt x="0" y="107"/>
                    <a:pt x="8" y="115"/>
                    <a:pt x="17" y="115"/>
                  </a:cubicBezTo>
                  <a:cubicBezTo>
                    <a:pt x="117" y="115"/>
                    <a:pt x="117" y="115"/>
                    <a:pt x="117" y="115"/>
                  </a:cubicBezTo>
                  <a:cubicBezTo>
                    <a:pt x="127" y="115"/>
                    <a:pt x="135" y="107"/>
                    <a:pt x="135" y="97"/>
                  </a:cubicBezTo>
                  <a:lnTo>
                    <a:pt x="135" y="18"/>
                  </a:lnTo>
                  <a:close/>
                </a:path>
              </a:pathLst>
            </a:custGeom>
            <a:solidFill>
              <a:srgbClr val="0E707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64"/>
            <p:cNvSpPr>
              <a:spLocks/>
            </p:cNvSpPr>
            <p:nvPr/>
          </p:nvSpPr>
          <p:spPr bwMode="auto">
            <a:xfrm>
              <a:off x="6689721" y="1947863"/>
              <a:ext cx="898525" cy="720725"/>
            </a:xfrm>
            <a:custGeom>
              <a:avLst/>
              <a:gdLst>
                <a:gd name="T0" fmla="*/ 260 w 260"/>
                <a:gd name="T1" fmla="*/ 155 h 209"/>
                <a:gd name="T2" fmla="*/ 207 w 260"/>
                <a:gd name="T3" fmla="*/ 209 h 209"/>
                <a:gd name="T4" fmla="*/ 53 w 260"/>
                <a:gd name="T5" fmla="*/ 209 h 209"/>
                <a:gd name="T6" fmla="*/ 0 w 260"/>
                <a:gd name="T7" fmla="*/ 155 h 209"/>
                <a:gd name="T8" fmla="*/ 0 w 260"/>
                <a:gd name="T9" fmla="*/ 54 h 209"/>
                <a:gd name="T10" fmla="*/ 53 w 260"/>
                <a:gd name="T11" fmla="*/ 0 h 209"/>
                <a:gd name="T12" fmla="*/ 207 w 260"/>
                <a:gd name="T13" fmla="*/ 0 h 209"/>
                <a:gd name="T14" fmla="*/ 260 w 260"/>
                <a:gd name="T15" fmla="*/ 54 h 209"/>
                <a:gd name="T16" fmla="*/ 260 w 260"/>
                <a:gd name="T17" fmla="*/ 15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0" h="209">
                  <a:moveTo>
                    <a:pt x="260" y="155"/>
                  </a:moveTo>
                  <a:cubicBezTo>
                    <a:pt x="260" y="185"/>
                    <a:pt x="236" y="209"/>
                    <a:pt x="207" y="209"/>
                  </a:cubicBezTo>
                  <a:cubicBezTo>
                    <a:pt x="53" y="209"/>
                    <a:pt x="53" y="209"/>
                    <a:pt x="53" y="209"/>
                  </a:cubicBezTo>
                  <a:cubicBezTo>
                    <a:pt x="24" y="209"/>
                    <a:pt x="0" y="185"/>
                    <a:pt x="0" y="155"/>
                  </a:cubicBezTo>
                  <a:cubicBezTo>
                    <a:pt x="0" y="54"/>
                    <a:pt x="0" y="54"/>
                    <a:pt x="0" y="54"/>
                  </a:cubicBezTo>
                  <a:cubicBezTo>
                    <a:pt x="0" y="24"/>
                    <a:pt x="24" y="0"/>
                    <a:pt x="53" y="0"/>
                  </a:cubicBezTo>
                  <a:cubicBezTo>
                    <a:pt x="207" y="0"/>
                    <a:pt x="207" y="0"/>
                    <a:pt x="207" y="0"/>
                  </a:cubicBezTo>
                  <a:cubicBezTo>
                    <a:pt x="236" y="0"/>
                    <a:pt x="260" y="24"/>
                    <a:pt x="260" y="54"/>
                  </a:cubicBezTo>
                  <a:lnTo>
                    <a:pt x="260" y="155"/>
                  </a:lnTo>
                  <a:close/>
                </a:path>
              </a:pathLst>
            </a:custGeom>
            <a:solidFill>
              <a:srgbClr val="3FB1B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Rectangle 65"/>
            <p:cNvSpPr>
              <a:spLocks noChangeArrowheads="1"/>
            </p:cNvSpPr>
            <p:nvPr/>
          </p:nvSpPr>
          <p:spPr bwMode="auto">
            <a:xfrm>
              <a:off x="6022971" y="2741613"/>
              <a:ext cx="481012" cy="247650"/>
            </a:xfrm>
            <a:prstGeom prst="rect">
              <a:avLst/>
            </a:prstGeom>
            <a:solidFill>
              <a:srgbClr val="3FB1B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66"/>
            <p:cNvSpPr>
              <a:spLocks/>
            </p:cNvSpPr>
            <p:nvPr/>
          </p:nvSpPr>
          <p:spPr bwMode="auto">
            <a:xfrm>
              <a:off x="8050208" y="2038350"/>
              <a:ext cx="79375" cy="541337"/>
            </a:xfrm>
            <a:custGeom>
              <a:avLst/>
              <a:gdLst>
                <a:gd name="T0" fmla="*/ 0 w 50"/>
                <a:gd name="T1" fmla="*/ 47 h 341"/>
                <a:gd name="T2" fmla="*/ 0 w 50"/>
                <a:gd name="T3" fmla="*/ 293 h 341"/>
                <a:gd name="T4" fmla="*/ 50 w 50"/>
                <a:gd name="T5" fmla="*/ 341 h 341"/>
                <a:gd name="T6" fmla="*/ 50 w 50"/>
                <a:gd name="T7" fmla="*/ 0 h 341"/>
                <a:gd name="T8" fmla="*/ 0 w 50"/>
                <a:gd name="T9" fmla="*/ 47 h 341"/>
              </a:gdLst>
              <a:ahLst/>
              <a:cxnLst>
                <a:cxn ang="0">
                  <a:pos x="T0" y="T1"/>
                </a:cxn>
                <a:cxn ang="0">
                  <a:pos x="T2" y="T3"/>
                </a:cxn>
                <a:cxn ang="0">
                  <a:pos x="T4" y="T5"/>
                </a:cxn>
                <a:cxn ang="0">
                  <a:pos x="T6" y="T7"/>
                </a:cxn>
                <a:cxn ang="0">
                  <a:pos x="T8" y="T9"/>
                </a:cxn>
              </a:cxnLst>
              <a:rect l="0" t="0" r="r" b="b"/>
              <a:pathLst>
                <a:path w="50" h="341">
                  <a:moveTo>
                    <a:pt x="0" y="47"/>
                  </a:moveTo>
                  <a:lnTo>
                    <a:pt x="0" y="293"/>
                  </a:lnTo>
                  <a:lnTo>
                    <a:pt x="50" y="341"/>
                  </a:lnTo>
                  <a:lnTo>
                    <a:pt x="50" y="0"/>
                  </a:lnTo>
                  <a:lnTo>
                    <a:pt x="0" y="47"/>
                  </a:lnTo>
                  <a:close/>
                </a:path>
              </a:pathLst>
            </a:custGeom>
            <a:solidFill>
              <a:srgbClr val="3FB1B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Rectangle 67"/>
            <p:cNvSpPr>
              <a:spLocks noChangeArrowheads="1"/>
            </p:cNvSpPr>
            <p:nvPr/>
          </p:nvSpPr>
          <p:spPr bwMode="auto">
            <a:xfrm>
              <a:off x="8129583" y="2038350"/>
              <a:ext cx="152400" cy="541337"/>
            </a:xfrm>
            <a:prstGeom prst="rect">
              <a:avLst/>
            </a:prstGeom>
            <a:solidFill>
              <a:srgbClr val="0E707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68"/>
            <p:cNvSpPr>
              <a:spLocks/>
            </p:cNvSpPr>
            <p:nvPr/>
          </p:nvSpPr>
          <p:spPr bwMode="auto">
            <a:xfrm>
              <a:off x="6945308" y="1612900"/>
              <a:ext cx="387350" cy="103187"/>
            </a:xfrm>
            <a:custGeom>
              <a:avLst/>
              <a:gdLst>
                <a:gd name="T0" fmla="*/ 207 w 244"/>
                <a:gd name="T1" fmla="*/ 0 h 65"/>
                <a:gd name="T2" fmla="*/ 39 w 244"/>
                <a:gd name="T3" fmla="*/ 0 h 65"/>
                <a:gd name="T4" fmla="*/ 0 w 244"/>
                <a:gd name="T5" fmla="*/ 65 h 65"/>
                <a:gd name="T6" fmla="*/ 244 w 244"/>
                <a:gd name="T7" fmla="*/ 65 h 65"/>
                <a:gd name="T8" fmla="*/ 207 w 244"/>
                <a:gd name="T9" fmla="*/ 0 h 65"/>
              </a:gdLst>
              <a:ahLst/>
              <a:cxnLst>
                <a:cxn ang="0">
                  <a:pos x="T0" y="T1"/>
                </a:cxn>
                <a:cxn ang="0">
                  <a:pos x="T2" y="T3"/>
                </a:cxn>
                <a:cxn ang="0">
                  <a:pos x="T4" y="T5"/>
                </a:cxn>
                <a:cxn ang="0">
                  <a:pos x="T6" y="T7"/>
                </a:cxn>
                <a:cxn ang="0">
                  <a:pos x="T8" y="T9"/>
                </a:cxn>
              </a:cxnLst>
              <a:rect l="0" t="0" r="r" b="b"/>
              <a:pathLst>
                <a:path w="244" h="65">
                  <a:moveTo>
                    <a:pt x="207" y="0"/>
                  </a:moveTo>
                  <a:lnTo>
                    <a:pt x="39" y="0"/>
                  </a:lnTo>
                  <a:lnTo>
                    <a:pt x="0" y="65"/>
                  </a:lnTo>
                  <a:lnTo>
                    <a:pt x="244" y="65"/>
                  </a:lnTo>
                  <a:lnTo>
                    <a:pt x="207" y="0"/>
                  </a:lnTo>
                  <a:close/>
                </a:path>
              </a:pathLst>
            </a:custGeom>
            <a:solidFill>
              <a:srgbClr val="0E707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69"/>
            <p:cNvSpPr>
              <a:spLocks/>
            </p:cNvSpPr>
            <p:nvPr/>
          </p:nvSpPr>
          <p:spPr bwMode="auto">
            <a:xfrm>
              <a:off x="6869108" y="1716088"/>
              <a:ext cx="539750" cy="79375"/>
            </a:xfrm>
            <a:custGeom>
              <a:avLst/>
              <a:gdLst>
                <a:gd name="T0" fmla="*/ 292 w 340"/>
                <a:gd name="T1" fmla="*/ 0 h 50"/>
                <a:gd name="T2" fmla="*/ 48 w 340"/>
                <a:gd name="T3" fmla="*/ 0 h 50"/>
                <a:gd name="T4" fmla="*/ 0 w 340"/>
                <a:gd name="T5" fmla="*/ 50 h 50"/>
                <a:gd name="T6" fmla="*/ 340 w 340"/>
                <a:gd name="T7" fmla="*/ 50 h 50"/>
                <a:gd name="T8" fmla="*/ 292 w 340"/>
                <a:gd name="T9" fmla="*/ 0 h 50"/>
              </a:gdLst>
              <a:ahLst/>
              <a:cxnLst>
                <a:cxn ang="0">
                  <a:pos x="T0" y="T1"/>
                </a:cxn>
                <a:cxn ang="0">
                  <a:pos x="T2" y="T3"/>
                </a:cxn>
                <a:cxn ang="0">
                  <a:pos x="T4" y="T5"/>
                </a:cxn>
                <a:cxn ang="0">
                  <a:pos x="T6" y="T7"/>
                </a:cxn>
                <a:cxn ang="0">
                  <a:pos x="T8" y="T9"/>
                </a:cxn>
              </a:cxnLst>
              <a:rect l="0" t="0" r="r" b="b"/>
              <a:pathLst>
                <a:path w="340" h="50">
                  <a:moveTo>
                    <a:pt x="292" y="0"/>
                  </a:moveTo>
                  <a:lnTo>
                    <a:pt x="48" y="0"/>
                  </a:lnTo>
                  <a:lnTo>
                    <a:pt x="0" y="50"/>
                  </a:lnTo>
                  <a:lnTo>
                    <a:pt x="340" y="50"/>
                  </a:lnTo>
                  <a:lnTo>
                    <a:pt x="292" y="0"/>
                  </a:lnTo>
                  <a:close/>
                </a:path>
              </a:pathLst>
            </a:custGeom>
            <a:solidFill>
              <a:srgbClr val="3FB1B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Rectangle 70"/>
            <p:cNvSpPr>
              <a:spLocks noChangeArrowheads="1"/>
            </p:cNvSpPr>
            <p:nvPr/>
          </p:nvSpPr>
          <p:spPr bwMode="auto">
            <a:xfrm>
              <a:off x="6869108" y="1795463"/>
              <a:ext cx="539750" cy="152400"/>
            </a:xfrm>
            <a:prstGeom prst="rect">
              <a:avLst/>
            </a:prstGeom>
            <a:solidFill>
              <a:srgbClr val="0E707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71"/>
            <p:cNvSpPr>
              <a:spLocks/>
            </p:cNvSpPr>
            <p:nvPr/>
          </p:nvSpPr>
          <p:spPr bwMode="auto">
            <a:xfrm>
              <a:off x="7053258" y="1527175"/>
              <a:ext cx="171450" cy="85725"/>
            </a:xfrm>
            <a:custGeom>
              <a:avLst/>
              <a:gdLst>
                <a:gd name="T0" fmla="*/ 25 w 50"/>
                <a:gd name="T1" fmla="*/ 0 h 25"/>
                <a:gd name="T2" fmla="*/ 0 w 50"/>
                <a:gd name="T3" fmla="*/ 25 h 25"/>
                <a:gd name="T4" fmla="*/ 50 w 50"/>
                <a:gd name="T5" fmla="*/ 25 h 25"/>
                <a:gd name="T6" fmla="*/ 25 w 50"/>
                <a:gd name="T7" fmla="*/ 0 h 25"/>
              </a:gdLst>
              <a:ahLst/>
              <a:cxnLst>
                <a:cxn ang="0">
                  <a:pos x="T0" y="T1"/>
                </a:cxn>
                <a:cxn ang="0">
                  <a:pos x="T2" y="T3"/>
                </a:cxn>
                <a:cxn ang="0">
                  <a:pos x="T4" y="T5"/>
                </a:cxn>
                <a:cxn ang="0">
                  <a:pos x="T6" y="T7"/>
                </a:cxn>
              </a:cxnLst>
              <a:rect l="0" t="0" r="r" b="b"/>
              <a:pathLst>
                <a:path w="50" h="25">
                  <a:moveTo>
                    <a:pt x="25" y="0"/>
                  </a:moveTo>
                  <a:cubicBezTo>
                    <a:pt x="11" y="0"/>
                    <a:pt x="0" y="11"/>
                    <a:pt x="0" y="25"/>
                  </a:cubicBezTo>
                  <a:cubicBezTo>
                    <a:pt x="50" y="25"/>
                    <a:pt x="50" y="25"/>
                    <a:pt x="50" y="25"/>
                  </a:cubicBezTo>
                  <a:cubicBezTo>
                    <a:pt x="50" y="11"/>
                    <a:pt x="39" y="0"/>
                    <a:pt x="25" y="0"/>
                  </a:cubicBezTo>
                </a:path>
              </a:pathLst>
            </a:custGeom>
            <a:solidFill>
              <a:srgbClr val="3FB1B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3" name="Group 3"/>
            <p:cNvGrpSpPr/>
            <p:nvPr/>
          </p:nvGrpSpPr>
          <p:grpSpPr>
            <a:xfrm>
              <a:off x="5026021" y="3251200"/>
              <a:ext cx="2416175" cy="3343275"/>
              <a:chOff x="8936038" y="3251200"/>
              <a:chExt cx="2416175" cy="3343275"/>
            </a:xfrm>
          </p:grpSpPr>
          <p:sp>
            <p:nvSpPr>
              <p:cNvPr id="19" name="Freeform 72"/>
              <p:cNvSpPr>
                <a:spLocks/>
              </p:cNvSpPr>
              <p:nvPr/>
            </p:nvSpPr>
            <p:spPr bwMode="auto">
              <a:xfrm>
                <a:off x="8936038" y="3251200"/>
                <a:ext cx="2416175" cy="3343275"/>
              </a:xfrm>
              <a:custGeom>
                <a:avLst/>
                <a:gdLst>
                  <a:gd name="T0" fmla="*/ 350 w 700"/>
                  <a:gd name="T1" fmla="*/ 0 h 969"/>
                  <a:gd name="T2" fmla="*/ 0 w 700"/>
                  <a:gd name="T3" fmla="*/ 619 h 969"/>
                  <a:gd name="T4" fmla="*/ 350 w 700"/>
                  <a:gd name="T5" fmla="*/ 969 h 969"/>
                  <a:gd name="T6" fmla="*/ 700 w 700"/>
                  <a:gd name="T7" fmla="*/ 619 h 969"/>
                  <a:gd name="T8" fmla="*/ 350 w 700"/>
                  <a:gd name="T9" fmla="*/ 0 h 969"/>
                </a:gdLst>
                <a:ahLst/>
                <a:cxnLst>
                  <a:cxn ang="0">
                    <a:pos x="T0" y="T1"/>
                  </a:cxn>
                  <a:cxn ang="0">
                    <a:pos x="T2" y="T3"/>
                  </a:cxn>
                  <a:cxn ang="0">
                    <a:pos x="T4" y="T5"/>
                  </a:cxn>
                  <a:cxn ang="0">
                    <a:pos x="T6" y="T7"/>
                  </a:cxn>
                  <a:cxn ang="0">
                    <a:pos x="T8" y="T9"/>
                  </a:cxn>
                </a:cxnLst>
                <a:rect l="0" t="0" r="r" b="b"/>
                <a:pathLst>
                  <a:path w="700" h="969">
                    <a:moveTo>
                      <a:pt x="350" y="0"/>
                    </a:moveTo>
                    <a:cubicBezTo>
                      <a:pt x="294" y="245"/>
                      <a:pt x="0" y="333"/>
                      <a:pt x="0" y="619"/>
                    </a:cubicBezTo>
                    <a:cubicBezTo>
                      <a:pt x="0" y="812"/>
                      <a:pt x="157" y="969"/>
                      <a:pt x="350" y="969"/>
                    </a:cubicBezTo>
                    <a:cubicBezTo>
                      <a:pt x="543" y="969"/>
                      <a:pt x="700" y="812"/>
                      <a:pt x="700" y="619"/>
                    </a:cubicBezTo>
                    <a:cubicBezTo>
                      <a:pt x="700" y="333"/>
                      <a:pt x="405" y="245"/>
                      <a:pt x="350" y="0"/>
                    </a:cubicBezTo>
                  </a:path>
                </a:pathLst>
              </a:cu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path path="circle">
                  <a:fillToRect l="100000" t="100000"/>
                </a:path>
                <a:tileRect r="-100000" b="-100000"/>
              </a:gra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20" name="Content Placeholder 2"/>
              <p:cNvSpPr txBox="1">
                <a:spLocks/>
              </p:cNvSpPr>
              <p:nvPr/>
            </p:nvSpPr>
            <p:spPr>
              <a:xfrm>
                <a:off x="9355769" y="4388136"/>
                <a:ext cx="1576712" cy="132185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buFont typeface="Arial" pitchFamily="34" charset="0"/>
                  <a:buNone/>
                  <a:defRPr/>
                </a:pPr>
                <a:endParaRPr lang="en-US" sz="1600" dirty="0" smtClean="0">
                  <a:solidFill>
                    <a:schemeClr val="bg1">
                      <a:lumMod val="95000"/>
                    </a:schemeClr>
                  </a:solidFill>
                  <a:latin typeface="Roboto Condensed" pitchFamily="2" charset="0"/>
                  <a:ea typeface="Roboto Condensed" pitchFamily="2" charset="0"/>
                  <a:cs typeface="+mj-cs"/>
                </a:endParaRPr>
              </a:p>
              <a:p>
                <a:pPr marL="0" indent="0" algn="ctr">
                  <a:spcBef>
                    <a:spcPct val="0"/>
                  </a:spcBef>
                  <a:buFont typeface="Arial" pitchFamily="34" charset="0"/>
                  <a:buNone/>
                  <a:defRPr/>
                </a:pPr>
                <a:endParaRPr lang="en-US" sz="1600" dirty="0" smtClean="0">
                  <a:solidFill>
                    <a:schemeClr val="bg1">
                      <a:lumMod val="95000"/>
                    </a:schemeClr>
                  </a:solidFill>
                  <a:latin typeface="Roboto Condensed" pitchFamily="2" charset="0"/>
                  <a:ea typeface="Roboto Condensed" pitchFamily="2" charset="0"/>
                  <a:cs typeface="+mj-cs"/>
                </a:endParaRPr>
              </a:p>
              <a:p>
                <a:pPr marL="0" indent="0" algn="ctr">
                  <a:spcBef>
                    <a:spcPct val="0"/>
                  </a:spcBef>
                  <a:buFont typeface="Arial" pitchFamily="34" charset="0"/>
                  <a:buNone/>
                  <a:defRPr/>
                </a:pPr>
                <a:r>
                  <a:rPr lang="en-US" sz="1600" dirty="0" smtClean="0">
                    <a:solidFill>
                      <a:schemeClr val="bg1">
                        <a:lumMod val="95000"/>
                      </a:schemeClr>
                    </a:solidFill>
                    <a:latin typeface="Roboto Condensed" pitchFamily="2" charset="0"/>
                    <a:ea typeface="Roboto Condensed" pitchFamily="2" charset="0"/>
                    <a:cs typeface="+mj-cs"/>
                  </a:rPr>
                  <a:t>MY CONTRIBUTION</a:t>
                </a:r>
                <a:r>
                  <a:rPr lang="en-US" sz="1200" dirty="0" smtClean="0">
                    <a:solidFill>
                      <a:schemeClr val="bg1"/>
                    </a:solidFill>
                    <a:latin typeface="Arial" panose="020B0604020202020204" pitchFamily="34" charset="0"/>
                  </a:rPr>
                  <a:t>.</a:t>
                </a:r>
                <a:endParaRPr lang="en-US" sz="1200" dirty="0">
                  <a:solidFill>
                    <a:schemeClr val="bg1"/>
                  </a:solidFill>
                  <a:latin typeface="Arial" panose="020B0604020202020204" pitchFamily="34" charset="0"/>
                </a:endParaRPr>
              </a:p>
            </p:txBody>
          </p:sp>
        </p:grpSp>
      </p:grpSp>
      <p:sp>
        <p:nvSpPr>
          <p:cNvPr id="21" name="Espace réservé du numéro de diapositive 20"/>
          <p:cNvSpPr>
            <a:spLocks noGrp="1"/>
          </p:cNvSpPr>
          <p:nvPr>
            <p:ph type="sldNum" sz="quarter" idx="12"/>
          </p:nvPr>
        </p:nvSpPr>
        <p:spPr/>
        <p:txBody>
          <a:bodyPr/>
          <a:lstStyle/>
          <a:p>
            <a:fld id="{30390A37-E3C3-492C-A955-60E1DA9A985E}" type="slidenum">
              <a:rPr lang="fr-FR" smtClean="0"/>
              <a:pPr/>
              <a:t>63</a:t>
            </a:fld>
            <a:endParaRPr lang="fr-FR"/>
          </a:p>
        </p:txBody>
      </p:sp>
      <p:sp>
        <p:nvSpPr>
          <p:cNvPr id="22" name="Rectangle 21"/>
          <p:cNvSpPr/>
          <p:nvPr/>
        </p:nvSpPr>
        <p:spPr>
          <a:xfrm>
            <a:off x="687507" y="777923"/>
            <a:ext cx="4069592" cy="5780044"/>
          </a:xfrm>
          <a:prstGeom prst="rect">
            <a:avLst/>
          </a:prstGeom>
        </p:spPr>
        <p:txBody>
          <a:bodyPr wrap="square">
            <a:spAutoFit/>
          </a:bodyPr>
          <a:lstStyle/>
          <a:p>
            <a:pPr algn="just">
              <a:lnSpc>
                <a:spcPct val="110000"/>
              </a:lnSpc>
            </a:pPr>
            <a:r>
              <a:rPr lang="en-US" sz="2800" dirty="0" smtClean="0">
                <a:latin typeface="FrankRuehl" pitchFamily="34" charset="-79"/>
                <a:cs typeface="FrankRuehl" pitchFamily="34" charset="-79"/>
              </a:rPr>
              <a:t>The findings of this study could be the starting point for further research for honing the concept of ‘voicing’ and making more systematic analysis of silence in films. It could be used by people working in film studies to better understand the importance of silence in their scripts and in their directorship</a:t>
            </a:r>
            <a:r>
              <a:rPr lang="en-US" dirty="0" smtClean="0">
                <a:latin typeface="FrankRuehl" pitchFamily="34" charset="-79"/>
                <a:cs typeface="FrankRuehl" pitchFamily="34" charset="-79"/>
              </a:rPr>
              <a:t>.</a:t>
            </a:r>
            <a:endParaRPr lang="fr-FR" dirty="0" smtClean="0">
              <a:latin typeface="FrankRuehl" pitchFamily="34" charset="-79"/>
              <a:cs typeface="FrankRuehl" pitchFamily="34" charset="-79"/>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a:t>
            </a:r>
            <a:endParaRPr lang="fr-FR" dirty="0"/>
          </a:p>
        </p:txBody>
      </p:sp>
      <p:sp>
        <p:nvSpPr>
          <p:cNvPr id="3" name="Espace réservé du contenu 2"/>
          <p:cNvSpPr>
            <a:spLocks noGrp="1"/>
          </p:cNvSpPr>
          <p:nvPr>
            <p:ph idx="1"/>
          </p:nvPr>
        </p:nvSpPr>
        <p:spPr/>
        <p:txBody>
          <a:bodyPr>
            <a:normAutofit fontScale="85000" lnSpcReduction="20000"/>
          </a:bodyPr>
          <a:lstStyle/>
          <a:p>
            <a:r>
              <a:rPr lang="en-US" dirty="0" smtClean="0">
                <a:latin typeface="FrankRuehl" pitchFamily="34" charset="-79"/>
                <a:cs typeface="FrankRuehl" pitchFamily="34" charset="-79"/>
              </a:rPr>
              <a:t>If the cinema industry continues to be dominated by men, it will mean that it is they who will decide who is shown and what is shown and in what way </a:t>
            </a:r>
          </a:p>
          <a:p>
            <a:r>
              <a:rPr lang="en-US" dirty="0" smtClean="0">
                <a:latin typeface="FrankRuehl" pitchFamily="34" charset="-79"/>
                <a:cs typeface="FrankRuehl" pitchFamily="34" charset="-79"/>
              </a:rPr>
              <a:t>Within the feminist movement and feminist studies, there has been a call to raise awareness of the importance of an increase in the involvement of women in the world of cinema, not just as actresses and producers/ implementers but also as content designers and agents in the process of production. This claim is based upon the obvious idea that no one is better positioned to talk about women’s problems, perceptions and preoccupations than women themselves. </a:t>
            </a:r>
            <a:endParaRPr lang="fr-FR" dirty="0" smtClean="0">
              <a:latin typeface="FrankRuehl" pitchFamily="34" charset="-79"/>
              <a:cs typeface="FrankRuehl" pitchFamily="34" charset="-79"/>
            </a:endParaRPr>
          </a:p>
          <a:p>
            <a:endParaRPr lang="fr-FR" dirty="0"/>
          </a:p>
        </p:txBody>
      </p:sp>
      <p:sp>
        <p:nvSpPr>
          <p:cNvPr id="4" name="Espace réservé du numéro de diapositive 3"/>
          <p:cNvSpPr>
            <a:spLocks noGrp="1"/>
          </p:cNvSpPr>
          <p:nvPr>
            <p:ph type="sldNum" sz="quarter" idx="12"/>
          </p:nvPr>
        </p:nvSpPr>
        <p:spPr/>
        <p:txBody>
          <a:bodyPr/>
          <a:lstStyle/>
          <a:p>
            <a:fld id="{30390A37-E3C3-492C-A955-60E1DA9A985E}" type="slidenum">
              <a:rPr lang="fr-FR" smtClean="0"/>
              <a:pPr/>
              <a:t>64</a:t>
            </a:fld>
            <a:endParaRPr lang="fr-F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vert="horz" lIns="91440" tIns="45720" rIns="91440" bIns="45720" rtlCol="0">
            <a:normAutofit/>
          </a:bodyPr>
          <a:lstStyle/>
          <a:p>
            <a:pPr marL="0" indent="0">
              <a:lnSpc>
                <a:spcPct val="110000"/>
              </a:lnSpc>
            </a:pPr>
            <a:r>
              <a:rPr lang="en-US" dirty="0" smtClean="0">
                <a:latin typeface="FrankRuehl" pitchFamily="34" charset="-79"/>
                <a:cs typeface="FrankRuehl" pitchFamily="34" charset="-79"/>
              </a:rPr>
              <a:t>Obviously, there is a dialectical relationship between scholars, filmmakers and activists in shaping the current state and future direction of the film industry with more roles being claimed by women: scholars by means of their studies inform activists who in turn engage in a number of endeavors to raise awareness.</a:t>
            </a:r>
          </a:p>
          <a:p>
            <a:pPr marL="0" indent="0">
              <a:lnSpc>
                <a:spcPct val="110000"/>
              </a:lnSpc>
              <a:buNone/>
            </a:pPr>
            <a:endParaRPr lang="en-US" dirty="0" smtClean="0">
              <a:latin typeface="FrankRuehl" pitchFamily="34" charset="-79"/>
              <a:cs typeface="FrankRuehl" pitchFamily="34" charset="-79"/>
            </a:endParaRPr>
          </a:p>
          <a:p>
            <a:pPr marL="0" indent="0">
              <a:lnSpc>
                <a:spcPct val="110000"/>
              </a:lnSpc>
            </a:pPr>
            <a:endParaRPr lang="fr-FR" dirty="0">
              <a:latin typeface="FrankRuehl" pitchFamily="34" charset="-79"/>
              <a:cs typeface="FrankRuehl" pitchFamily="34" charset="-79"/>
            </a:endParaRPr>
          </a:p>
        </p:txBody>
      </p:sp>
      <p:sp>
        <p:nvSpPr>
          <p:cNvPr id="4" name="Espace réservé du numéro de diapositive 3"/>
          <p:cNvSpPr>
            <a:spLocks noGrp="1"/>
          </p:cNvSpPr>
          <p:nvPr>
            <p:ph type="sldNum" sz="quarter" idx="12"/>
          </p:nvPr>
        </p:nvSpPr>
        <p:spPr/>
        <p:txBody>
          <a:bodyPr/>
          <a:lstStyle/>
          <a:p>
            <a:fld id="{30390A37-E3C3-492C-A955-60E1DA9A985E}" type="slidenum">
              <a:rPr lang="fr-FR" smtClean="0"/>
              <a:pPr/>
              <a:t>65</a:t>
            </a:fld>
            <a:endParaRPr lang="fr-FR"/>
          </a:p>
        </p:txBody>
      </p:sp>
      <p:grpSp>
        <p:nvGrpSpPr>
          <p:cNvPr id="2" name="Groupe 24"/>
          <p:cNvGrpSpPr/>
          <p:nvPr/>
        </p:nvGrpSpPr>
        <p:grpSpPr>
          <a:xfrm>
            <a:off x="3043819" y="327548"/>
            <a:ext cx="3454223" cy="1281418"/>
            <a:chOff x="2071670" y="2857496"/>
            <a:chExt cx="4898230" cy="1735215"/>
          </a:xfrm>
        </p:grpSpPr>
        <p:grpSp>
          <p:nvGrpSpPr>
            <p:cNvPr id="5" name="Groupe 29"/>
            <p:cNvGrpSpPr/>
            <p:nvPr/>
          </p:nvGrpSpPr>
          <p:grpSpPr>
            <a:xfrm>
              <a:off x="2071670" y="2857496"/>
              <a:ext cx="4898230" cy="1735215"/>
              <a:chOff x="674032" y="2598149"/>
              <a:chExt cx="4898230" cy="1735215"/>
            </a:xfrm>
          </p:grpSpPr>
          <p:sp>
            <p:nvSpPr>
              <p:cNvPr id="30" name="Freeform 6"/>
              <p:cNvSpPr>
                <a:spLocks/>
              </p:cNvSpPr>
              <p:nvPr/>
            </p:nvSpPr>
            <p:spPr bwMode="auto">
              <a:xfrm>
                <a:off x="790770" y="3468564"/>
                <a:ext cx="1728476" cy="864800"/>
              </a:xfrm>
              <a:custGeom>
                <a:avLst/>
                <a:gdLst>
                  <a:gd name="T0" fmla="*/ 632 w 746"/>
                  <a:gd name="T1" fmla="*/ 0 h 372"/>
                  <a:gd name="T2" fmla="*/ 373 w 746"/>
                  <a:gd name="T3" fmla="*/ 258 h 372"/>
                  <a:gd name="T4" fmla="*/ 114 w 746"/>
                  <a:gd name="T5" fmla="*/ 0 h 372"/>
                  <a:gd name="T6" fmla="*/ 0 w 746"/>
                  <a:gd name="T7" fmla="*/ 0 h 372"/>
                  <a:gd name="T8" fmla="*/ 373 w 746"/>
                  <a:gd name="T9" fmla="*/ 372 h 372"/>
                  <a:gd name="T10" fmla="*/ 746 w 746"/>
                  <a:gd name="T11" fmla="*/ 0 h 372"/>
                  <a:gd name="T12" fmla="*/ 632 w 746"/>
                  <a:gd name="T13" fmla="*/ 0 h 372"/>
                </a:gdLst>
                <a:ahLst/>
                <a:cxnLst>
                  <a:cxn ang="0">
                    <a:pos x="T0" y="T1"/>
                  </a:cxn>
                  <a:cxn ang="0">
                    <a:pos x="T2" y="T3"/>
                  </a:cxn>
                  <a:cxn ang="0">
                    <a:pos x="T4" y="T5"/>
                  </a:cxn>
                  <a:cxn ang="0">
                    <a:pos x="T6" y="T7"/>
                  </a:cxn>
                  <a:cxn ang="0">
                    <a:pos x="T8" y="T9"/>
                  </a:cxn>
                  <a:cxn ang="0">
                    <a:pos x="T10" y="T11"/>
                  </a:cxn>
                  <a:cxn ang="0">
                    <a:pos x="T12" y="T13"/>
                  </a:cxn>
                </a:cxnLst>
                <a:rect l="0" t="0" r="r" b="b"/>
                <a:pathLst>
                  <a:path w="746" h="372">
                    <a:moveTo>
                      <a:pt x="632" y="0"/>
                    </a:moveTo>
                    <a:cubicBezTo>
                      <a:pt x="631" y="142"/>
                      <a:pt x="515" y="258"/>
                      <a:pt x="373" y="258"/>
                    </a:cubicBezTo>
                    <a:cubicBezTo>
                      <a:pt x="231" y="258"/>
                      <a:pt x="115" y="142"/>
                      <a:pt x="114" y="0"/>
                    </a:cubicBezTo>
                    <a:cubicBezTo>
                      <a:pt x="0" y="0"/>
                      <a:pt x="0" y="0"/>
                      <a:pt x="0" y="0"/>
                    </a:cubicBezTo>
                    <a:cubicBezTo>
                      <a:pt x="1" y="206"/>
                      <a:pt x="167" y="372"/>
                      <a:pt x="373" y="372"/>
                    </a:cubicBezTo>
                    <a:cubicBezTo>
                      <a:pt x="579" y="372"/>
                      <a:pt x="745" y="206"/>
                      <a:pt x="746" y="0"/>
                    </a:cubicBezTo>
                    <a:lnTo>
                      <a:pt x="632" y="0"/>
                    </a:lnTo>
                    <a:close/>
                  </a:path>
                </a:pathLst>
              </a:custGeom>
              <a:solidFill>
                <a:srgbClr val="EEECE1"/>
              </a:solidFill>
              <a:ln>
                <a:noFill/>
              </a:ln>
              <a:effectLst>
                <a:outerShdw blurRad="50800" dist="38100" dir="5400000" algn="t" rotWithShape="0">
                  <a:prstClr val="black">
                    <a:alpha val="33000"/>
                  </a:prstClr>
                </a:outerShdw>
              </a:effec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31" name="Freeform 7"/>
              <p:cNvSpPr>
                <a:spLocks/>
              </p:cNvSpPr>
              <p:nvPr/>
            </p:nvSpPr>
            <p:spPr bwMode="auto">
              <a:xfrm>
                <a:off x="2255313" y="2598149"/>
                <a:ext cx="1729599" cy="864800"/>
              </a:xfrm>
              <a:custGeom>
                <a:avLst/>
                <a:gdLst>
                  <a:gd name="T0" fmla="*/ 114 w 746"/>
                  <a:gd name="T1" fmla="*/ 372 h 372"/>
                  <a:gd name="T2" fmla="*/ 373 w 746"/>
                  <a:gd name="T3" fmla="*/ 114 h 372"/>
                  <a:gd name="T4" fmla="*/ 631 w 746"/>
                  <a:gd name="T5" fmla="*/ 372 h 372"/>
                  <a:gd name="T6" fmla="*/ 746 w 746"/>
                  <a:gd name="T7" fmla="*/ 372 h 372"/>
                  <a:gd name="T8" fmla="*/ 373 w 746"/>
                  <a:gd name="T9" fmla="*/ 0 h 372"/>
                  <a:gd name="T10" fmla="*/ 0 w 746"/>
                  <a:gd name="T11" fmla="*/ 372 h 372"/>
                  <a:gd name="T12" fmla="*/ 114 w 746"/>
                  <a:gd name="T13" fmla="*/ 372 h 372"/>
                </a:gdLst>
                <a:ahLst/>
                <a:cxnLst>
                  <a:cxn ang="0">
                    <a:pos x="T0" y="T1"/>
                  </a:cxn>
                  <a:cxn ang="0">
                    <a:pos x="T2" y="T3"/>
                  </a:cxn>
                  <a:cxn ang="0">
                    <a:pos x="T4" y="T5"/>
                  </a:cxn>
                  <a:cxn ang="0">
                    <a:pos x="T6" y="T7"/>
                  </a:cxn>
                  <a:cxn ang="0">
                    <a:pos x="T8" y="T9"/>
                  </a:cxn>
                  <a:cxn ang="0">
                    <a:pos x="T10" y="T11"/>
                  </a:cxn>
                  <a:cxn ang="0">
                    <a:pos x="T12" y="T13"/>
                  </a:cxn>
                </a:cxnLst>
                <a:rect l="0" t="0" r="r" b="b"/>
                <a:pathLst>
                  <a:path w="746" h="372">
                    <a:moveTo>
                      <a:pt x="114" y="372"/>
                    </a:moveTo>
                    <a:cubicBezTo>
                      <a:pt x="115" y="230"/>
                      <a:pt x="230" y="114"/>
                      <a:pt x="373" y="114"/>
                    </a:cubicBezTo>
                    <a:cubicBezTo>
                      <a:pt x="515" y="114"/>
                      <a:pt x="631" y="230"/>
                      <a:pt x="631" y="372"/>
                    </a:cubicBezTo>
                    <a:cubicBezTo>
                      <a:pt x="746" y="372"/>
                      <a:pt x="746" y="372"/>
                      <a:pt x="746" y="372"/>
                    </a:cubicBezTo>
                    <a:cubicBezTo>
                      <a:pt x="745" y="166"/>
                      <a:pt x="578" y="0"/>
                      <a:pt x="373" y="0"/>
                    </a:cubicBezTo>
                    <a:cubicBezTo>
                      <a:pt x="167" y="0"/>
                      <a:pt x="0" y="166"/>
                      <a:pt x="0" y="372"/>
                    </a:cubicBezTo>
                    <a:lnTo>
                      <a:pt x="114" y="372"/>
                    </a:lnTo>
                    <a:close/>
                  </a:path>
                </a:pathLst>
              </a:custGeom>
              <a:solidFill>
                <a:srgbClr val="EEECE1"/>
              </a:solidFill>
              <a:ln>
                <a:noFill/>
              </a:ln>
              <a:effectLst>
                <a:outerShdw blurRad="50800" dist="38100" dir="5400000" algn="t" rotWithShape="0">
                  <a:prstClr val="black">
                    <a:alpha val="33000"/>
                  </a:prstClr>
                </a:outerShdw>
              </a:effec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32" name="Freeform 10"/>
              <p:cNvSpPr>
                <a:spLocks/>
              </p:cNvSpPr>
              <p:nvPr/>
            </p:nvSpPr>
            <p:spPr bwMode="auto">
              <a:xfrm>
                <a:off x="3713118" y="3468564"/>
                <a:ext cx="1729599" cy="864800"/>
              </a:xfrm>
              <a:custGeom>
                <a:avLst/>
                <a:gdLst>
                  <a:gd name="T0" fmla="*/ 632 w 746"/>
                  <a:gd name="T1" fmla="*/ 0 h 372"/>
                  <a:gd name="T2" fmla="*/ 373 w 746"/>
                  <a:gd name="T3" fmla="*/ 258 h 372"/>
                  <a:gd name="T4" fmla="*/ 114 w 746"/>
                  <a:gd name="T5" fmla="*/ 0 h 372"/>
                  <a:gd name="T6" fmla="*/ 0 w 746"/>
                  <a:gd name="T7" fmla="*/ 0 h 372"/>
                  <a:gd name="T8" fmla="*/ 373 w 746"/>
                  <a:gd name="T9" fmla="*/ 372 h 372"/>
                  <a:gd name="T10" fmla="*/ 746 w 746"/>
                  <a:gd name="T11" fmla="*/ 0 h 372"/>
                  <a:gd name="T12" fmla="*/ 632 w 746"/>
                  <a:gd name="T13" fmla="*/ 0 h 372"/>
                </a:gdLst>
                <a:ahLst/>
                <a:cxnLst>
                  <a:cxn ang="0">
                    <a:pos x="T0" y="T1"/>
                  </a:cxn>
                  <a:cxn ang="0">
                    <a:pos x="T2" y="T3"/>
                  </a:cxn>
                  <a:cxn ang="0">
                    <a:pos x="T4" y="T5"/>
                  </a:cxn>
                  <a:cxn ang="0">
                    <a:pos x="T6" y="T7"/>
                  </a:cxn>
                  <a:cxn ang="0">
                    <a:pos x="T8" y="T9"/>
                  </a:cxn>
                  <a:cxn ang="0">
                    <a:pos x="T10" y="T11"/>
                  </a:cxn>
                  <a:cxn ang="0">
                    <a:pos x="T12" y="T13"/>
                  </a:cxn>
                </a:cxnLst>
                <a:rect l="0" t="0" r="r" b="b"/>
                <a:pathLst>
                  <a:path w="746" h="372">
                    <a:moveTo>
                      <a:pt x="632" y="0"/>
                    </a:moveTo>
                    <a:cubicBezTo>
                      <a:pt x="631" y="142"/>
                      <a:pt x="515" y="258"/>
                      <a:pt x="373" y="258"/>
                    </a:cubicBezTo>
                    <a:cubicBezTo>
                      <a:pt x="231" y="258"/>
                      <a:pt x="115" y="142"/>
                      <a:pt x="114" y="0"/>
                    </a:cubicBezTo>
                    <a:cubicBezTo>
                      <a:pt x="0" y="0"/>
                      <a:pt x="0" y="0"/>
                      <a:pt x="0" y="0"/>
                    </a:cubicBezTo>
                    <a:cubicBezTo>
                      <a:pt x="1" y="206"/>
                      <a:pt x="167" y="372"/>
                      <a:pt x="373" y="372"/>
                    </a:cubicBezTo>
                    <a:cubicBezTo>
                      <a:pt x="579" y="372"/>
                      <a:pt x="745" y="206"/>
                      <a:pt x="746" y="0"/>
                    </a:cubicBezTo>
                    <a:lnTo>
                      <a:pt x="632" y="0"/>
                    </a:lnTo>
                    <a:close/>
                  </a:path>
                </a:pathLst>
              </a:custGeom>
              <a:solidFill>
                <a:srgbClr val="EEECE1"/>
              </a:solidFill>
              <a:ln>
                <a:noFill/>
              </a:ln>
              <a:effectLst>
                <a:outerShdw blurRad="50800" dist="38100" dir="5400000" algn="t" rotWithShape="0">
                  <a:prstClr val="black">
                    <a:alpha val="33000"/>
                  </a:prstClr>
                </a:outerShdw>
              </a:effec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33" name="Freeform 82"/>
              <p:cNvSpPr>
                <a:spLocks/>
              </p:cNvSpPr>
              <p:nvPr/>
            </p:nvSpPr>
            <p:spPr bwMode="auto">
              <a:xfrm>
                <a:off x="1794164" y="3245494"/>
                <a:ext cx="45244" cy="45244"/>
              </a:xfrm>
              <a:custGeom>
                <a:avLst/>
                <a:gdLst>
                  <a:gd name="T0" fmla="*/ 27 w 38"/>
                  <a:gd name="T1" fmla="*/ 38 h 38"/>
                  <a:gd name="T2" fmla="*/ 0 w 38"/>
                  <a:gd name="T3" fmla="*/ 13 h 38"/>
                  <a:gd name="T4" fmla="*/ 12 w 38"/>
                  <a:gd name="T5" fmla="*/ 0 h 38"/>
                  <a:gd name="T6" fmla="*/ 38 w 38"/>
                  <a:gd name="T7" fmla="*/ 27 h 38"/>
                  <a:gd name="T8" fmla="*/ 27 w 38"/>
                  <a:gd name="T9" fmla="*/ 38 h 38"/>
                </a:gdLst>
                <a:ahLst/>
                <a:cxnLst>
                  <a:cxn ang="0">
                    <a:pos x="T0" y="T1"/>
                  </a:cxn>
                  <a:cxn ang="0">
                    <a:pos x="T2" y="T3"/>
                  </a:cxn>
                  <a:cxn ang="0">
                    <a:pos x="T4" y="T5"/>
                  </a:cxn>
                  <a:cxn ang="0">
                    <a:pos x="T6" y="T7"/>
                  </a:cxn>
                  <a:cxn ang="0">
                    <a:pos x="T8" y="T9"/>
                  </a:cxn>
                </a:cxnLst>
                <a:rect l="0" t="0" r="r" b="b"/>
                <a:pathLst>
                  <a:path w="38" h="38">
                    <a:moveTo>
                      <a:pt x="27" y="38"/>
                    </a:moveTo>
                    <a:lnTo>
                      <a:pt x="0" y="13"/>
                    </a:lnTo>
                    <a:lnTo>
                      <a:pt x="12" y="0"/>
                    </a:lnTo>
                    <a:lnTo>
                      <a:pt x="38" y="27"/>
                    </a:lnTo>
                    <a:lnTo>
                      <a:pt x="27" y="38"/>
                    </a:lnTo>
                    <a:close/>
                  </a:path>
                </a:pathLst>
              </a:custGeom>
              <a:solidFill>
                <a:srgbClr val="4F81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grpSp>
            <p:nvGrpSpPr>
              <p:cNvPr id="6" name="Group 54"/>
              <p:cNvGrpSpPr/>
              <p:nvPr/>
            </p:nvGrpSpPr>
            <p:grpSpPr>
              <a:xfrm>
                <a:off x="3713118" y="2598149"/>
                <a:ext cx="1859144" cy="1147932"/>
                <a:chOff x="4950824" y="2035849"/>
                <a:chExt cx="2478858" cy="1530575"/>
              </a:xfrm>
              <a:effectLst>
                <a:outerShdw blurRad="50800" dist="38100" dir="5400000" algn="t" rotWithShape="0">
                  <a:prstClr val="black">
                    <a:alpha val="25000"/>
                  </a:prstClr>
                </a:outerShdw>
              </a:effectLst>
            </p:grpSpPr>
            <p:sp>
              <p:nvSpPr>
                <p:cNvPr id="42" name="Freeform 9"/>
                <p:cNvSpPr>
                  <a:spLocks/>
                </p:cNvSpPr>
                <p:nvPr/>
              </p:nvSpPr>
              <p:spPr bwMode="auto">
                <a:xfrm>
                  <a:off x="4950824" y="2035849"/>
                  <a:ext cx="2306131" cy="1153066"/>
                </a:xfrm>
                <a:custGeom>
                  <a:avLst/>
                  <a:gdLst>
                    <a:gd name="T0" fmla="*/ 114 w 746"/>
                    <a:gd name="T1" fmla="*/ 372 h 372"/>
                    <a:gd name="T2" fmla="*/ 373 w 746"/>
                    <a:gd name="T3" fmla="*/ 114 h 372"/>
                    <a:gd name="T4" fmla="*/ 632 w 746"/>
                    <a:gd name="T5" fmla="*/ 372 h 372"/>
                    <a:gd name="T6" fmla="*/ 746 w 746"/>
                    <a:gd name="T7" fmla="*/ 372 h 372"/>
                    <a:gd name="T8" fmla="*/ 373 w 746"/>
                    <a:gd name="T9" fmla="*/ 0 h 372"/>
                    <a:gd name="T10" fmla="*/ 0 w 746"/>
                    <a:gd name="T11" fmla="*/ 372 h 372"/>
                    <a:gd name="T12" fmla="*/ 114 w 746"/>
                    <a:gd name="T13" fmla="*/ 372 h 372"/>
                  </a:gdLst>
                  <a:ahLst/>
                  <a:cxnLst>
                    <a:cxn ang="0">
                      <a:pos x="T0" y="T1"/>
                    </a:cxn>
                    <a:cxn ang="0">
                      <a:pos x="T2" y="T3"/>
                    </a:cxn>
                    <a:cxn ang="0">
                      <a:pos x="T4" y="T5"/>
                    </a:cxn>
                    <a:cxn ang="0">
                      <a:pos x="T6" y="T7"/>
                    </a:cxn>
                    <a:cxn ang="0">
                      <a:pos x="T8" y="T9"/>
                    </a:cxn>
                    <a:cxn ang="0">
                      <a:pos x="T10" y="T11"/>
                    </a:cxn>
                    <a:cxn ang="0">
                      <a:pos x="T12" y="T13"/>
                    </a:cxn>
                  </a:cxnLst>
                  <a:rect l="0" t="0" r="r" b="b"/>
                  <a:pathLst>
                    <a:path w="746" h="372">
                      <a:moveTo>
                        <a:pt x="114" y="372"/>
                      </a:moveTo>
                      <a:cubicBezTo>
                        <a:pt x="115" y="230"/>
                        <a:pt x="231" y="114"/>
                        <a:pt x="373" y="114"/>
                      </a:cubicBezTo>
                      <a:cubicBezTo>
                        <a:pt x="515" y="114"/>
                        <a:pt x="631" y="230"/>
                        <a:pt x="632" y="372"/>
                      </a:cubicBezTo>
                      <a:cubicBezTo>
                        <a:pt x="746" y="372"/>
                        <a:pt x="746" y="372"/>
                        <a:pt x="746" y="372"/>
                      </a:cubicBezTo>
                      <a:cubicBezTo>
                        <a:pt x="745" y="166"/>
                        <a:pt x="579" y="0"/>
                        <a:pt x="373" y="0"/>
                      </a:cubicBezTo>
                      <a:cubicBezTo>
                        <a:pt x="167" y="0"/>
                        <a:pt x="1" y="166"/>
                        <a:pt x="0" y="372"/>
                      </a:cubicBezTo>
                      <a:lnTo>
                        <a:pt x="114" y="372"/>
                      </a:lnTo>
                      <a:close/>
                    </a:path>
                  </a:pathLst>
                </a:custGeom>
                <a:solidFill>
                  <a:srgbClr val="9BBB59"/>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43" name="Isosceles Triangle 47"/>
                <p:cNvSpPr/>
                <p:nvPr/>
              </p:nvSpPr>
              <p:spPr>
                <a:xfrm rot="10800000">
                  <a:off x="6751099" y="3126888"/>
                  <a:ext cx="678583" cy="439536"/>
                </a:xfrm>
                <a:prstGeom prst="triangle">
                  <a:avLst/>
                </a:prstGeom>
                <a:solidFill>
                  <a:srgbClr val="9BBB59"/>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 lastClr="FFFFFF"/>
                    </a:solidFill>
                    <a:effectLst/>
                    <a:uLnTx/>
                    <a:uFillTx/>
                    <a:latin typeface="Calibri"/>
                    <a:ea typeface="+mn-ea"/>
                    <a:cs typeface="+mn-cs"/>
                  </a:endParaRPr>
                </a:p>
              </p:txBody>
            </p:sp>
          </p:grpSp>
          <p:grpSp>
            <p:nvGrpSpPr>
              <p:cNvPr id="7" name="Group 56"/>
              <p:cNvGrpSpPr/>
              <p:nvPr/>
            </p:nvGrpSpPr>
            <p:grpSpPr>
              <a:xfrm>
                <a:off x="2255314" y="3184410"/>
                <a:ext cx="1867793" cy="1148954"/>
                <a:chOff x="3007084" y="2817531"/>
                <a:chExt cx="2490391" cy="1531938"/>
              </a:xfrm>
              <a:effectLst>
                <a:outerShdw blurRad="50800" dist="38100" dir="16200000" rotWithShape="0">
                  <a:prstClr val="black">
                    <a:alpha val="25000"/>
                  </a:prstClr>
                </a:outerShdw>
              </a:effectLst>
            </p:grpSpPr>
            <p:sp>
              <p:nvSpPr>
                <p:cNvPr id="40" name="Freeform 8"/>
                <p:cNvSpPr>
                  <a:spLocks/>
                </p:cNvSpPr>
                <p:nvPr/>
              </p:nvSpPr>
              <p:spPr bwMode="auto">
                <a:xfrm>
                  <a:off x="3007084" y="3196403"/>
                  <a:ext cx="2306132" cy="1153066"/>
                </a:xfrm>
                <a:custGeom>
                  <a:avLst/>
                  <a:gdLst>
                    <a:gd name="T0" fmla="*/ 631 w 746"/>
                    <a:gd name="T1" fmla="*/ 0 h 372"/>
                    <a:gd name="T2" fmla="*/ 373 w 746"/>
                    <a:gd name="T3" fmla="*/ 258 h 372"/>
                    <a:gd name="T4" fmla="*/ 114 w 746"/>
                    <a:gd name="T5" fmla="*/ 0 h 372"/>
                    <a:gd name="T6" fmla="*/ 0 w 746"/>
                    <a:gd name="T7" fmla="*/ 0 h 372"/>
                    <a:gd name="T8" fmla="*/ 373 w 746"/>
                    <a:gd name="T9" fmla="*/ 372 h 372"/>
                    <a:gd name="T10" fmla="*/ 746 w 746"/>
                    <a:gd name="T11" fmla="*/ 0 h 372"/>
                    <a:gd name="T12" fmla="*/ 631 w 746"/>
                    <a:gd name="T13" fmla="*/ 0 h 372"/>
                  </a:gdLst>
                  <a:ahLst/>
                  <a:cxnLst>
                    <a:cxn ang="0">
                      <a:pos x="T0" y="T1"/>
                    </a:cxn>
                    <a:cxn ang="0">
                      <a:pos x="T2" y="T3"/>
                    </a:cxn>
                    <a:cxn ang="0">
                      <a:pos x="T4" y="T5"/>
                    </a:cxn>
                    <a:cxn ang="0">
                      <a:pos x="T6" y="T7"/>
                    </a:cxn>
                    <a:cxn ang="0">
                      <a:pos x="T8" y="T9"/>
                    </a:cxn>
                    <a:cxn ang="0">
                      <a:pos x="T10" y="T11"/>
                    </a:cxn>
                    <a:cxn ang="0">
                      <a:pos x="T12" y="T13"/>
                    </a:cxn>
                  </a:cxnLst>
                  <a:rect l="0" t="0" r="r" b="b"/>
                  <a:pathLst>
                    <a:path w="746" h="372">
                      <a:moveTo>
                        <a:pt x="631" y="0"/>
                      </a:moveTo>
                      <a:cubicBezTo>
                        <a:pt x="631" y="142"/>
                        <a:pt x="515" y="258"/>
                        <a:pt x="373" y="258"/>
                      </a:cubicBezTo>
                      <a:cubicBezTo>
                        <a:pt x="230" y="258"/>
                        <a:pt x="115" y="142"/>
                        <a:pt x="114" y="0"/>
                      </a:cubicBezTo>
                      <a:cubicBezTo>
                        <a:pt x="0" y="0"/>
                        <a:pt x="0" y="0"/>
                        <a:pt x="0" y="0"/>
                      </a:cubicBezTo>
                      <a:cubicBezTo>
                        <a:pt x="0" y="206"/>
                        <a:pt x="167" y="372"/>
                        <a:pt x="373" y="372"/>
                      </a:cubicBezTo>
                      <a:cubicBezTo>
                        <a:pt x="578" y="372"/>
                        <a:pt x="745" y="206"/>
                        <a:pt x="746" y="0"/>
                      </a:cubicBezTo>
                      <a:lnTo>
                        <a:pt x="631" y="0"/>
                      </a:lnTo>
                      <a:close/>
                    </a:path>
                  </a:pathLst>
                </a:custGeom>
                <a:solidFill>
                  <a:srgbClr val="C0504D"/>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41" name="Isosceles Triangle 51"/>
                <p:cNvSpPr/>
                <p:nvPr/>
              </p:nvSpPr>
              <p:spPr>
                <a:xfrm>
                  <a:off x="4818892" y="2817531"/>
                  <a:ext cx="678583" cy="439536"/>
                </a:xfrm>
                <a:prstGeom prst="triangle">
                  <a:avLst/>
                </a:prstGeom>
                <a:solidFill>
                  <a:srgbClr val="C0504D"/>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 lastClr="FFFFFF"/>
                    </a:solidFill>
                    <a:effectLst/>
                    <a:uLnTx/>
                    <a:uFillTx/>
                    <a:latin typeface="Calibri"/>
                    <a:ea typeface="+mn-ea"/>
                    <a:cs typeface="+mn-cs"/>
                  </a:endParaRPr>
                </a:p>
              </p:txBody>
            </p:sp>
          </p:grpSp>
          <p:grpSp>
            <p:nvGrpSpPr>
              <p:cNvPr id="8" name="Group 57"/>
              <p:cNvGrpSpPr/>
              <p:nvPr/>
            </p:nvGrpSpPr>
            <p:grpSpPr>
              <a:xfrm>
                <a:off x="790769" y="2598149"/>
                <a:ext cx="1852337" cy="1147931"/>
                <a:chOff x="1054359" y="2035850"/>
                <a:chExt cx="2469782" cy="1530574"/>
              </a:xfrm>
              <a:effectLst>
                <a:outerShdw blurRad="50800" dist="38100" dir="5400000" algn="t" rotWithShape="0">
                  <a:prstClr val="black">
                    <a:alpha val="25000"/>
                  </a:prstClr>
                </a:outerShdw>
              </a:effectLst>
            </p:grpSpPr>
            <p:sp>
              <p:nvSpPr>
                <p:cNvPr id="38" name="Freeform 5"/>
                <p:cNvSpPr>
                  <a:spLocks/>
                </p:cNvSpPr>
                <p:nvPr/>
              </p:nvSpPr>
              <p:spPr bwMode="auto">
                <a:xfrm>
                  <a:off x="1054359" y="2035850"/>
                  <a:ext cx="2304635" cy="1153066"/>
                </a:xfrm>
                <a:custGeom>
                  <a:avLst/>
                  <a:gdLst>
                    <a:gd name="T0" fmla="*/ 114 w 746"/>
                    <a:gd name="T1" fmla="*/ 372 h 372"/>
                    <a:gd name="T2" fmla="*/ 373 w 746"/>
                    <a:gd name="T3" fmla="*/ 114 h 372"/>
                    <a:gd name="T4" fmla="*/ 632 w 746"/>
                    <a:gd name="T5" fmla="*/ 372 h 372"/>
                    <a:gd name="T6" fmla="*/ 746 w 746"/>
                    <a:gd name="T7" fmla="*/ 372 h 372"/>
                    <a:gd name="T8" fmla="*/ 373 w 746"/>
                    <a:gd name="T9" fmla="*/ 0 h 372"/>
                    <a:gd name="T10" fmla="*/ 0 w 746"/>
                    <a:gd name="T11" fmla="*/ 372 h 372"/>
                    <a:gd name="T12" fmla="*/ 114 w 746"/>
                    <a:gd name="T13" fmla="*/ 372 h 372"/>
                  </a:gdLst>
                  <a:ahLst/>
                  <a:cxnLst>
                    <a:cxn ang="0">
                      <a:pos x="T0" y="T1"/>
                    </a:cxn>
                    <a:cxn ang="0">
                      <a:pos x="T2" y="T3"/>
                    </a:cxn>
                    <a:cxn ang="0">
                      <a:pos x="T4" y="T5"/>
                    </a:cxn>
                    <a:cxn ang="0">
                      <a:pos x="T6" y="T7"/>
                    </a:cxn>
                    <a:cxn ang="0">
                      <a:pos x="T8" y="T9"/>
                    </a:cxn>
                    <a:cxn ang="0">
                      <a:pos x="T10" y="T11"/>
                    </a:cxn>
                    <a:cxn ang="0">
                      <a:pos x="T12" y="T13"/>
                    </a:cxn>
                  </a:cxnLst>
                  <a:rect l="0" t="0" r="r" b="b"/>
                  <a:pathLst>
                    <a:path w="746" h="372">
                      <a:moveTo>
                        <a:pt x="114" y="372"/>
                      </a:moveTo>
                      <a:cubicBezTo>
                        <a:pt x="115" y="230"/>
                        <a:pt x="231" y="114"/>
                        <a:pt x="373" y="114"/>
                      </a:cubicBezTo>
                      <a:cubicBezTo>
                        <a:pt x="515" y="114"/>
                        <a:pt x="631" y="230"/>
                        <a:pt x="632" y="372"/>
                      </a:cubicBezTo>
                      <a:cubicBezTo>
                        <a:pt x="746" y="372"/>
                        <a:pt x="746" y="372"/>
                        <a:pt x="746" y="372"/>
                      </a:cubicBezTo>
                      <a:cubicBezTo>
                        <a:pt x="745" y="166"/>
                        <a:pt x="579" y="0"/>
                        <a:pt x="373" y="0"/>
                      </a:cubicBezTo>
                      <a:cubicBezTo>
                        <a:pt x="167" y="0"/>
                        <a:pt x="1" y="166"/>
                        <a:pt x="0" y="372"/>
                      </a:cubicBezTo>
                      <a:lnTo>
                        <a:pt x="114" y="372"/>
                      </a:lnTo>
                      <a:close/>
                    </a:path>
                  </a:pathLst>
                </a:custGeom>
                <a:solidFill>
                  <a:srgbClr val="4F81BD"/>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39" name="Isosceles Triangle 46"/>
                <p:cNvSpPr/>
                <p:nvPr/>
              </p:nvSpPr>
              <p:spPr>
                <a:xfrm rot="10800000">
                  <a:off x="2845558" y="3126888"/>
                  <a:ext cx="678583" cy="439536"/>
                </a:xfrm>
                <a:prstGeom prst="triangle">
                  <a:avLst/>
                </a:prstGeom>
                <a:solidFill>
                  <a:srgbClr val="4F81BD"/>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 lastClr="FFFFFF"/>
                    </a:solidFill>
                    <a:effectLst/>
                    <a:uLnTx/>
                    <a:uFillTx/>
                    <a:latin typeface="Calibri"/>
                    <a:ea typeface="+mn-ea"/>
                    <a:cs typeface="+mn-cs"/>
                  </a:endParaRPr>
                </a:p>
              </p:txBody>
            </p:sp>
          </p:grpSp>
          <p:sp>
            <p:nvSpPr>
              <p:cNvPr id="37" name="Isosceles Triangle 58"/>
              <p:cNvSpPr/>
              <p:nvPr/>
            </p:nvSpPr>
            <p:spPr>
              <a:xfrm>
                <a:off x="674032" y="3203393"/>
                <a:ext cx="508937" cy="329652"/>
              </a:xfrm>
              <a:prstGeom prst="triangle">
                <a:avLst/>
              </a:prstGeom>
              <a:solidFill>
                <a:srgbClr val="EEECE1"/>
              </a:solidFill>
              <a:ln w="25400" cap="flat" cmpd="sng" algn="ctr">
                <a:noFill/>
                <a:prstDash val="solid"/>
              </a:ln>
              <a:effectLst>
                <a:outerShdw blurRad="50800" dist="38100" dir="16200000" rotWithShape="0">
                  <a:prstClr val="black">
                    <a:alpha val="2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 lastClr="FFFFFF"/>
                  </a:solidFill>
                  <a:effectLst/>
                  <a:uLnTx/>
                  <a:uFillTx/>
                  <a:latin typeface="Calibri"/>
                  <a:ea typeface="+mn-ea"/>
                  <a:cs typeface="+mn-cs"/>
                </a:endParaRPr>
              </a:p>
            </p:txBody>
          </p:sp>
        </p:grpSp>
        <p:sp>
          <p:nvSpPr>
            <p:cNvPr id="27" name="ZoneTexte 26"/>
            <p:cNvSpPr txBox="1"/>
            <p:nvPr/>
          </p:nvSpPr>
          <p:spPr>
            <a:xfrm>
              <a:off x="2571737" y="3571876"/>
              <a:ext cx="1368876" cy="500126"/>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Scholars</a:t>
              </a:r>
            </a:p>
          </p:txBody>
        </p:sp>
        <p:sp>
          <p:nvSpPr>
            <p:cNvPr id="28" name="ZoneTexte 27"/>
            <p:cNvSpPr txBox="1"/>
            <p:nvPr/>
          </p:nvSpPr>
          <p:spPr>
            <a:xfrm>
              <a:off x="3929059" y="3500437"/>
              <a:ext cx="1357323" cy="7918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ysClr val="windowText" lastClr="000000"/>
                  </a:solidFill>
                  <a:effectLst/>
                  <a:uLnTx/>
                  <a:uFillTx/>
                </a:rPr>
                <a:t>Filmmakers</a:t>
              </a:r>
            </a:p>
          </p:txBody>
        </p:sp>
        <p:sp>
          <p:nvSpPr>
            <p:cNvPr id="29" name="ZoneTexte 28"/>
            <p:cNvSpPr txBox="1"/>
            <p:nvPr/>
          </p:nvSpPr>
          <p:spPr>
            <a:xfrm>
              <a:off x="5500695" y="3500437"/>
              <a:ext cx="1359784" cy="500126"/>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Activists</a:t>
              </a:r>
            </a:p>
          </p:txBody>
        </p:sp>
      </p:gr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5"/>
          <p:cNvSpPr>
            <a:spLocks/>
          </p:cNvSpPr>
          <p:nvPr/>
        </p:nvSpPr>
        <p:spPr bwMode="auto">
          <a:xfrm>
            <a:off x="5428187" y="1297876"/>
            <a:ext cx="4803652" cy="5662162"/>
          </a:xfrm>
          <a:custGeom>
            <a:avLst/>
            <a:gdLst>
              <a:gd name="T0" fmla="*/ 183 w 1809"/>
              <a:gd name="T1" fmla="*/ 1732 h 1732"/>
              <a:gd name="T2" fmla="*/ 55 w 1809"/>
              <a:gd name="T3" fmla="*/ 1555 h 1732"/>
              <a:gd name="T4" fmla="*/ 17 w 1809"/>
              <a:gd name="T5" fmla="*/ 1281 h 1732"/>
              <a:gd name="T6" fmla="*/ 104 w 1809"/>
              <a:gd name="T7" fmla="*/ 1078 h 1732"/>
              <a:gd name="T8" fmla="*/ 126 w 1809"/>
              <a:gd name="T9" fmla="*/ 993 h 1732"/>
              <a:gd name="T10" fmla="*/ 164 w 1809"/>
              <a:gd name="T11" fmla="*/ 855 h 1732"/>
              <a:gd name="T12" fmla="*/ 343 w 1809"/>
              <a:gd name="T13" fmla="*/ 711 h 1732"/>
              <a:gd name="T14" fmla="*/ 492 w 1809"/>
              <a:gd name="T15" fmla="*/ 662 h 1732"/>
              <a:gd name="T16" fmla="*/ 495 w 1809"/>
              <a:gd name="T17" fmla="*/ 540 h 1732"/>
              <a:gd name="T18" fmla="*/ 454 w 1809"/>
              <a:gd name="T19" fmla="*/ 429 h 1732"/>
              <a:gd name="T20" fmla="*/ 424 w 1809"/>
              <a:gd name="T21" fmla="*/ 293 h 1732"/>
              <a:gd name="T22" fmla="*/ 416 w 1809"/>
              <a:gd name="T23" fmla="*/ 157 h 1732"/>
              <a:gd name="T24" fmla="*/ 511 w 1809"/>
              <a:gd name="T25" fmla="*/ 43 h 1732"/>
              <a:gd name="T26" fmla="*/ 593 w 1809"/>
              <a:gd name="T27" fmla="*/ 3 h 1732"/>
              <a:gd name="T28" fmla="*/ 696 w 1809"/>
              <a:gd name="T29" fmla="*/ 30 h 1732"/>
              <a:gd name="T30" fmla="*/ 780 w 1809"/>
              <a:gd name="T31" fmla="*/ 60 h 1732"/>
              <a:gd name="T32" fmla="*/ 859 w 1809"/>
              <a:gd name="T33" fmla="*/ 296 h 1732"/>
              <a:gd name="T34" fmla="*/ 821 w 1809"/>
              <a:gd name="T35" fmla="*/ 540 h 1732"/>
              <a:gd name="T36" fmla="*/ 1046 w 1809"/>
              <a:gd name="T37" fmla="*/ 692 h 1732"/>
              <a:gd name="T38" fmla="*/ 986 w 1809"/>
              <a:gd name="T39" fmla="*/ 494 h 1732"/>
              <a:gd name="T40" fmla="*/ 967 w 1809"/>
              <a:gd name="T41" fmla="*/ 461 h 1732"/>
              <a:gd name="T42" fmla="*/ 945 w 1809"/>
              <a:gd name="T43" fmla="*/ 206 h 1732"/>
              <a:gd name="T44" fmla="*/ 1157 w 1809"/>
              <a:gd name="T45" fmla="*/ 73 h 1732"/>
              <a:gd name="T46" fmla="*/ 1301 w 1809"/>
              <a:gd name="T47" fmla="*/ 81 h 1732"/>
              <a:gd name="T48" fmla="*/ 1418 w 1809"/>
              <a:gd name="T49" fmla="*/ 252 h 1732"/>
              <a:gd name="T50" fmla="*/ 1480 w 1809"/>
              <a:gd name="T51" fmla="*/ 356 h 1732"/>
              <a:gd name="T52" fmla="*/ 1453 w 1809"/>
              <a:gd name="T53" fmla="*/ 480 h 1732"/>
              <a:gd name="T54" fmla="*/ 1431 w 1809"/>
              <a:gd name="T55" fmla="*/ 589 h 1732"/>
              <a:gd name="T56" fmla="*/ 1475 w 1809"/>
              <a:gd name="T57" fmla="*/ 817 h 1732"/>
              <a:gd name="T58" fmla="*/ 1548 w 1809"/>
              <a:gd name="T59" fmla="*/ 841 h 1732"/>
              <a:gd name="T60" fmla="*/ 1801 w 1809"/>
              <a:gd name="T61" fmla="*/ 964 h 1732"/>
              <a:gd name="T62" fmla="*/ 1787 w 1809"/>
              <a:gd name="T63" fmla="*/ 1143 h 1732"/>
              <a:gd name="T64" fmla="*/ 1793 w 1809"/>
              <a:gd name="T65" fmla="*/ 1219 h 1732"/>
              <a:gd name="T66" fmla="*/ 1787 w 1809"/>
              <a:gd name="T67" fmla="*/ 1314 h 1732"/>
              <a:gd name="T68" fmla="*/ 1692 w 1809"/>
              <a:gd name="T69" fmla="*/ 1732 h 17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09" h="1732">
                <a:moveTo>
                  <a:pt x="1692" y="1732"/>
                </a:moveTo>
                <a:cubicBezTo>
                  <a:pt x="1189" y="1732"/>
                  <a:pt x="686" y="1732"/>
                  <a:pt x="183" y="1732"/>
                </a:cubicBezTo>
                <a:cubicBezTo>
                  <a:pt x="186" y="1666"/>
                  <a:pt x="234" y="1629"/>
                  <a:pt x="245" y="1580"/>
                </a:cubicBezTo>
                <a:cubicBezTo>
                  <a:pt x="169" y="1577"/>
                  <a:pt x="97" y="1593"/>
                  <a:pt x="55" y="1555"/>
                </a:cubicBezTo>
                <a:cubicBezTo>
                  <a:pt x="32" y="1534"/>
                  <a:pt x="6" y="1460"/>
                  <a:pt x="3" y="1422"/>
                </a:cubicBezTo>
                <a:cubicBezTo>
                  <a:pt x="0" y="1375"/>
                  <a:pt x="23" y="1326"/>
                  <a:pt x="17" y="1281"/>
                </a:cubicBezTo>
                <a:cubicBezTo>
                  <a:pt x="28" y="1237"/>
                  <a:pt x="61" y="1206"/>
                  <a:pt x="55" y="1154"/>
                </a:cubicBezTo>
                <a:cubicBezTo>
                  <a:pt x="75" y="1131"/>
                  <a:pt x="96" y="1112"/>
                  <a:pt x="104" y="1078"/>
                </a:cubicBezTo>
                <a:cubicBezTo>
                  <a:pt x="107" y="1063"/>
                  <a:pt x="103" y="1047"/>
                  <a:pt x="107" y="1031"/>
                </a:cubicBezTo>
                <a:cubicBezTo>
                  <a:pt x="110" y="1018"/>
                  <a:pt x="122" y="1007"/>
                  <a:pt x="126" y="993"/>
                </a:cubicBezTo>
                <a:cubicBezTo>
                  <a:pt x="130" y="975"/>
                  <a:pt x="127" y="954"/>
                  <a:pt x="131" y="936"/>
                </a:cubicBezTo>
                <a:cubicBezTo>
                  <a:pt x="138" y="907"/>
                  <a:pt x="153" y="873"/>
                  <a:pt x="164" y="855"/>
                </a:cubicBezTo>
                <a:cubicBezTo>
                  <a:pt x="179" y="829"/>
                  <a:pt x="177" y="784"/>
                  <a:pt x="188" y="755"/>
                </a:cubicBezTo>
                <a:cubicBezTo>
                  <a:pt x="234" y="737"/>
                  <a:pt x="289" y="724"/>
                  <a:pt x="343" y="711"/>
                </a:cubicBezTo>
                <a:cubicBezTo>
                  <a:pt x="366" y="706"/>
                  <a:pt x="388" y="694"/>
                  <a:pt x="413" y="684"/>
                </a:cubicBezTo>
                <a:cubicBezTo>
                  <a:pt x="441" y="673"/>
                  <a:pt x="473" y="673"/>
                  <a:pt x="492" y="662"/>
                </a:cubicBezTo>
                <a:cubicBezTo>
                  <a:pt x="515" y="650"/>
                  <a:pt x="522" y="618"/>
                  <a:pt x="536" y="600"/>
                </a:cubicBezTo>
                <a:cubicBezTo>
                  <a:pt x="527" y="579"/>
                  <a:pt x="508" y="564"/>
                  <a:pt x="495" y="540"/>
                </a:cubicBezTo>
                <a:cubicBezTo>
                  <a:pt x="482" y="517"/>
                  <a:pt x="480" y="491"/>
                  <a:pt x="470" y="464"/>
                </a:cubicBezTo>
                <a:cubicBezTo>
                  <a:pt x="466" y="452"/>
                  <a:pt x="458" y="442"/>
                  <a:pt x="454" y="429"/>
                </a:cubicBezTo>
                <a:cubicBezTo>
                  <a:pt x="448" y="405"/>
                  <a:pt x="451" y="377"/>
                  <a:pt x="446" y="350"/>
                </a:cubicBezTo>
                <a:cubicBezTo>
                  <a:pt x="442" y="330"/>
                  <a:pt x="429" y="312"/>
                  <a:pt x="424" y="293"/>
                </a:cubicBezTo>
                <a:cubicBezTo>
                  <a:pt x="419" y="271"/>
                  <a:pt x="414" y="245"/>
                  <a:pt x="413" y="228"/>
                </a:cubicBezTo>
                <a:cubicBezTo>
                  <a:pt x="412" y="209"/>
                  <a:pt x="414" y="170"/>
                  <a:pt x="416" y="157"/>
                </a:cubicBezTo>
                <a:cubicBezTo>
                  <a:pt x="420" y="136"/>
                  <a:pt x="442" y="120"/>
                  <a:pt x="440" y="98"/>
                </a:cubicBezTo>
                <a:cubicBezTo>
                  <a:pt x="465" y="86"/>
                  <a:pt x="483" y="58"/>
                  <a:pt x="511" y="43"/>
                </a:cubicBezTo>
                <a:cubicBezTo>
                  <a:pt x="520" y="38"/>
                  <a:pt x="534" y="39"/>
                  <a:pt x="546" y="33"/>
                </a:cubicBezTo>
                <a:cubicBezTo>
                  <a:pt x="566" y="22"/>
                  <a:pt x="575" y="6"/>
                  <a:pt x="593" y="3"/>
                </a:cubicBezTo>
                <a:cubicBezTo>
                  <a:pt x="611" y="0"/>
                  <a:pt x="642" y="4"/>
                  <a:pt x="663" y="11"/>
                </a:cubicBezTo>
                <a:cubicBezTo>
                  <a:pt x="674" y="14"/>
                  <a:pt x="684" y="26"/>
                  <a:pt x="696" y="30"/>
                </a:cubicBezTo>
                <a:cubicBezTo>
                  <a:pt x="707" y="33"/>
                  <a:pt x="720" y="29"/>
                  <a:pt x="728" y="33"/>
                </a:cubicBezTo>
                <a:cubicBezTo>
                  <a:pt x="747" y="40"/>
                  <a:pt x="757" y="66"/>
                  <a:pt x="780" y="60"/>
                </a:cubicBezTo>
                <a:cubicBezTo>
                  <a:pt x="821" y="93"/>
                  <a:pt x="871" y="136"/>
                  <a:pt x="872" y="209"/>
                </a:cubicBezTo>
                <a:cubicBezTo>
                  <a:pt x="873" y="236"/>
                  <a:pt x="860" y="266"/>
                  <a:pt x="859" y="296"/>
                </a:cubicBezTo>
                <a:cubicBezTo>
                  <a:pt x="857" y="328"/>
                  <a:pt x="861" y="358"/>
                  <a:pt x="856" y="383"/>
                </a:cubicBezTo>
                <a:cubicBezTo>
                  <a:pt x="833" y="422"/>
                  <a:pt x="813" y="474"/>
                  <a:pt x="821" y="540"/>
                </a:cubicBezTo>
                <a:cubicBezTo>
                  <a:pt x="867" y="563"/>
                  <a:pt x="887" y="615"/>
                  <a:pt x="929" y="643"/>
                </a:cubicBezTo>
                <a:cubicBezTo>
                  <a:pt x="963" y="666"/>
                  <a:pt x="1004" y="674"/>
                  <a:pt x="1046" y="692"/>
                </a:cubicBezTo>
                <a:cubicBezTo>
                  <a:pt x="1056" y="658"/>
                  <a:pt x="1027" y="631"/>
                  <a:pt x="1016" y="600"/>
                </a:cubicBezTo>
                <a:cubicBezTo>
                  <a:pt x="1004" y="566"/>
                  <a:pt x="1000" y="529"/>
                  <a:pt x="986" y="494"/>
                </a:cubicBezTo>
                <a:cubicBezTo>
                  <a:pt x="974" y="497"/>
                  <a:pt x="971" y="519"/>
                  <a:pt x="962" y="516"/>
                </a:cubicBezTo>
                <a:cubicBezTo>
                  <a:pt x="958" y="496"/>
                  <a:pt x="980" y="473"/>
                  <a:pt x="967" y="461"/>
                </a:cubicBezTo>
                <a:cubicBezTo>
                  <a:pt x="974" y="441"/>
                  <a:pt x="944" y="448"/>
                  <a:pt x="940" y="432"/>
                </a:cubicBezTo>
                <a:cubicBezTo>
                  <a:pt x="925" y="371"/>
                  <a:pt x="934" y="273"/>
                  <a:pt x="945" y="206"/>
                </a:cubicBezTo>
                <a:cubicBezTo>
                  <a:pt x="982" y="163"/>
                  <a:pt x="1032" y="107"/>
                  <a:pt x="1092" y="84"/>
                </a:cubicBezTo>
                <a:cubicBezTo>
                  <a:pt x="1111" y="77"/>
                  <a:pt x="1134" y="79"/>
                  <a:pt x="1157" y="73"/>
                </a:cubicBezTo>
                <a:cubicBezTo>
                  <a:pt x="1177" y="68"/>
                  <a:pt x="1191" y="55"/>
                  <a:pt x="1209" y="54"/>
                </a:cubicBezTo>
                <a:cubicBezTo>
                  <a:pt x="1239" y="54"/>
                  <a:pt x="1277" y="69"/>
                  <a:pt x="1301" y="81"/>
                </a:cubicBezTo>
                <a:cubicBezTo>
                  <a:pt x="1346" y="104"/>
                  <a:pt x="1382" y="151"/>
                  <a:pt x="1402" y="198"/>
                </a:cubicBezTo>
                <a:cubicBezTo>
                  <a:pt x="1409" y="216"/>
                  <a:pt x="1411" y="234"/>
                  <a:pt x="1418" y="252"/>
                </a:cubicBezTo>
                <a:cubicBezTo>
                  <a:pt x="1424" y="269"/>
                  <a:pt x="1445" y="281"/>
                  <a:pt x="1434" y="301"/>
                </a:cubicBezTo>
                <a:cubicBezTo>
                  <a:pt x="1456" y="317"/>
                  <a:pt x="1478" y="328"/>
                  <a:pt x="1480" y="356"/>
                </a:cubicBezTo>
                <a:cubicBezTo>
                  <a:pt x="1484" y="393"/>
                  <a:pt x="1449" y="402"/>
                  <a:pt x="1445" y="434"/>
                </a:cubicBezTo>
                <a:cubicBezTo>
                  <a:pt x="1443" y="451"/>
                  <a:pt x="1454" y="465"/>
                  <a:pt x="1453" y="480"/>
                </a:cubicBezTo>
                <a:cubicBezTo>
                  <a:pt x="1453" y="478"/>
                  <a:pt x="1447" y="489"/>
                  <a:pt x="1448" y="486"/>
                </a:cubicBezTo>
                <a:cubicBezTo>
                  <a:pt x="1443" y="528"/>
                  <a:pt x="1432" y="553"/>
                  <a:pt x="1431" y="589"/>
                </a:cubicBezTo>
                <a:cubicBezTo>
                  <a:pt x="1422" y="612"/>
                  <a:pt x="1400" y="625"/>
                  <a:pt x="1396" y="651"/>
                </a:cubicBezTo>
                <a:cubicBezTo>
                  <a:pt x="1387" y="711"/>
                  <a:pt x="1449" y="775"/>
                  <a:pt x="1475" y="817"/>
                </a:cubicBezTo>
                <a:cubicBezTo>
                  <a:pt x="1487" y="826"/>
                  <a:pt x="1500" y="833"/>
                  <a:pt x="1516" y="839"/>
                </a:cubicBezTo>
                <a:cubicBezTo>
                  <a:pt x="1521" y="845"/>
                  <a:pt x="1538" y="840"/>
                  <a:pt x="1548" y="841"/>
                </a:cubicBezTo>
                <a:cubicBezTo>
                  <a:pt x="1609" y="876"/>
                  <a:pt x="1689" y="891"/>
                  <a:pt x="1763" y="912"/>
                </a:cubicBezTo>
                <a:cubicBezTo>
                  <a:pt x="1780" y="927"/>
                  <a:pt x="1796" y="943"/>
                  <a:pt x="1801" y="964"/>
                </a:cubicBezTo>
                <a:cubicBezTo>
                  <a:pt x="1805" y="982"/>
                  <a:pt x="1808" y="1014"/>
                  <a:pt x="1806" y="1040"/>
                </a:cubicBezTo>
                <a:cubicBezTo>
                  <a:pt x="1803" y="1074"/>
                  <a:pt x="1786" y="1109"/>
                  <a:pt x="1787" y="1143"/>
                </a:cubicBezTo>
                <a:cubicBezTo>
                  <a:pt x="1788" y="1155"/>
                  <a:pt x="1794" y="1168"/>
                  <a:pt x="1795" y="1181"/>
                </a:cubicBezTo>
                <a:cubicBezTo>
                  <a:pt x="1796" y="1194"/>
                  <a:pt x="1791" y="1209"/>
                  <a:pt x="1793" y="1219"/>
                </a:cubicBezTo>
                <a:cubicBezTo>
                  <a:pt x="1795" y="1237"/>
                  <a:pt x="1809" y="1248"/>
                  <a:pt x="1809" y="1265"/>
                </a:cubicBezTo>
                <a:cubicBezTo>
                  <a:pt x="1808" y="1282"/>
                  <a:pt x="1791" y="1297"/>
                  <a:pt x="1787" y="1314"/>
                </a:cubicBezTo>
                <a:cubicBezTo>
                  <a:pt x="1781" y="1340"/>
                  <a:pt x="1781" y="1372"/>
                  <a:pt x="1776" y="1401"/>
                </a:cubicBezTo>
                <a:cubicBezTo>
                  <a:pt x="1756" y="1520"/>
                  <a:pt x="1718" y="1622"/>
                  <a:pt x="1692" y="1732"/>
                </a:cubicBezTo>
                <a:close/>
              </a:path>
            </a:pathLst>
          </a:custGeom>
          <a:solidFill>
            <a:schemeClr val="bg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2" name="Group 56"/>
          <p:cNvGrpSpPr/>
          <p:nvPr/>
        </p:nvGrpSpPr>
        <p:grpSpPr>
          <a:xfrm>
            <a:off x="606807" y="3647552"/>
            <a:ext cx="782286" cy="1019451"/>
            <a:chOff x="746837" y="3647550"/>
            <a:chExt cx="962815" cy="1019451"/>
          </a:xfrm>
        </p:grpSpPr>
        <p:grpSp>
          <p:nvGrpSpPr>
            <p:cNvPr id="3" name="Group 5"/>
            <p:cNvGrpSpPr/>
            <p:nvPr/>
          </p:nvGrpSpPr>
          <p:grpSpPr>
            <a:xfrm>
              <a:off x="746837" y="3647550"/>
              <a:ext cx="962815" cy="1019451"/>
              <a:chOff x="1664677" y="1949380"/>
              <a:chExt cx="1195754" cy="1266093"/>
            </a:xfrm>
          </p:grpSpPr>
          <p:sp>
            <p:nvSpPr>
              <p:cNvPr id="11" name="Rounded Rectangle 10"/>
              <p:cNvSpPr/>
              <p:nvPr/>
            </p:nvSpPr>
            <p:spPr>
              <a:xfrm>
                <a:off x="1664677" y="2019719"/>
                <a:ext cx="1195754" cy="1195754"/>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Rounded Rectangle 11"/>
              <p:cNvSpPr/>
              <p:nvPr/>
            </p:nvSpPr>
            <p:spPr>
              <a:xfrm>
                <a:off x="1664677" y="1949380"/>
                <a:ext cx="1195754" cy="119575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
          <p:nvSpPr>
            <p:cNvPr id="47" name="TextBox 46"/>
            <p:cNvSpPr txBox="1"/>
            <p:nvPr/>
          </p:nvSpPr>
          <p:spPr>
            <a:xfrm>
              <a:off x="854109" y="3963193"/>
              <a:ext cx="807324" cy="369332"/>
            </a:xfrm>
            <a:prstGeom prst="rect">
              <a:avLst/>
            </a:prstGeom>
            <a:noFill/>
          </p:spPr>
          <p:txBody>
            <a:bodyPr wrap="none" rtlCol="0">
              <a:spAutoFit/>
            </a:bodyPr>
            <a:lstStyle/>
            <a:p>
              <a:pPr algn="ctr"/>
              <a:r>
                <a:rPr lang="id-ID" dirty="0" smtClean="0">
                  <a:solidFill>
                    <a:schemeClr val="bg1"/>
                  </a:solidFill>
                  <a:latin typeface="Roboto Condensed" panose="02000000000000000000" pitchFamily="2" charset="0"/>
                  <a:ea typeface="Roboto Condensed" panose="02000000000000000000" pitchFamily="2" charset="0"/>
                </a:rPr>
                <a:t>WHAT</a:t>
              </a:r>
              <a:endParaRPr lang="id-ID" dirty="0">
                <a:solidFill>
                  <a:schemeClr val="bg1"/>
                </a:solidFill>
                <a:latin typeface="Roboto Condensed" panose="02000000000000000000" pitchFamily="2" charset="0"/>
                <a:ea typeface="Roboto Condensed" panose="02000000000000000000" pitchFamily="2" charset="0"/>
              </a:endParaRPr>
            </a:p>
          </p:txBody>
        </p:sp>
      </p:grpSp>
      <p:grpSp>
        <p:nvGrpSpPr>
          <p:cNvPr id="4" name="Group 55"/>
          <p:cNvGrpSpPr/>
          <p:nvPr/>
        </p:nvGrpSpPr>
        <p:grpSpPr>
          <a:xfrm>
            <a:off x="1497862" y="3647552"/>
            <a:ext cx="782287" cy="1019451"/>
            <a:chOff x="1843519" y="3647550"/>
            <a:chExt cx="962815" cy="1019451"/>
          </a:xfrm>
        </p:grpSpPr>
        <p:grpSp>
          <p:nvGrpSpPr>
            <p:cNvPr id="5" name="Group 13"/>
            <p:cNvGrpSpPr/>
            <p:nvPr/>
          </p:nvGrpSpPr>
          <p:grpSpPr>
            <a:xfrm>
              <a:off x="1843519" y="3647550"/>
              <a:ext cx="962815" cy="1019451"/>
              <a:chOff x="1664677" y="1949380"/>
              <a:chExt cx="1195754" cy="1266093"/>
            </a:xfrm>
          </p:grpSpPr>
          <p:sp>
            <p:nvSpPr>
              <p:cNvPr id="19" name="Rounded Rectangle 18"/>
              <p:cNvSpPr/>
              <p:nvPr/>
            </p:nvSpPr>
            <p:spPr>
              <a:xfrm>
                <a:off x="1664677" y="2019719"/>
                <a:ext cx="1195754" cy="1195754"/>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 name="Rounded Rectangle 19"/>
              <p:cNvSpPr/>
              <p:nvPr/>
            </p:nvSpPr>
            <p:spPr>
              <a:xfrm>
                <a:off x="1664677" y="1949380"/>
                <a:ext cx="1195754" cy="119575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
          <p:nvSpPr>
            <p:cNvPr id="48" name="TextBox 47"/>
            <p:cNvSpPr txBox="1"/>
            <p:nvPr/>
          </p:nvSpPr>
          <p:spPr>
            <a:xfrm>
              <a:off x="2012980" y="3963193"/>
              <a:ext cx="685002" cy="369332"/>
            </a:xfrm>
            <a:prstGeom prst="rect">
              <a:avLst/>
            </a:prstGeom>
            <a:noFill/>
          </p:spPr>
          <p:txBody>
            <a:bodyPr wrap="none" rtlCol="0">
              <a:spAutoFit/>
            </a:bodyPr>
            <a:lstStyle/>
            <a:p>
              <a:pPr algn="ctr"/>
              <a:r>
                <a:rPr lang="id-ID" dirty="0">
                  <a:solidFill>
                    <a:schemeClr val="bg1"/>
                  </a:solidFill>
                  <a:latin typeface="Roboto Condensed" panose="02000000000000000000" pitchFamily="2" charset="0"/>
                  <a:ea typeface="Roboto Condensed" panose="02000000000000000000" pitchFamily="2" charset="0"/>
                </a:rPr>
                <a:t>WHY</a:t>
              </a:r>
            </a:p>
          </p:txBody>
        </p:sp>
      </p:grpSp>
      <p:grpSp>
        <p:nvGrpSpPr>
          <p:cNvPr id="6" name="Group 57"/>
          <p:cNvGrpSpPr/>
          <p:nvPr/>
        </p:nvGrpSpPr>
        <p:grpSpPr>
          <a:xfrm>
            <a:off x="2384186" y="3647552"/>
            <a:ext cx="782286" cy="1019451"/>
            <a:chOff x="2958135" y="3647550"/>
            <a:chExt cx="962815" cy="1019451"/>
          </a:xfrm>
        </p:grpSpPr>
        <p:grpSp>
          <p:nvGrpSpPr>
            <p:cNvPr id="7" name="Group 21"/>
            <p:cNvGrpSpPr/>
            <p:nvPr/>
          </p:nvGrpSpPr>
          <p:grpSpPr>
            <a:xfrm>
              <a:off x="2958135" y="3647550"/>
              <a:ext cx="962815" cy="1019451"/>
              <a:chOff x="1664677" y="1949380"/>
              <a:chExt cx="1195754" cy="1266093"/>
            </a:xfrm>
          </p:grpSpPr>
          <p:sp>
            <p:nvSpPr>
              <p:cNvPr id="27" name="Rounded Rectangle 26"/>
              <p:cNvSpPr/>
              <p:nvPr/>
            </p:nvSpPr>
            <p:spPr>
              <a:xfrm>
                <a:off x="1664677" y="2019719"/>
                <a:ext cx="1195754" cy="1195754"/>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8" name="Rounded Rectangle 27"/>
              <p:cNvSpPr/>
              <p:nvPr/>
            </p:nvSpPr>
            <p:spPr>
              <a:xfrm>
                <a:off x="1664677" y="1949380"/>
                <a:ext cx="1195754" cy="1195754"/>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
          <p:nvSpPr>
            <p:cNvPr id="49" name="TextBox 48"/>
            <p:cNvSpPr txBox="1"/>
            <p:nvPr/>
          </p:nvSpPr>
          <p:spPr>
            <a:xfrm>
              <a:off x="2996024" y="3963193"/>
              <a:ext cx="902025" cy="369332"/>
            </a:xfrm>
            <a:prstGeom prst="rect">
              <a:avLst/>
            </a:prstGeom>
            <a:noFill/>
          </p:spPr>
          <p:txBody>
            <a:bodyPr wrap="none" rtlCol="0">
              <a:spAutoFit/>
            </a:bodyPr>
            <a:lstStyle/>
            <a:p>
              <a:pPr algn="ctr"/>
              <a:r>
                <a:rPr lang="id-ID" dirty="0">
                  <a:solidFill>
                    <a:schemeClr val="bg1"/>
                  </a:solidFill>
                  <a:latin typeface="Roboto Condensed" panose="02000000000000000000" pitchFamily="2" charset="0"/>
                  <a:ea typeface="Roboto Condensed" panose="02000000000000000000" pitchFamily="2" charset="0"/>
                </a:rPr>
                <a:t>WHERE</a:t>
              </a:r>
            </a:p>
          </p:txBody>
        </p:sp>
      </p:grpSp>
      <p:grpSp>
        <p:nvGrpSpPr>
          <p:cNvPr id="9" name="Group 58"/>
          <p:cNvGrpSpPr/>
          <p:nvPr/>
        </p:nvGrpSpPr>
        <p:grpSpPr>
          <a:xfrm>
            <a:off x="3291403" y="3647552"/>
            <a:ext cx="782287" cy="1019451"/>
            <a:chOff x="4536225" y="3647550"/>
            <a:chExt cx="962815" cy="1019451"/>
          </a:xfrm>
        </p:grpSpPr>
        <p:grpSp>
          <p:nvGrpSpPr>
            <p:cNvPr id="10" name="Group 29"/>
            <p:cNvGrpSpPr/>
            <p:nvPr/>
          </p:nvGrpSpPr>
          <p:grpSpPr>
            <a:xfrm>
              <a:off x="4536225" y="3647550"/>
              <a:ext cx="962815" cy="1019451"/>
              <a:chOff x="1664677" y="1949380"/>
              <a:chExt cx="1195754" cy="1266093"/>
            </a:xfrm>
          </p:grpSpPr>
          <p:sp>
            <p:nvSpPr>
              <p:cNvPr id="35" name="Rounded Rectangle 34"/>
              <p:cNvSpPr/>
              <p:nvPr/>
            </p:nvSpPr>
            <p:spPr>
              <a:xfrm>
                <a:off x="1664677" y="2019719"/>
                <a:ext cx="1195754" cy="1195754"/>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6" name="Rounded Rectangle 35"/>
              <p:cNvSpPr/>
              <p:nvPr/>
            </p:nvSpPr>
            <p:spPr>
              <a:xfrm>
                <a:off x="1664677" y="1949380"/>
                <a:ext cx="1195754" cy="1195754"/>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
          <p:nvSpPr>
            <p:cNvPr id="50" name="TextBox 49"/>
            <p:cNvSpPr txBox="1"/>
            <p:nvPr/>
          </p:nvSpPr>
          <p:spPr>
            <a:xfrm>
              <a:off x="4648346" y="3963193"/>
              <a:ext cx="829024" cy="369332"/>
            </a:xfrm>
            <a:prstGeom prst="rect">
              <a:avLst/>
            </a:prstGeom>
            <a:noFill/>
          </p:spPr>
          <p:txBody>
            <a:bodyPr wrap="none" rtlCol="0">
              <a:spAutoFit/>
            </a:bodyPr>
            <a:lstStyle/>
            <a:p>
              <a:pPr algn="ctr"/>
              <a:r>
                <a:rPr lang="id-ID" dirty="0">
                  <a:solidFill>
                    <a:schemeClr val="bg1"/>
                  </a:solidFill>
                  <a:latin typeface="Roboto Condensed" panose="02000000000000000000" pitchFamily="2" charset="0"/>
                  <a:ea typeface="Roboto Condensed" panose="02000000000000000000" pitchFamily="2" charset="0"/>
                </a:rPr>
                <a:t>WHEN</a:t>
              </a:r>
            </a:p>
          </p:txBody>
        </p:sp>
      </p:grpSp>
      <p:grpSp>
        <p:nvGrpSpPr>
          <p:cNvPr id="13" name="Group 59"/>
          <p:cNvGrpSpPr/>
          <p:nvPr/>
        </p:nvGrpSpPr>
        <p:grpSpPr>
          <a:xfrm>
            <a:off x="4164225" y="3647552"/>
            <a:ext cx="782286" cy="1019451"/>
            <a:chOff x="5778906" y="3647550"/>
            <a:chExt cx="962815" cy="1019451"/>
          </a:xfrm>
        </p:grpSpPr>
        <p:grpSp>
          <p:nvGrpSpPr>
            <p:cNvPr id="14" name="Group 36"/>
            <p:cNvGrpSpPr/>
            <p:nvPr/>
          </p:nvGrpSpPr>
          <p:grpSpPr>
            <a:xfrm>
              <a:off x="5778906" y="3647550"/>
              <a:ext cx="962815" cy="1019451"/>
              <a:chOff x="1664677" y="1949380"/>
              <a:chExt cx="1195754" cy="1266093"/>
            </a:xfrm>
          </p:grpSpPr>
          <p:sp>
            <p:nvSpPr>
              <p:cNvPr id="38" name="Rounded Rectangle 37"/>
              <p:cNvSpPr/>
              <p:nvPr/>
            </p:nvSpPr>
            <p:spPr>
              <a:xfrm>
                <a:off x="1664677" y="2019719"/>
                <a:ext cx="1195754" cy="1195754"/>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9" name="Rounded Rectangle 38"/>
              <p:cNvSpPr/>
              <p:nvPr/>
            </p:nvSpPr>
            <p:spPr>
              <a:xfrm>
                <a:off x="1664677" y="1949380"/>
                <a:ext cx="1195754" cy="1195754"/>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
          <p:nvSpPr>
            <p:cNvPr id="51" name="TextBox 50"/>
            <p:cNvSpPr txBox="1"/>
            <p:nvPr/>
          </p:nvSpPr>
          <p:spPr>
            <a:xfrm>
              <a:off x="5957134" y="3963193"/>
              <a:ext cx="732353" cy="369332"/>
            </a:xfrm>
            <a:prstGeom prst="rect">
              <a:avLst/>
            </a:prstGeom>
            <a:noFill/>
          </p:spPr>
          <p:txBody>
            <a:bodyPr wrap="none" rtlCol="0">
              <a:spAutoFit/>
            </a:bodyPr>
            <a:lstStyle/>
            <a:p>
              <a:pPr algn="ctr"/>
              <a:r>
                <a:rPr lang="id-ID" dirty="0">
                  <a:solidFill>
                    <a:schemeClr val="bg1"/>
                  </a:solidFill>
                  <a:latin typeface="Roboto Condensed" panose="02000000000000000000" pitchFamily="2" charset="0"/>
                  <a:ea typeface="Roboto Condensed" panose="02000000000000000000" pitchFamily="2" charset="0"/>
                </a:rPr>
                <a:t>WHO</a:t>
              </a:r>
            </a:p>
          </p:txBody>
        </p:sp>
      </p:grpSp>
      <p:grpSp>
        <p:nvGrpSpPr>
          <p:cNvPr id="15" name="Group 60"/>
          <p:cNvGrpSpPr/>
          <p:nvPr/>
        </p:nvGrpSpPr>
        <p:grpSpPr>
          <a:xfrm>
            <a:off x="5037045" y="3647552"/>
            <a:ext cx="782287" cy="1019451"/>
            <a:chOff x="7054873" y="3647550"/>
            <a:chExt cx="962815" cy="1019451"/>
          </a:xfrm>
        </p:grpSpPr>
        <p:grpSp>
          <p:nvGrpSpPr>
            <p:cNvPr id="16" name="Group 43"/>
            <p:cNvGrpSpPr/>
            <p:nvPr/>
          </p:nvGrpSpPr>
          <p:grpSpPr>
            <a:xfrm>
              <a:off x="7054873" y="3647550"/>
              <a:ext cx="962815" cy="1019451"/>
              <a:chOff x="1664677" y="1949380"/>
              <a:chExt cx="1195754" cy="1266093"/>
            </a:xfrm>
          </p:grpSpPr>
          <p:sp>
            <p:nvSpPr>
              <p:cNvPr id="45" name="Rounded Rectangle 44"/>
              <p:cNvSpPr/>
              <p:nvPr/>
            </p:nvSpPr>
            <p:spPr>
              <a:xfrm>
                <a:off x="1664677" y="2019719"/>
                <a:ext cx="1195754" cy="1195754"/>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6" name="Rounded Rectangle 45"/>
              <p:cNvSpPr/>
              <p:nvPr/>
            </p:nvSpPr>
            <p:spPr>
              <a:xfrm>
                <a:off x="1664677" y="1949380"/>
                <a:ext cx="1195754" cy="1195754"/>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
          <p:nvSpPr>
            <p:cNvPr id="52" name="TextBox 51"/>
            <p:cNvSpPr txBox="1"/>
            <p:nvPr/>
          </p:nvSpPr>
          <p:spPr>
            <a:xfrm>
              <a:off x="7198640" y="3963193"/>
              <a:ext cx="732352" cy="369332"/>
            </a:xfrm>
            <a:prstGeom prst="rect">
              <a:avLst/>
            </a:prstGeom>
            <a:noFill/>
          </p:spPr>
          <p:txBody>
            <a:bodyPr wrap="none" rtlCol="0">
              <a:spAutoFit/>
            </a:bodyPr>
            <a:lstStyle/>
            <a:p>
              <a:pPr algn="ctr"/>
              <a:r>
                <a:rPr lang="id-ID" dirty="0">
                  <a:solidFill>
                    <a:schemeClr val="bg1"/>
                  </a:solidFill>
                  <a:latin typeface="Roboto Condensed" panose="02000000000000000000" pitchFamily="2" charset="0"/>
                  <a:ea typeface="Roboto Condensed" panose="02000000000000000000" pitchFamily="2" charset="0"/>
                </a:rPr>
                <a:t>HOW</a:t>
              </a:r>
            </a:p>
          </p:txBody>
        </p:sp>
      </p:grpSp>
      <p:sp>
        <p:nvSpPr>
          <p:cNvPr id="40" name="TextBox 39"/>
          <p:cNvSpPr txBox="1"/>
          <p:nvPr/>
        </p:nvSpPr>
        <p:spPr>
          <a:xfrm>
            <a:off x="611123" y="2410051"/>
            <a:ext cx="5465277" cy="3139321"/>
          </a:xfrm>
          <a:prstGeom prst="rect">
            <a:avLst/>
          </a:prstGeom>
          <a:noFill/>
        </p:spPr>
        <p:txBody>
          <a:bodyPr wrap="square" rtlCol="0">
            <a:spAutoFit/>
          </a:bodyPr>
          <a:lstStyle/>
          <a:p>
            <a:r>
              <a:rPr lang="id-ID" sz="6600" dirty="0" smtClean="0">
                <a:solidFill>
                  <a:schemeClr val="tx2"/>
                </a:solidFill>
                <a:latin typeface="Roboto Condensed" panose="02000000000000000000" pitchFamily="2" charset="0"/>
                <a:cs typeface="Arial"/>
              </a:rPr>
              <a:t>ANY QUESTION</a:t>
            </a:r>
            <a:r>
              <a:rPr lang="fr-FR" sz="6600" dirty="0" smtClean="0">
                <a:solidFill>
                  <a:schemeClr val="tx2"/>
                </a:solidFill>
                <a:latin typeface="Roboto Condensed" panose="02000000000000000000" pitchFamily="2" charset="0"/>
                <a:cs typeface="Arial"/>
              </a:rPr>
              <a:t>S</a:t>
            </a:r>
            <a:r>
              <a:rPr lang="id-ID" sz="6600" dirty="0" smtClean="0">
                <a:solidFill>
                  <a:schemeClr val="tx2"/>
                </a:solidFill>
                <a:latin typeface="Roboto Condensed" panose="02000000000000000000" pitchFamily="2" charset="0"/>
                <a:cs typeface="Arial"/>
              </a:rPr>
              <a:t> ???</a:t>
            </a:r>
            <a:endParaRPr lang="id-ID" sz="6600" dirty="0">
              <a:solidFill>
                <a:schemeClr val="tx2"/>
              </a:solidFill>
              <a:latin typeface="Roboto Condensed" panose="02000000000000000000" pitchFamily="2" charset="0"/>
              <a:cs typeface="Arial"/>
            </a:endParaRPr>
          </a:p>
        </p:txBody>
      </p:sp>
      <p:sp>
        <p:nvSpPr>
          <p:cNvPr id="55" name="Freeform 82"/>
          <p:cNvSpPr>
            <a:spLocks/>
          </p:cNvSpPr>
          <p:nvPr/>
        </p:nvSpPr>
        <p:spPr bwMode="auto">
          <a:xfrm>
            <a:off x="4585648" y="805591"/>
            <a:ext cx="22902" cy="33412"/>
          </a:xfrm>
          <a:custGeom>
            <a:avLst/>
            <a:gdLst>
              <a:gd name="T0" fmla="*/ 27 w 38"/>
              <a:gd name="T1" fmla="*/ 38 h 38"/>
              <a:gd name="T2" fmla="*/ 0 w 38"/>
              <a:gd name="T3" fmla="*/ 13 h 38"/>
              <a:gd name="T4" fmla="*/ 12 w 38"/>
              <a:gd name="T5" fmla="*/ 0 h 38"/>
              <a:gd name="T6" fmla="*/ 38 w 38"/>
              <a:gd name="T7" fmla="*/ 27 h 38"/>
              <a:gd name="T8" fmla="*/ 27 w 38"/>
              <a:gd name="T9" fmla="*/ 38 h 38"/>
            </a:gdLst>
            <a:ahLst/>
            <a:cxnLst>
              <a:cxn ang="0">
                <a:pos x="T0" y="T1"/>
              </a:cxn>
              <a:cxn ang="0">
                <a:pos x="T2" y="T3"/>
              </a:cxn>
              <a:cxn ang="0">
                <a:pos x="T4" y="T5"/>
              </a:cxn>
              <a:cxn ang="0">
                <a:pos x="T6" y="T7"/>
              </a:cxn>
              <a:cxn ang="0">
                <a:pos x="T8" y="T9"/>
              </a:cxn>
            </a:cxnLst>
            <a:rect l="0" t="0" r="r" b="b"/>
            <a:pathLst>
              <a:path w="38" h="38">
                <a:moveTo>
                  <a:pt x="27" y="38"/>
                </a:moveTo>
                <a:lnTo>
                  <a:pt x="0" y="13"/>
                </a:lnTo>
                <a:lnTo>
                  <a:pt x="12" y="0"/>
                </a:lnTo>
                <a:lnTo>
                  <a:pt x="38" y="27"/>
                </a:lnTo>
                <a:lnTo>
                  <a:pt x="27" y="38"/>
                </a:lnTo>
                <a:close/>
              </a:path>
            </a:pathLst>
          </a:custGeom>
          <a:solidFill>
            <a:srgbClr val="4F81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sysClr val="windowText" lastClr="000000"/>
              </a:solidFill>
              <a:effectLst/>
              <a:uLnTx/>
              <a:uFillTx/>
            </a:endParaRPr>
          </a:p>
        </p:txBody>
      </p:sp>
      <p:sp>
        <p:nvSpPr>
          <p:cNvPr id="66" name="Titre 1"/>
          <p:cNvSpPr txBox="1">
            <a:spLocks/>
          </p:cNvSpPr>
          <p:nvPr/>
        </p:nvSpPr>
        <p:spPr>
          <a:xfrm>
            <a:off x="495300" y="274638"/>
            <a:ext cx="89154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sz="4400" dirty="0" smtClean="0">
                <a:latin typeface="+mj-lt"/>
                <a:ea typeface="+mj-ea"/>
                <a:cs typeface="+mj-cs"/>
              </a:rPr>
              <a:t>THANK YOU</a:t>
            </a:r>
            <a:endParaRPr kumimoji="0" lang="fr-FR" sz="44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69923839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2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30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800" decel="100000"/>
                                        <p:tgtEl>
                                          <p:spTgt spid="4"/>
                                        </p:tgtEl>
                                      </p:cBhvr>
                                    </p:animEffect>
                                    <p:anim calcmode="lin" valueType="num">
                                      <p:cBhvr>
                                        <p:cTn id="16" dur="800" decel="100000" fill="hold"/>
                                        <p:tgtEl>
                                          <p:spTgt spid="4"/>
                                        </p:tgtEl>
                                        <p:attrNameLst>
                                          <p:attrName>style.rotation</p:attrName>
                                        </p:attrNameLst>
                                      </p:cBhvr>
                                      <p:tavLst>
                                        <p:tav tm="0">
                                          <p:val>
                                            <p:fltVal val="-90"/>
                                          </p:val>
                                        </p:tav>
                                        <p:tav tm="100000">
                                          <p:val>
                                            <p:fltVal val="0"/>
                                          </p:val>
                                        </p:tav>
                                      </p:tavLst>
                                    </p:anim>
                                    <p:anim calcmode="lin" valueType="num">
                                      <p:cBhvr>
                                        <p:cTn id="17" dur="800" decel="100000" fill="hold"/>
                                        <p:tgtEl>
                                          <p:spTgt spid="4"/>
                                        </p:tgtEl>
                                        <p:attrNameLst>
                                          <p:attrName>ppt_x</p:attrName>
                                        </p:attrNameLst>
                                      </p:cBhvr>
                                      <p:tavLst>
                                        <p:tav tm="0">
                                          <p:val>
                                            <p:strVal val="#ppt_x+0.4"/>
                                          </p:val>
                                        </p:tav>
                                        <p:tav tm="100000">
                                          <p:val>
                                            <p:strVal val="#ppt_x-0.05"/>
                                          </p:val>
                                        </p:tav>
                                      </p:tavLst>
                                    </p:anim>
                                    <p:anim calcmode="lin" valueType="num">
                                      <p:cBhvr>
                                        <p:cTn id="18" dur="800" decel="100000" fill="hold"/>
                                        <p:tgtEl>
                                          <p:spTgt spid="4"/>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par>
                                <p:cTn id="21" presetID="30" presetClass="entr" presetSubtype="0" fill="hold" nodeType="withEffect">
                                  <p:stCondLst>
                                    <p:cond delay="40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800" decel="100000"/>
                                        <p:tgtEl>
                                          <p:spTgt spid="6"/>
                                        </p:tgtEl>
                                      </p:cBhvr>
                                    </p:animEffect>
                                    <p:anim calcmode="lin" valueType="num">
                                      <p:cBhvr>
                                        <p:cTn id="24" dur="800" decel="100000" fill="hold"/>
                                        <p:tgtEl>
                                          <p:spTgt spid="6"/>
                                        </p:tgtEl>
                                        <p:attrNameLst>
                                          <p:attrName>style.rotation</p:attrName>
                                        </p:attrNameLst>
                                      </p:cBhvr>
                                      <p:tavLst>
                                        <p:tav tm="0">
                                          <p:val>
                                            <p:fltVal val="-90"/>
                                          </p:val>
                                        </p:tav>
                                        <p:tav tm="100000">
                                          <p:val>
                                            <p:fltVal val="0"/>
                                          </p:val>
                                        </p:tav>
                                      </p:tavLst>
                                    </p:anim>
                                    <p:anim calcmode="lin" valueType="num">
                                      <p:cBhvr>
                                        <p:cTn id="25" dur="800" decel="100000" fill="hold"/>
                                        <p:tgtEl>
                                          <p:spTgt spid="6"/>
                                        </p:tgtEl>
                                        <p:attrNameLst>
                                          <p:attrName>ppt_x</p:attrName>
                                        </p:attrNameLst>
                                      </p:cBhvr>
                                      <p:tavLst>
                                        <p:tav tm="0">
                                          <p:val>
                                            <p:strVal val="#ppt_x+0.4"/>
                                          </p:val>
                                        </p:tav>
                                        <p:tav tm="100000">
                                          <p:val>
                                            <p:strVal val="#ppt_x-0.05"/>
                                          </p:val>
                                        </p:tav>
                                      </p:tavLst>
                                    </p:anim>
                                    <p:anim calcmode="lin" valueType="num">
                                      <p:cBhvr>
                                        <p:cTn id="26" dur="800" decel="100000" fill="hold"/>
                                        <p:tgtEl>
                                          <p:spTgt spid="6"/>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par>
                                <p:cTn id="29" presetID="30" presetClass="entr" presetSubtype="0" fill="hold" nodeType="withEffect">
                                  <p:stCondLst>
                                    <p:cond delay="50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800" decel="100000"/>
                                        <p:tgtEl>
                                          <p:spTgt spid="9"/>
                                        </p:tgtEl>
                                      </p:cBhvr>
                                    </p:animEffect>
                                    <p:anim calcmode="lin" valueType="num">
                                      <p:cBhvr>
                                        <p:cTn id="32" dur="800" decel="100000" fill="hold"/>
                                        <p:tgtEl>
                                          <p:spTgt spid="9"/>
                                        </p:tgtEl>
                                        <p:attrNameLst>
                                          <p:attrName>style.rotation</p:attrName>
                                        </p:attrNameLst>
                                      </p:cBhvr>
                                      <p:tavLst>
                                        <p:tav tm="0">
                                          <p:val>
                                            <p:fltVal val="-90"/>
                                          </p:val>
                                        </p:tav>
                                        <p:tav tm="100000">
                                          <p:val>
                                            <p:fltVal val="0"/>
                                          </p:val>
                                        </p:tav>
                                      </p:tavLst>
                                    </p:anim>
                                    <p:anim calcmode="lin" valueType="num">
                                      <p:cBhvr>
                                        <p:cTn id="33" dur="800" decel="100000" fill="hold"/>
                                        <p:tgtEl>
                                          <p:spTgt spid="9"/>
                                        </p:tgtEl>
                                        <p:attrNameLst>
                                          <p:attrName>ppt_x</p:attrName>
                                        </p:attrNameLst>
                                      </p:cBhvr>
                                      <p:tavLst>
                                        <p:tav tm="0">
                                          <p:val>
                                            <p:strVal val="#ppt_x+0.4"/>
                                          </p:val>
                                        </p:tav>
                                        <p:tav tm="100000">
                                          <p:val>
                                            <p:strVal val="#ppt_x-0.05"/>
                                          </p:val>
                                        </p:tav>
                                      </p:tavLst>
                                    </p:anim>
                                    <p:anim calcmode="lin" valueType="num">
                                      <p:cBhvr>
                                        <p:cTn id="34" dur="800" decel="100000" fill="hold"/>
                                        <p:tgtEl>
                                          <p:spTgt spid="9"/>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par>
                                <p:cTn id="37" presetID="30" presetClass="entr" presetSubtype="0" fill="hold" nodeType="withEffect">
                                  <p:stCondLst>
                                    <p:cond delay="60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800" decel="100000"/>
                                        <p:tgtEl>
                                          <p:spTgt spid="13"/>
                                        </p:tgtEl>
                                      </p:cBhvr>
                                    </p:animEffect>
                                    <p:anim calcmode="lin" valueType="num">
                                      <p:cBhvr>
                                        <p:cTn id="40" dur="800" decel="100000" fill="hold"/>
                                        <p:tgtEl>
                                          <p:spTgt spid="13"/>
                                        </p:tgtEl>
                                        <p:attrNameLst>
                                          <p:attrName>style.rotation</p:attrName>
                                        </p:attrNameLst>
                                      </p:cBhvr>
                                      <p:tavLst>
                                        <p:tav tm="0">
                                          <p:val>
                                            <p:fltVal val="-90"/>
                                          </p:val>
                                        </p:tav>
                                        <p:tav tm="100000">
                                          <p:val>
                                            <p:fltVal val="0"/>
                                          </p:val>
                                        </p:tav>
                                      </p:tavLst>
                                    </p:anim>
                                    <p:anim calcmode="lin" valueType="num">
                                      <p:cBhvr>
                                        <p:cTn id="41" dur="800" decel="100000" fill="hold"/>
                                        <p:tgtEl>
                                          <p:spTgt spid="13"/>
                                        </p:tgtEl>
                                        <p:attrNameLst>
                                          <p:attrName>ppt_x</p:attrName>
                                        </p:attrNameLst>
                                      </p:cBhvr>
                                      <p:tavLst>
                                        <p:tav tm="0">
                                          <p:val>
                                            <p:strVal val="#ppt_x+0.4"/>
                                          </p:val>
                                        </p:tav>
                                        <p:tav tm="100000">
                                          <p:val>
                                            <p:strVal val="#ppt_x-0.05"/>
                                          </p:val>
                                        </p:tav>
                                      </p:tavLst>
                                    </p:anim>
                                    <p:anim calcmode="lin" valueType="num">
                                      <p:cBhvr>
                                        <p:cTn id="42" dur="800" decel="100000" fill="hold"/>
                                        <p:tgtEl>
                                          <p:spTgt spid="13"/>
                                        </p:tgtEl>
                                        <p:attrNameLst>
                                          <p:attrName>ppt_y</p:attrName>
                                        </p:attrNameLst>
                                      </p:cBhvr>
                                      <p:tavLst>
                                        <p:tav tm="0">
                                          <p:val>
                                            <p:strVal val="#ppt_y-0.4"/>
                                          </p:val>
                                        </p:tav>
                                        <p:tav tm="100000">
                                          <p:val>
                                            <p:strVal val="#ppt_y+0.1"/>
                                          </p:val>
                                        </p:tav>
                                      </p:tavLst>
                                    </p:anim>
                                    <p:anim calcmode="lin" valueType="num">
                                      <p:cBhvr>
                                        <p:cTn id="43" dur="200" accel="100000" fill="hold">
                                          <p:stCondLst>
                                            <p:cond delay="800"/>
                                          </p:stCondLst>
                                        </p:cTn>
                                        <p:tgtEl>
                                          <p:spTgt spid="13"/>
                                        </p:tgtEl>
                                        <p:attrNameLst>
                                          <p:attrName>ppt_x</p:attrName>
                                        </p:attrNameLst>
                                      </p:cBhvr>
                                      <p:tavLst>
                                        <p:tav tm="0">
                                          <p:val>
                                            <p:strVal val="#ppt_x-0.05"/>
                                          </p:val>
                                        </p:tav>
                                        <p:tav tm="100000">
                                          <p:val>
                                            <p:strVal val="#ppt_x"/>
                                          </p:val>
                                        </p:tav>
                                      </p:tavLst>
                                    </p:anim>
                                    <p:anim calcmode="lin" valueType="num">
                                      <p:cBhvr>
                                        <p:cTn id="44" dur="200" accel="100000" fill="hold">
                                          <p:stCondLst>
                                            <p:cond delay="800"/>
                                          </p:stCondLst>
                                        </p:cTn>
                                        <p:tgtEl>
                                          <p:spTgt spid="13"/>
                                        </p:tgtEl>
                                        <p:attrNameLst>
                                          <p:attrName>ppt_y</p:attrName>
                                        </p:attrNameLst>
                                      </p:cBhvr>
                                      <p:tavLst>
                                        <p:tav tm="0">
                                          <p:val>
                                            <p:strVal val="#ppt_y+0.1"/>
                                          </p:val>
                                        </p:tav>
                                        <p:tav tm="100000">
                                          <p:val>
                                            <p:strVal val="#ppt_y"/>
                                          </p:val>
                                        </p:tav>
                                      </p:tavLst>
                                    </p:anim>
                                  </p:childTnLst>
                                </p:cTn>
                              </p:par>
                              <p:par>
                                <p:cTn id="45" presetID="30" presetClass="entr" presetSubtype="0" fill="hold" nodeType="withEffect">
                                  <p:stCondLst>
                                    <p:cond delay="70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800" decel="100000"/>
                                        <p:tgtEl>
                                          <p:spTgt spid="15"/>
                                        </p:tgtEl>
                                      </p:cBhvr>
                                    </p:animEffect>
                                    <p:anim calcmode="lin" valueType="num">
                                      <p:cBhvr>
                                        <p:cTn id="48" dur="800" decel="100000" fill="hold"/>
                                        <p:tgtEl>
                                          <p:spTgt spid="15"/>
                                        </p:tgtEl>
                                        <p:attrNameLst>
                                          <p:attrName>style.rotation</p:attrName>
                                        </p:attrNameLst>
                                      </p:cBhvr>
                                      <p:tavLst>
                                        <p:tav tm="0">
                                          <p:val>
                                            <p:fltVal val="-90"/>
                                          </p:val>
                                        </p:tav>
                                        <p:tav tm="100000">
                                          <p:val>
                                            <p:fltVal val="0"/>
                                          </p:val>
                                        </p:tav>
                                      </p:tavLst>
                                    </p:anim>
                                    <p:anim calcmode="lin" valueType="num">
                                      <p:cBhvr>
                                        <p:cTn id="49" dur="800" decel="100000" fill="hold"/>
                                        <p:tgtEl>
                                          <p:spTgt spid="15"/>
                                        </p:tgtEl>
                                        <p:attrNameLst>
                                          <p:attrName>ppt_x</p:attrName>
                                        </p:attrNameLst>
                                      </p:cBhvr>
                                      <p:tavLst>
                                        <p:tav tm="0">
                                          <p:val>
                                            <p:strVal val="#ppt_x+0.4"/>
                                          </p:val>
                                        </p:tav>
                                        <p:tav tm="100000">
                                          <p:val>
                                            <p:strVal val="#ppt_x-0.05"/>
                                          </p:val>
                                        </p:tav>
                                      </p:tavLst>
                                    </p:anim>
                                    <p:anim calcmode="lin" valueType="num">
                                      <p:cBhvr>
                                        <p:cTn id="50" dur="800" decel="100000" fill="hold"/>
                                        <p:tgtEl>
                                          <p:spTgt spid="15"/>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15"/>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15"/>
                                        </p:tgtEl>
                                        <p:attrNameLst>
                                          <p:attrName>ppt_y</p:attrName>
                                        </p:attrNameLst>
                                      </p:cBhvr>
                                      <p:tavLst>
                                        <p:tav tm="0">
                                          <p:val>
                                            <p:strVal val="#ppt_y+0.1"/>
                                          </p:val>
                                        </p:tav>
                                        <p:tav tm="100000">
                                          <p:val>
                                            <p:strVal val="#ppt_y"/>
                                          </p:val>
                                        </p:tav>
                                      </p:tavLst>
                                    </p:anim>
                                  </p:childTnLst>
                                </p:cTn>
                              </p:par>
                            </p:childTnLst>
                          </p:cTn>
                        </p:par>
                        <p:par>
                          <p:cTn id="53" fill="hold">
                            <p:stCondLst>
                              <p:cond delay="1700"/>
                            </p:stCondLst>
                            <p:childTnLst>
                              <p:par>
                                <p:cTn id="54" presetID="2" presetClass="entr" presetSubtype="8" fill="hold" grpId="0" nodeType="afterEffect">
                                  <p:stCondLst>
                                    <p:cond delay="0"/>
                                  </p:stCondLst>
                                  <p:childTnLst>
                                    <p:set>
                                      <p:cBhvr>
                                        <p:cTn id="55" dur="1" fill="hold">
                                          <p:stCondLst>
                                            <p:cond delay="0"/>
                                          </p:stCondLst>
                                        </p:cTn>
                                        <p:tgtEl>
                                          <p:spTgt spid="40"/>
                                        </p:tgtEl>
                                        <p:attrNameLst>
                                          <p:attrName>style.visibility</p:attrName>
                                        </p:attrNameLst>
                                      </p:cBhvr>
                                      <p:to>
                                        <p:strVal val="visible"/>
                                      </p:to>
                                    </p:set>
                                    <p:anim calcmode="lin" valueType="num">
                                      <p:cBhvr additive="base">
                                        <p:cTn id="56" dur="500" fill="hold"/>
                                        <p:tgtEl>
                                          <p:spTgt spid="40"/>
                                        </p:tgtEl>
                                        <p:attrNameLst>
                                          <p:attrName>ppt_x</p:attrName>
                                        </p:attrNameLst>
                                      </p:cBhvr>
                                      <p:tavLst>
                                        <p:tav tm="0">
                                          <p:val>
                                            <p:strVal val="0-#ppt_w/2"/>
                                          </p:val>
                                        </p:tav>
                                        <p:tav tm="100000">
                                          <p:val>
                                            <p:strVal val="#ppt_x"/>
                                          </p:val>
                                        </p:tav>
                                      </p:tavLst>
                                    </p:anim>
                                    <p:anim calcmode="lin" valueType="num">
                                      <p:cBhvr additive="base">
                                        <p:cTn id="57" dur="500" fill="hold"/>
                                        <p:tgtEl>
                                          <p:spTgt spid="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42950" y="191071"/>
            <a:ext cx="8420100" cy="928046"/>
          </a:xfrm>
        </p:spPr>
        <p:txBody>
          <a:bodyPr>
            <a:normAutofit fontScale="90000"/>
          </a:bodyPr>
          <a:lstStyle/>
          <a:p>
            <a:pPr algn="ctr"/>
            <a:r>
              <a:rPr lang="fr-FR" dirty="0" err="1" smtClean="0"/>
              <a:t>Statement</a:t>
            </a:r>
            <a:r>
              <a:rPr lang="fr-FR" dirty="0" smtClean="0"/>
              <a:t> of the </a:t>
            </a:r>
            <a:r>
              <a:rPr lang="fr-FR" dirty="0" err="1" smtClean="0"/>
              <a:t>problem</a:t>
            </a:r>
            <a:r>
              <a:rPr lang="fr-FR" dirty="0" smtClean="0"/>
              <a:t/>
            </a:r>
            <a:br>
              <a:rPr lang="fr-FR" dirty="0" smtClean="0"/>
            </a:br>
            <a:endParaRPr lang="fr-FR" dirty="0"/>
          </a:p>
        </p:txBody>
      </p:sp>
      <p:sp>
        <p:nvSpPr>
          <p:cNvPr id="3" name="Sous-titre 2"/>
          <p:cNvSpPr>
            <a:spLocks noGrp="1"/>
          </p:cNvSpPr>
          <p:nvPr>
            <p:ph type="subTitle" idx="1"/>
          </p:nvPr>
        </p:nvSpPr>
        <p:spPr>
          <a:xfrm>
            <a:off x="300251" y="1583140"/>
            <a:ext cx="9403307" cy="4831308"/>
          </a:xfrm>
        </p:spPr>
        <p:txBody>
          <a:bodyPr>
            <a:normAutofit fontScale="62500" lnSpcReduction="20000"/>
          </a:bodyPr>
          <a:lstStyle/>
          <a:p>
            <a:pPr algn="l"/>
            <a:r>
              <a:rPr lang="fr-FR" dirty="0" smtClean="0">
                <a:solidFill>
                  <a:schemeClr val="tx1"/>
                </a:solidFill>
              </a:rPr>
              <a:t>Film </a:t>
            </a:r>
            <a:r>
              <a:rPr lang="fr-FR" dirty="0" err="1" smtClean="0">
                <a:solidFill>
                  <a:schemeClr val="tx1"/>
                </a:solidFill>
              </a:rPr>
              <a:t>is</a:t>
            </a:r>
            <a:r>
              <a:rPr lang="fr-FR" dirty="0" smtClean="0">
                <a:solidFill>
                  <a:schemeClr val="tx1"/>
                </a:solidFill>
              </a:rPr>
              <a:t> an art </a:t>
            </a:r>
            <a:r>
              <a:rPr lang="fr-FR" dirty="0" err="1" smtClean="0">
                <a:solidFill>
                  <a:schemeClr val="tx1"/>
                </a:solidFill>
              </a:rPr>
              <a:t>form</a:t>
            </a:r>
            <a:r>
              <a:rPr lang="fr-FR" dirty="0" smtClean="0">
                <a:solidFill>
                  <a:schemeClr val="tx1"/>
                </a:solidFill>
              </a:rPr>
              <a:t> and a cultural institution </a:t>
            </a:r>
            <a:r>
              <a:rPr lang="fr-FR" dirty="0" err="1" smtClean="0">
                <a:solidFill>
                  <a:schemeClr val="tx1"/>
                </a:solidFill>
              </a:rPr>
              <a:t>that</a:t>
            </a:r>
            <a:r>
              <a:rPr lang="fr-FR" dirty="0" smtClean="0">
                <a:solidFill>
                  <a:schemeClr val="tx1"/>
                </a:solidFill>
              </a:rPr>
              <a:t> has </a:t>
            </a:r>
            <a:r>
              <a:rPr lang="fr-FR" dirty="0" err="1" smtClean="0">
                <a:solidFill>
                  <a:schemeClr val="tx1"/>
                </a:solidFill>
              </a:rPr>
              <a:t>behavioral</a:t>
            </a:r>
            <a:r>
              <a:rPr lang="fr-FR" dirty="0" smtClean="0">
                <a:solidFill>
                  <a:schemeClr val="tx1"/>
                </a:solidFill>
              </a:rPr>
              <a:t> as </a:t>
            </a:r>
            <a:r>
              <a:rPr lang="fr-FR" dirty="0" err="1" smtClean="0">
                <a:solidFill>
                  <a:schemeClr val="tx1"/>
                </a:solidFill>
              </a:rPr>
              <a:t>well</a:t>
            </a:r>
            <a:r>
              <a:rPr lang="fr-FR" dirty="0" smtClean="0">
                <a:solidFill>
                  <a:schemeClr val="tx1"/>
                </a:solidFill>
              </a:rPr>
              <a:t> as cognitive </a:t>
            </a:r>
            <a:r>
              <a:rPr lang="fr-FR" dirty="0" err="1" smtClean="0">
                <a:solidFill>
                  <a:schemeClr val="tx1"/>
                </a:solidFill>
              </a:rPr>
              <a:t>effects</a:t>
            </a:r>
            <a:r>
              <a:rPr lang="fr-FR" dirty="0" smtClean="0">
                <a:solidFill>
                  <a:schemeClr val="tx1"/>
                </a:solidFill>
              </a:rPr>
              <a:t> on </a:t>
            </a:r>
            <a:r>
              <a:rPr lang="fr-FR" dirty="0" err="1" smtClean="0">
                <a:solidFill>
                  <a:schemeClr val="tx1"/>
                </a:solidFill>
              </a:rPr>
              <a:t>people’s</a:t>
            </a:r>
            <a:r>
              <a:rPr lang="fr-FR" dirty="0" smtClean="0">
                <a:solidFill>
                  <a:schemeClr val="tx1"/>
                </a:solidFill>
              </a:rPr>
              <a:t> attitudes and </a:t>
            </a:r>
            <a:r>
              <a:rPr lang="fr-FR" dirty="0" err="1" smtClean="0">
                <a:solidFill>
                  <a:schemeClr val="tx1"/>
                </a:solidFill>
              </a:rPr>
              <a:t>beliefs</a:t>
            </a:r>
            <a:r>
              <a:rPr lang="fr-FR" dirty="0" smtClean="0">
                <a:solidFill>
                  <a:schemeClr val="tx1"/>
                </a:solidFill>
              </a:rPr>
              <a:t>. It </a:t>
            </a:r>
            <a:r>
              <a:rPr lang="fr-FR" dirty="0" err="1" smtClean="0">
                <a:solidFill>
                  <a:schemeClr val="tx1"/>
                </a:solidFill>
              </a:rPr>
              <a:t>helps</a:t>
            </a:r>
            <a:r>
              <a:rPr lang="fr-FR" dirty="0" smtClean="0">
                <a:solidFill>
                  <a:schemeClr val="tx1"/>
                </a:solidFill>
              </a:rPr>
              <a:t> to </a:t>
            </a:r>
            <a:r>
              <a:rPr lang="fr-FR" dirty="0" err="1" smtClean="0">
                <a:solidFill>
                  <a:schemeClr val="tx1"/>
                </a:solidFill>
              </a:rPr>
              <a:t>offer</a:t>
            </a:r>
            <a:r>
              <a:rPr lang="fr-FR" dirty="0" smtClean="0">
                <a:solidFill>
                  <a:schemeClr val="tx1"/>
                </a:solidFill>
              </a:rPr>
              <a:t> a new world </a:t>
            </a:r>
            <a:r>
              <a:rPr lang="fr-FR" dirty="0" err="1" smtClean="0">
                <a:solidFill>
                  <a:schemeClr val="tx1"/>
                </a:solidFill>
              </a:rPr>
              <a:t>view</a:t>
            </a:r>
            <a:r>
              <a:rPr lang="fr-FR" dirty="0" smtClean="0">
                <a:solidFill>
                  <a:schemeClr val="tx1"/>
                </a:solidFill>
              </a:rPr>
              <a:t> and </a:t>
            </a:r>
            <a:r>
              <a:rPr lang="fr-FR" dirty="0" err="1" smtClean="0">
                <a:solidFill>
                  <a:schemeClr val="tx1"/>
                </a:solidFill>
              </a:rPr>
              <a:t>create</a:t>
            </a:r>
            <a:r>
              <a:rPr lang="fr-FR" dirty="0" smtClean="0">
                <a:solidFill>
                  <a:schemeClr val="tx1"/>
                </a:solidFill>
              </a:rPr>
              <a:t> </a:t>
            </a:r>
            <a:r>
              <a:rPr lang="fr-FR" dirty="0" err="1" smtClean="0">
                <a:solidFill>
                  <a:schemeClr val="tx1"/>
                </a:solidFill>
              </a:rPr>
              <a:t>gendered</a:t>
            </a:r>
            <a:r>
              <a:rPr lang="fr-FR" dirty="0" smtClean="0">
                <a:solidFill>
                  <a:schemeClr val="tx1"/>
                </a:solidFill>
              </a:rPr>
              <a:t> </a:t>
            </a:r>
            <a:r>
              <a:rPr lang="fr-FR" dirty="0" err="1" smtClean="0">
                <a:solidFill>
                  <a:schemeClr val="tx1"/>
                </a:solidFill>
              </a:rPr>
              <a:t>ethnic</a:t>
            </a:r>
            <a:r>
              <a:rPr lang="fr-FR" dirty="0" smtClean="0">
                <a:solidFill>
                  <a:schemeClr val="tx1"/>
                </a:solidFill>
              </a:rPr>
              <a:t> and </a:t>
            </a:r>
            <a:r>
              <a:rPr lang="fr-FR" dirty="0" err="1" smtClean="0">
                <a:solidFill>
                  <a:schemeClr val="tx1"/>
                </a:solidFill>
              </a:rPr>
              <a:t>sexual</a:t>
            </a:r>
            <a:r>
              <a:rPr lang="fr-FR" dirty="0" smtClean="0">
                <a:solidFill>
                  <a:schemeClr val="tx1"/>
                </a:solidFill>
              </a:rPr>
              <a:t> </a:t>
            </a:r>
            <a:r>
              <a:rPr lang="fr-FR" dirty="0" err="1" smtClean="0">
                <a:solidFill>
                  <a:schemeClr val="tx1"/>
                </a:solidFill>
              </a:rPr>
              <a:t>identities</a:t>
            </a:r>
            <a:r>
              <a:rPr lang="fr-FR" dirty="0" smtClean="0">
                <a:solidFill>
                  <a:schemeClr val="tx1"/>
                </a:solidFill>
              </a:rPr>
              <a:t> and </a:t>
            </a:r>
            <a:r>
              <a:rPr lang="fr-FR" dirty="0" err="1" smtClean="0">
                <a:solidFill>
                  <a:schemeClr val="tx1"/>
                </a:solidFill>
              </a:rPr>
              <a:t>therefore</a:t>
            </a:r>
            <a:r>
              <a:rPr lang="fr-FR" dirty="0" smtClean="0">
                <a:solidFill>
                  <a:schemeClr val="tx1"/>
                </a:solidFill>
              </a:rPr>
              <a:t> </a:t>
            </a:r>
            <a:r>
              <a:rPr lang="fr-FR" dirty="0" err="1" smtClean="0">
                <a:solidFill>
                  <a:schemeClr val="tx1"/>
                </a:solidFill>
              </a:rPr>
              <a:t>it</a:t>
            </a:r>
            <a:r>
              <a:rPr lang="fr-FR" dirty="0" smtClean="0">
                <a:solidFill>
                  <a:schemeClr val="tx1"/>
                </a:solidFill>
              </a:rPr>
              <a:t> </a:t>
            </a:r>
            <a:r>
              <a:rPr lang="fr-FR" dirty="0" err="1" smtClean="0">
                <a:solidFill>
                  <a:schemeClr val="tx1"/>
                </a:solidFill>
              </a:rPr>
              <a:t>is</a:t>
            </a:r>
            <a:r>
              <a:rPr lang="fr-FR" dirty="0" smtClean="0">
                <a:solidFill>
                  <a:schemeClr val="tx1"/>
                </a:solidFill>
              </a:rPr>
              <a:t> </a:t>
            </a:r>
            <a:r>
              <a:rPr lang="fr-FR" dirty="0" err="1" smtClean="0">
                <a:solidFill>
                  <a:schemeClr val="tx1"/>
                </a:solidFill>
              </a:rPr>
              <a:t>deemed</a:t>
            </a:r>
            <a:r>
              <a:rPr lang="fr-FR" dirty="0" smtClean="0">
                <a:solidFill>
                  <a:schemeClr val="tx1"/>
                </a:solidFill>
              </a:rPr>
              <a:t> </a:t>
            </a:r>
            <a:r>
              <a:rPr lang="fr-FR" dirty="0" err="1" smtClean="0">
                <a:solidFill>
                  <a:schemeClr val="tx1"/>
                </a:solidFill>
              </a:rPr>
              <a:t>worthy</a:t>
            </a:r>
            <a:r>
              <a:rPr lang="fr-FR" dirty="0" smtClean="0">
                <a:solidFill>
                  <a:schemeClr val="tx1"/>
                </a:solidFill>
              </a:rPr>
              <a:t> of </a:t>
            </a:r>
            <a:r>
              <a:rPr lang="fr-FR" dirty="0" err="1" smtClean="0">
                <a:solidFill>
                  <a:schemeClr val="tx1"/>
                </a:solidFill>
              </a:rPr>
              <a:t>serious</a:t>
            </a:r>
            <a:r>
              <a:rPr lang="fr-FR" dirty="0" smtClean="0">
                <a:solidFill>
                  <a:schemeClr val="tx1"/>
                </a:solidFill>
              </a:rPr>
              <a:t> </a:t>
            </a:r>
            <a:r>
              <a:rPr lang="fr-FR" dirty="0" err="1" smtClean="0">
                <a:solidFill>
                  <a:schemeClr val="tx1"/>
                </a:solidFill>
              </a:rPr>
              <a:t>academic</a:t>
            </a:r>
            <a:r>
              <a:rPr lang="fr-FR" dirty="0" smtClean="0">
                <a:solidFill>
                  <a:schemeClr val="tx1"/>
                </a:solidFill>
              </a:rPr>
              <a:t> </a:t>
            </a:r>
            <a:r>
              <a:rPr lang="fr-FR" dirty="0" err="1" smtClean="0">
                <a:solidFill>
                  <a:schemeClr val="tx1"/>
                </a:solidFill>
              </a:rPr>
              <a:t>consideration</a:t>
            </a:r>
            <a:r>
              <a:rPr lang="fr-FR" dirty="0" smtClean="0">
                <a:solidFill>
                  <a:schemeClr val="tx1"/>
                </a:solidFill>
              </a:rPr>
              <a:t>.</a:t>
            </a:r>
          </a:p>
          <a:p>
            <a:pPr algn="l"/>
            <a:r>
              <a:rPr lang="fr-FR" dirty="0" err="1" smtClean="0">
                <a:solidFill>
                  <a:schemeClr val="tx1"/>
                </a:solidFill>
              </a:rPr>
              <a:t>Seeing</a:t>
            </a:r>
            <a:r>
              <a:rPr lang="fr-FR" dirty="0" smtClean="0">
                <a:solidFill>
                  <a:schemeClr val="tx1"/>
                </a:solidFill>
              </a:rPr>
              <a:t> </a:t>
            </a:r>
            <a:r>
              <a:rPr lang="fr-FR" dirty="0" err="1" smtClean="0">
                <a:solidFill>
                  <a:schemeClr val="tx1"/>
                </a:solidFill>
              </a:rPr>
              <a:t>through</a:t>
            </a:r>
            <a:r>
              <a:rPr lang="fr-FR" dirty="0" smtClean="0">
                <a:solidFill>
                  <a:schemeClr val="tx1"/>
                </a:solidFill>
              </a:rPr>
              <a:t> the </a:t>
            </a:r>
            <a:r>
              <a:rPr lang="fr-FR" dirty="0" err="1" smtClean="0">
                <a:solidFill>
                  <a:schemeClr val="tx1"/>
                </a:solidFill>
              </a:rPr>
              <a:t>lenses</a:t>
            </a:r>
            <a:r>
              <a:rPr lang="fr-FR" dirty="0" smtClean="0">
                <a:solidFill>
                  <a:schemeClr val="tx1"/>
                </a:solidFill>
              </a:rPr>
              <a:t> of </a:t>
            </a:r>
            <a:r>
              <a:rPr lang="fr-FR" dirty="0" err="1" smtClean="0">
                <a:solidFill>
                  <a:schemeClr val="tx1"/>
                </a:solidFill>
              </a:rPr>
              <a:t>female</a:t>
            </a:r>
            <a:r>
              <a:rPr lang="fr-FR" dirty="0" smtClean="0">
                <a:solidFill>
                  <a:schemeClr val="tx1"/>
                </a:solidFill>
              </a:rPr>
              <a:t> </a:t>
            </a:r>
            <a:r>
              <a:rPr lang="fr-FR" dirty="0" err="1" smtClean="0">
                <a:solidFill>
                  <a:schemeClr val="tx1"/>
                </a:solidFill>
              </a:rPr>
              <a:t>filmmakers</a:t>
            </a:r>
            <a:r>
              <a:rPr lang="fr-FR" dirty="0" smtClean="0">
                <a:solidFill>
                  <a:schemeClr val="tx1"/>
                </a:solidFill>
              </a:rPr>
              <a:t> </a:t>
            </a:r>
            <a:r>
              <a:rPr lang="fr-FR" dirty="0" err="1" smtClean="0">
                <a:solidFill>
                  <a:schemeClr val="tx1"/>
                </a:solidFill>
              </a:rPr>
              <a:t>is</a:t>
            </a:r>
            <a:r>
              <a:rPr lang="fr-FR" dirty="0" smtClean="0">
                <a:solidFill>
                  <a:schemeClr val="tx1"/>
                </a:solidFill>
              </a:rPr>
              <a:t> an </a:t>
            </a:r>
            <a:r>
              <a:rPr lang="fr-FR" dirty="0" err="1" smtClean="0">
                <a:solidFill>
                  <a:schemeClr val="tx1"/>
                </a:solidFill>
              </a:rPr>
              <a:t>attempt</a:t>
            </a:r>
            <a:r>
              <a:rPr lang="fr-FR" dirty="0" smtClean="0">
                <a:solidFill>
                  <a:schemeClr val="tx1"/>
                </a:solidFill>
              </a:rPr>
              <a:t> to explore:</a:t>
            </a:r>
          </a:p>
          <a:p>
            <a:pPr marL="514350" indent="-514350" algn="l">
              <a:buAutoNum type="arabicParenR"/>
            </a:pPr>
            <a:r>
              <a:rPr lang="fr-FR" dirty="0" err="1" smtClean="0">
                <a:solidFill>
                  <a:schemeClr val="tx1"/>
                </a:solidFill>
              </a:rPr>
              <a:t>their</a:t>
            </a:r>
            <a:r>
              <a:rPr lang="fr-FR" dirty="0" smtClean="0">
                <a:solidFill>
                  <a:schemeClr val="tx1"/>
                </a:solidFill>
              </a:rPr>
              <a:t> </a:t>
            </a:r>
            <a:r>
              <a:rPr lang="fr-FR" dirty="0" err="1" smtClean="0">
                <a:solidFill>
                  <a:schemeClr val="tx1"/>
                </a:solidFill>
              </a:rPr>
              <a:t>representation</a:t>
            </a:r>
            <a:r>
              <a:rPr lang="fr-FR" dirty="0" smtClean="0">
                <a:solidFill>
                  <a:schemeClr val="tx1"/>
                </a:solidFill>
              </a:rPr>
              <a:t> of </a:t>
            </a:r>
            <a:r>
              <a:rPr lang="fr-FR" dirty="0" err="1" smtClean="0">
                <a:solidFill>
                  <a:schemeClr val="tx1"/>
                </a:solidFill>
              </a:rPr>
              <a:t>women’s</a:t>
            </a:r>
            <a:r>
              <a:rPr lang="fr-FR" dirty="0" smtClean="0">
                <a:solidFill>
                  <a:schemeClr val="tx1"/>
                </a:solidFill>
              </a:rPr>
              <a:t> silences and </a:t>
            </a:r>
            <a:r>
              <a:rPr lang="fr-FR" dirty="0" err="1" smtClean="0">
                <a:solidFill>
                  <a:schemeClr val="tx1"/>
                </a:solidFill>
              </a:rPr>
              <a:t>silencing</a:t>
            </a:r>
            <a:r>
              <a:rPr lang="fr-FR" dirty="0" smtClean="0">
                <a:solidFill>
                  <a:schemeClr val="tx1"/>
                </a:solidFill>
              </a:rPr>
              <a:t> as </a:t>
            </a:r>
            <a:r>
              <a:rPr lang="fr-FR" dirty="0" err="1" smtClean="0">
                <a:solidFill>
                  <a:schemeClr val="tx1"/>
                </a:solidFill>
              </a:rPr>
              <a:t>molded</a:t>
            </a:r>
            <a:r>
              <a:rPr lang="fr-FR" dirty="0" smtClean="0">
                <a:solidFill>
                  <a:schemeClr val="tx1"/>
                </a:solidFill>
              </a:rPr>
              <a:t> by </a:t>
            </a:r>
            <a:r>
              <a:rPr lang="fr-FR" dirty="0" err="1" smtClean="0">
                <a:solidFill>
                  <a:schemeClr val="tx1"/>
                </a:solidFill>
              </a:rPr>
              <a:t>their</a:t>
            </a:r>
            <a:r>
              <a:rPr lang="fr-FR" dirty="0" smtClean="0">
                <a:solidFill>
                  <a:schemeClr val="tx1"/>
                </a:solidFill>
              </a:rPr>
              <a:t> cultural </a:t>
            </a:r>
            <a:r>
              <a:rPr lang="fr-FR" dirty="0" err="1" smtClean="0">
                <a:solidFill>
                  <a:schemeClr val="tx1"/>
                </a:solidFill>
              </a:rPr>
              <a:t>experiences</a:t>
            </a:r>
            <a:r>
              <a:rPr lang="fr-FR" dirty="0" smtClean="0">
                <a:solidFill>
                  <a:schemeClr val="tx1"/>
                </a:solidFill>
              </a:rPr>
              <a:t> and </a:t>
            </a:r>
            <a:r>
              <a:rPr lang="fr-FR" dirty="0" err="1" smtClean="0">
                <a:solidFill>
                  <a:schemeClr val="tx1"/>
                </a:solidFill>
              </a:rPr>
              <a:t>their</a:t>
            </a:r>
            <a:r>
              <a:rPr lang="fr-FR" dirty="0" smtClean="0">
                <a:solidFill>
                  <a:schemeClr val="tx1"/>
                </a:solidFill>
              </a:rPr>
              <a:t> </a:t>
            </a:r>
            <a:r>
              <a:rPr lang="fr-FR" dirty="0" err="1" smtClean="0">
                <a:solidFill>
                  <a:schemeClr val="tx1"/>
                </a:solidFill>
              </a:rPr>
              <a:t>attempt</a:t>
            </a:r>
            <a:endParaRPr lang="fr-FR" dirty="0" smtClean="0">
              <a:solidFill>
                <a:schemeClr val="tx1"/>
              </a:solidFill>
            </a:endParaRPr>
          </a:p>
          <a:p>
            <a:pPr marL="514350" indent="-514350" algn="l">
              <a:buFont typeface="Arial" panose="020B0604020202020204" pitchFamily="34" charset="0"/>
              <a:buAutoNum type="arabicParenR"/>
            </a:pPr>
            <a:r>
              <a:rPr lang="fr-FR" dirty="0" smtClean="0">
                <a:solidFill>
                  <a:schemeClr val="tx1"/>
                </a:solidFill>
              </a:rPr>
              <a:t> How  </a:t>
            </a:r>
            <a:r>
              <a:rPr lang="fr-FR" dirty="0" err="1" smtClean="0">
                <a:solidFill>
                  <a:schemeClr val="tx1"/>
                </a:solidFill>
              </a:rPr>
              <a:t>producing</a:t>
            </a:r>
            <a:r>
              <a:rPr lang="fr-FR" dirty="0" smtClean="0">
                <a:solidFill>
                  <a:schemeClr val="tx1"/>
                </a:solidFill>
              </a:rPr>
              <a:t> films  </a:t>
            </a:r>
            <a:r>
              <a:rPr lang="fr-FR" dirty="0" err="1" smtClean="0">
                <a:solidFill>
                  <a:schemeClr val="tx1"/>
                </a:solidFill>
              </a:rPr>
              <a:t>that</a:t>
            </a:r>
            <a:r>
              <a:rPr lang="fr-FR" dirty="0" smtClean="0">
                <a:solidFill>
                  <a:schemeClr val="tx1"/>
                </a:solidFill>
              </a:rPr>
              <a:t> pivot </a:t>
            </a:r>
            <a:r>
              <a:rPr lang="fr-FR" dirty="0" err="1" smtClean="0">
                <a:solidFill>
                  <a:schemeClr val="tx1"/>
                </a:solidFill>
              </a:rPr>
              <a:t>around</a:t>
            </a:r>
            <a:r>
              <a:rPr lang="fr-FR" dirty="0" smtClean="0">
                <a:solidFill>
                  <a:schemeClr val="tx1"/>
                </a:solidFill>
              </a:rPr>
              <a:t> the </a:t>
            </a:r>
            <a:r>
              <a:rPr lang="fr-FR" dirty="0" err="1" smtClean="0">
                <a:solidFill>
                  <a:schemeClr val="tx1"/>
                </a:solidFill>
              </a:rPr>
              <a:t>theme</a:t>
            </a:r>
            <a:r>
              <a:rPr lang="fr-FR" dirty="0" smtClean="0">
                <a:solidFill>
                  <a:schemeClr val="tx1"/>
                </a:solidFill>
              </a:rPr>
              <a:t> of silence </a:t>
            </a:r>
            <a:r>
              <a:rPr lang="fr-FR" dirty="0" err="1" smtClean="0">
                <a:solidFill>
                  <a:schemeClr val="tx1"/>
                </a:solidFill>
              </a:rPr>
              <a:t>xould</a:t>
            </a:r>
            <a:r>
              <a:rPr lang="fr-FR" dirty="0" smtClean="0">
                <a:solidFill>
                  <a:schemeClr val="tx1"/>
                </a:solidFill>
              </a:rPr>
              <a:t> </a:t>
            </a:r>
            <a:r>
              <a:rPr lang="fr-FR" dirty="0" err="1" smtClean="0">
                <a:solidFill>
                  <a:schemeClr val="tx1"/>
                </a:solidFill>
              </a:rPr>
              <a:t>be</a:t>
            </a:r>
            <a:r>
              <a:rPr lang="fr-FR" dirty="0" smtClean="0">
                <a:solidFill>
                  <a:schemeClr val="tx1"/>
                </a:solidFill>
              </a:rPr>
              <a:t> a </a:t>
            </a:r>
            <a:r>
              <a:rPr lang="fr-FR" dirty="0" err="1" smtClean="0">
                <a:solidFill>
                  <a:schemeClr val="tx1"/>
                </a:solidFill>
              </a:rPr>
              <a:t>strategy</a:t>
            </a:r>
            <a:r>
              <a:rPr lang="fr-FR" dirty="0" smtClean="0">
                <a:solidFill>
                  <a:schemeClr val="tx1"/>
                </a:solidFill>
              </a:rPr>
              <a:t> of </a:t>
            </a:r>
            <a:r>
              <a:rPr lang="fr-FR" dirty="0" err="1" smtClean="0">
                <a:solidFill>
                  <a:schemeClr val="tx1"/>
                </a:solidFill>
              </a:rPr>
              <a:t>resistance</a:t>
            </a:r>
            <a:r>
              <a:rPr lang="fr-FR" dirty="0" smtClean="0">
                <a:solidFill>
                  <a:schemeClr val="tx1"/>
                </a:solidFill>
              </a:rPr>
              <a:t>,  a </a:t>
            </a:r>
            <a:r>
              <a:rPr lang="fr-FR" dirty="0" err="1" smtClean="0">
                <a:solidFill>
                  <a:schemeClr val="tx1"/>
                </a:solidFill>
              </a:rPr>
              <a:t>battleground</a:t>
            </a:r>
            <a:r>
              <a:rPr lang="fr-FR" dirty="0" smtClean="0">
                <a:solidFill>
                  <a:schemeClr val="tx1"/>
                </a:solidFill>
              </a:rPr>
              <a:t> to combat Silence and </a:t>
            </a:r>
            <a:r>
              <a:rPr lang="fr-FR" dirty="0" err="1" smtClean="0">
                <a:solidFill>
                  <a:schemeClr val="tx1"/>
                </a:solidFill>
              </a:rPr>
              <a:t>Silencing</a:t>
            </a:r>
            <a:r>
              <a:rPr lang="fr-FR" dirty="0" smtClean="0">
                <a:solidFill>
                  <a:schemeClr val="tx1"/>
                </a:solidFill>
              </a:rPr>
              <a:t>  and </a:t>
            </a:r>
            <a:r>
              <a:rPr lang="fr-FR" dirty="0" err="1" smtClean="0">
                <a:solidFill>
                  <a:schemeClr val="tx1"/>
                </a:solidFill>
              </a:rPr>
              <a:t>make</a:t>
            </a:r>
            <a:r>
              <a:rPr lang="fr-FR" dirty="0" smtClean="0">
                <a:solidFill>
                  <a:schemeClr val="tx1"/>
                </a:solidFill>
              </a:rPr>
              <a:t> </a:t>
            </a:r>
            <a:r>
              <a:rPr lang="fr-FR" dirty="0" err="1" smtClean="0">
                <a:solidFill>
                  <a:schemeClr val="tx1"/>
                </a:solidFill>
              </a:rPr>
              <a:t>voices</a:t>
            </a:r>
            <a:r>
              <a:rPr lang="fr-FR" dirty="0" smtClean="0">
                <a:solidFill>
                  <a:schemeClr val="tx1"/>
                </a:solidFill>
              </a:rPr>
              <a:t> </a:t>
            </a:r>
            <a:r>
              <a:rPr lang="fr-FR" dirty="0" err="1" smtClean="0">
                <a:solidFill>
                  <a:schemeClr val="tx1"/>
                </a:solidFill>
              </a:rPr>
              <a:t>heard</a:t>
            </a:r>
            <a:r>
              <a:rPr lang="fr-FR" dirty="0" smtClean="0">
                <a:solidFill>
                  <a:schemeClr val="tx1"/>
                </a:solidFill>
              </a:rPr>
              <a:t>. In </a:t>
            </a:r>
            <a:r>
              <a:rPr lang="fr-FR" dirty="0" err="1" smtClean="0">
                <a:solidFill>
                  <a:schemeClr val="tx1"/>
                </a:solidFill>
              </a:rPr>
              <a:t>fact</a:t>
            </a:r>
            <a:r>
              <a:rPr lang="fr-FR" dirty="0" smtClean="0">
                <a:solidFill>
                  <a:schemeClr val="tx1"/>
                </a:solidFill>
              </a:rPr>
              <a:t> </a:t>
            </a:r>
            <a:r>
              <a:rPr lang="fr-FR" dirty="0" err="1" smtClean="0">
                <a:solidFill>
                  <a:schemeClr val="tx1"/>
                </a:solidFill>
              </a:rPr>
              <a:t>Critical</a:t>
            </a:r>
            <a:r>
              <a:rPr lang="fr-FR" dirty="0" smtClean="0">
                <a:solidFill>
                  <a:schemeClr val="tx1"/>
                </a:solidFill>
              </a:rPr>
              <a:t> </a:t>
            </a:r>
            <a:r>
              <a:rPr lang="fr-FR" dirty="0" err="1" smtClean="0">
                <a:solidFill>
                  <a:schemeClr val="tx1"/>
                </a:solidFill>
              </a:rPr>
              <a:t>Discourse</a:t>
            </a:r>
            <a:r>
              <a:rPr lang="fr-FR" dirty="0" smtClean="0">
                <a:solidFill>
                  <a:schemeClr val="tx1"/>
                </a:solidFill>
              </a:rPr>
              <a:t> </a:t>
            </a:r>
            <a:r>
              <a:rPr lang="fr-FR" dirty="0" err="1" smtClean="0">
                <a:solidFill>
                  <a:schemeClr val="tx1"/>
                </a:solidFill>
              </a:rPr>
              <a:t>Analysis</a:t>
            </a:r>
            <a:r>
              <a:rPr lang="fr-FR" dirty="0" smtClean="0">
                <a:solidFill>
                  <a:schemeClr val="tx1"/>
                </a:solidFill>
              </a:rPr>
              <a:t> (CDA) </a:t>
            </a:r>
            <a:r>
              <a:rPr lang="fr-FR" dirty="0" err="1" smtClean="0">
                <a:solidFill>
                  <a:schemeClr val="tx1"/>
                </a:solidFill>
              </a:rPr>
              <a:t>studies</a:t>
            </a:r>
            <a:r>
              <a:rPr lang="fr-FR" dirty="0" smtClean="0">
                <a:solidFill>
                  <a:schemeClr val="tx1"/>
                </a:solidFill>
              </a:rPr>
              <a:t> have </a:t>
            </a:r>
            <a:r>
              <a:rPr lang="fr-FR" dirty="0" err="1" smtClean="0">
                <a:solidFill>
                  <a:schemeClr val="tx1"/>
                </a:solidFill>
              </a:rPr>
              <a:t>conventionally</a:t>
            </a:r>
            <a:r>
              <a:rPr lang="fr-FR" dirty="0" smtClean="0">
                <a:solidFill>
                  <a:schemeClr val="tx1"/>
                </a:solidFill>
              </a:rPr>
              <a:t> </a:t>
            </a:r>
            <a:r>
              <a:rPr lang="fr-FR" dirty="0" err="1" smtClean="0">
                <a:solidFill>
                  <a:schemeClr val="tx1"/>
                </a:solidFill>
              </a:rPr>
              <a:t>focused</a:t>
            </a:r>
            <a:r>
              <a:rPr lang="fr-FR" dirty="0" smtClean="0">
                <a:solidFill>
                  <a:schemeClr val="tx1"/>
                </a:solidFill>
              </a:rPr>
              <a:t> </a:t>
            </a:r>
            <a:r>
              <a:rPr lang="fr-FR" dirty="0" err="1" smtClean="0">
                <a:solidFill>
                  <a:schemeClr val="tx1"/>
                </a:solidFill>
              </a:rPr>
              <a:t>mainly</a:t>
            </a:r>
            <a:r>
              <a:rPr lang="fr-FR" dirty="0" smtClean="0">
                <a:solidFill>
                  <a:schemeClr val="tx1"/>
                </a:solidFill>
              </a:rPr>
              <a:t> on </a:t>
            </a:r>
            <a:r>
              <a:rPr lang="fr-FR" dirty="0" err="1" smtClean="0">
                <a:solidFill>
                  <a:schemeClr val="tx1"/>
                </a:solidFill>
              </a:rPr>
              <a:t>discourse</a:t>
            </a:r>
            <a:r>
              <a:rPr lang="fr-FR" dirty="0" smtClean="0">
                <a:solidFill>
                  <a:schemeClr val="tx1"/>
                </a:solidFill>
              </a:rPr>
              <a:t> as </a:t>
            </a:r>
            <a:r>
              <a:rPr lang="fr-FR" dirty="0" err="1" smtClean="0">
                <a:solidFill>
                  <a:schemeClr val="tx1"/>
                </a:solidFill>
              </a:rPr>
              <a:t>loci</a:t>
            </a:r>
            <a:r>
              <a:rPr lang="fr-FR" dirty="0" smtClean="0">
                <a:solidFill>
                  <a:schemeClr val="tx1"/>
                </a:solidFill>
              </a:rPr>
              <a:t> to </a:t>
            </a:r>
            <a:r>
              <a:rPr lang="fr-FR" dirty="0" err="1" smtClean="0">
                <a:solidFill>
                  <a:schemeClr val="tx1"/>
                </a:solidFill>
              </a:rPr>
              <a:t>produce</a:t>
            </a:r>
            <a:r>
              <a:rPr lang="fr-FR" dirty="0" smtClean="0">
                <a:solidFill>
                  <a:schemeClr val="tx1"/>
                </a:solidFill>
              </a:rPr>
              <a:t> social injustices and </a:t>
            </a:r>
            <a:r>
              <a:rPr lang="fr-FR" dirty="0" err="1" smtClean="0">
                <a:solidFill>
                  <a:schemeClr val="tx1"/>
                </a:solidFill>
              </a:rPr>
              <a:t>inequality</a:t>
            </a:r>
            <a:r>
              <a:rPr lang="fr-FR" dirty="0" smtClean="0">
                <a:solidFill>
                  <a:schemeClr val="tx1"/>
                </a:solidFill>
              </a:rPr>
              <a:t> or to </a:t>
            </a:r>
            <a:r>
              <a:rPr lang="fr-FR" dirty="0" err="1" smtClean="0">
                <a:solidFill>
                  <a:schemeClr val="tx1"/>
                </a:solidFill>
              </a:rPr>
              <a:t>keep</a:t>
            </a:r>
            <a:r>
              <a:rPr lang="fr-FR" dirty="0" smtClean="0">
                <a:solidFill>
                  <a:schemeClr val="tx1"/>
                </a:solidFill>
              </a:rPr>
              <a:t> the </a:t>
            </a:r>
            <a:r>
              <a:rPr lang="fr-FR" dirty="0" err="1" smtClean="0">
                <a:solidFill>
                  <a:schemeClr val="tx1"/>
                </a:solidFill>
              </a:rPr>
              <a:t>status</a:t>
            </a:r>
            <a:r>
              <a:rPr lang="fr-FR" dirty="0" smtClean="0">
                <a:solidFill>
                  <a:schemeClr val="tx1"/>
                </a:solidFill>
              </a:rPr>
              <a:t> quo of the </a:t>
            </a:r>
            <a:r>
              <a:rPr lang="fr-FR" dirty="0" err="1" smtClean="0">
                <a:solidFill>
                  <a:schemeClr val="tx1"/>
                </a:solidFill>
              </a:rPr>
              <a:t>established</a:t>
            </a:r>
            <a:r>
              <a:rPr lang="fr-FR" dirty="0" smtClean="0">
                <a:solidFill>
                  <a:schemeClr val="tx1"/>
                </a:solidFill>
              </a:rPr>
              <a:t> </a:t>
            </a:r>
            <a:r>
              <a:rPr lang="fr-FR" dirty="0" err="1" smtClean="0">
                <a:solidFill>
                  <a:schemeClr val="tx1"/>
                </a:solidFill>
              </a:rPr>
              <a:t>elite</a:t>
            </a:r>
            <a:r>
              <a:rPr lang="fr-FR" dirty="0" smtClean="0">
                <a:solidFill>
                  <a:schemeClr val="tx1"/>
                </a:solidFill>
              </a:rPr>
              <a:t>. </a:t>
            </a:r>
            <a:r>
              <a:rPr lang="fr-FR" dirty="0" err="1" smtClean="0">
                <a:solidFill>
                  <a:schemeClr val="tx1"/>
                </a:solidFill>
              </a:rPr>
              <a:t>However</a:t>
            </a:r>
            <a:r>
              <a:rPr lang="fr-FR" dirty="0" smtClean="0">
                <a:solidFill>
                  <a:schemeClr val="tx1"/>
                </a:solidFill>
              </a:rPr>
              <a:t>, </a:t>
            </a:r>
            <a:r>
              <a:rPr lang="fr-FR" dirty="0" err="1" smtClean="0">
                <a:solidFill>
                  <a:schemeClr val="tx1"/>
                </a:solidFill>
              </a:rPr>
              <a:t>relatively</a:t>
            </a:r>
            <a:r>
              <a:rPr lang="fr-FR" dirty="0" smtClean="0">
                <a:solidFill>
                  <a:schemeClr val="tx1"/>
                </a:solidFill>
              </a:rPr>
              <a:t> </a:t>
            </a:r>
            <a:r>
              <a:rPr lang="fr-FR" dirty="0" err="1" smtClean="0">
                <a:solidFill>
                  <a:schemeClr val="tx1"/>
                </a:solidFill>
              </a:rPr>
              <a:t>speaking</a:t>
            </a:r>
            <a:r>
              <a:rPr lang="fr-FR" dirty="0" smtClean="0">
                <a:solidFill>
                  <a:schemeClr val="tx1"/>
                </a:solidFill>
              </a:rPr>
              <a:t>, </a:t>
            </a:r>
            <a:r>
              <a:rPr lang="fr-FR" dirty="0" err="1" smtClean="0">
                <a:solidFill>
                  <a:schemeClr val="tx1"/>
                </a:solidFill>
              </a:rPr>
              <a:t>only</a:t>
            </a:r>
            <a:r>
              <a:rPr lang="fr-FR" dirty="0" smtClean="0">
                <a:solidFill>
                  <a:schemeClr val="tx1"/>
                </a:solidFill>
              </a:rPr>
              <a:t> a few CDA </a:t>
            </a:r>
            <a:r>
              <a:rPr lang="fr-FR" dirty="0" err="1" smtClean="0">
                <a:solidFill>
                  <a:schemeClr val="tx1"/>
                </a:solidFill>
              </a:rPr>
              <a:t>studies</a:t>
            </a:r>
            <a:r>
              <a:rPr lang="fr-FR" dirty="0" smtClean="0">
                <a:solidFill>
                  <a:schemeClr val="tx1"/>
                </a:solidFill>
              </a:rPr>
              <a:t> have </a:t>
            </a:r>
            <a:r>
              <a:rPr lang="fr-FR" dirty="0" err="1" smtClean="0">
                <a:solidFill>
                  <a:schemeClr val="tx1"/>
                </a:solidFill>
              </a:rPr>
              <a:t>focused</a:t>
            </a:r>
            <a:r>
              <a:rPr lang="fr-FR" dirty="0" smtClean="0">
                <a:solidFill>
                  <a:schemeClr val="tx1"/>
                </a:solidFill>
              </a:rPr>
              <a:t> on </a:t>
            </a:r>
            <a:r>
              <a:rPr lang="fr-FR" dirty="0" err="1" smtClean="0">
                <a:solidFill>
                  <a:schemeClr val="tx1"/>
                </a:solidFill>
              </a:rPr>
              <a:t>discourse</a:t>
            </a:r>
            <a:r>
              <a:rPr lang="fr-FR" dirty="0" smtClean="0">
                <a:solidFill>
                  <a:schemeClr val="tx1"/>
                </a:solidFill>
              </a:rPr>
              <a:t> as </a:t>
            </a:r>
            <a:r>
              <a:rPr lang="fr-FR" dirty="0" err="1" smtClean="0">
                <a:solidFill>
                  <a:schemeClr val="tx1"/>
                </a:solidFill>
              </a:rPr>
              <a:t>loci</a:t>
            </a:r>
            <a:r>
              <a:rPr lang="fr-FR" dirty="0" smtClean="0">
                <a:solidFill>
                  <a:schemeClr val="tx1"/>
                </a:solidFill>
              </a:rPr>
              <a:t> of </a:t>
            </a:r>
            <a:r>
              <a:rPr lang="fr-FR" dirty="0" err="1" smtClean="0">
                <a:solidFill>
                  <a:schemeClr val="tx1"/>
                </a:solidFill>
              </a:rPr>
              <a:t>resistance</a:t>
            </a:r>
            <a:r>
              <a:rPr lang="fr-FR" dirty="0" smtClean="0">
                <a:solidFill>
                  <a:schemeClr val="tx1"/>
                </a:solidFill>
              </a:rPr>
              <a:t>. </a:t>
            </a:r>
          </a:p>
          <a:p>
            <a:pPr marL="514350" indent="-514350" algn="l"/>
            <a:r>
              <a:rPr lang="fr-FR" dirty="0" smtClean="0">
                <a:solidFill>
                  <a:schemeClr val="tx1"/>
                </a:solidFill>
              </a:rPr>
              <a:t>And to </a:t>
            </a:r>
            <a:r>
              <a:rPr lang="fr-FR" dirty="0" err="1" smtClean="0">
                <a:solidFill>
                  <a:schemeClr val="tx1"/>
                </a:solidFill>
              </a:rPr>
              <a:t>introduce</a:t>
            </a:r>
            <a:r>
              <a:rPr lang="fr-FR" dirty="0" smtClean="0">
                <a:solidFill>
                  <a:schemeClr val="tx1"/>
                </a:solidFill>
              </a:rPr>
              <a:t> a </a:t>
            </a:r>
            <a:r>
              <a:rPr lang="fr-FR" dirty="0" err="1" smtClean="0">
                <a:solidFill>
                  <a:schemeClr val="tx1"/>
                </a:solidFill>
              </a:rPr>
              <a:t>systematic</a:t>
            </a:r>
            <a:r>
              <a:rPr lang="fr-FR" dirty="0" smtClean="0">
                <a:solidFill>
                  <a:schemeClr val="tx1"/>
                </a:solidFill>
              </a:rPr>
              <a:t> model for </a:t>
            </a:r>
            <a:r>
              <a:rPr lang="fr-FR" dirty="0" err="1" smtClean="0">
                <a:solidFill>
                  <a:schemeClr val="tx1"/>
                </a:solidFill>
              </a:rPr>
              <a:t>analysing</a:t>
            </a:r>
            <a:r>
              <a:rPr lang="fr-FR" dirty="0" smtClean="0">
                <a:solidFill>
                  <a:schemeClr val="tx1"/>
                </a:solidFill>
              </a:rPr>
              <a:t> Silence in films </a:t>
            </a:r>
          </a:p>
          <a:p>
            <a:pPr marL="514350" indent="-514350" algn="l"/>
            <a:r>
              <a:rPr lang="fr-FR" dirty="0" smtClean="0">
                <a:solidFill>
                  <a:schemeClr val="tx1"/>
                </a:solidFill>
              </a:rPr>
              <a:t>This </a:t>
            </a:r>
            <a:r>
              <a:rPr lang="fr-FR" dirty="0" err="1" smtClean="0">
                <a:solidFill>
                  <a:schemeClr val="tx1"/>
                </a:solidFill>
              </a:rPr>
              <a:t>puts</a:t>
            </a:r>
            <a:r>
              <a:rPr lang="fr-FR" dirty="0" smtClean="0">
                <a:solidFill>
                  <a:schemeClr val="tx1"/>
                </a:solidFill>
              </a:rPr>
              <a:t> </a:t>
            </a:r>
            <a:r>
              <a:rPr lang="fr-FR" dirty="0" err="1" smtClean="0">
                <a:solidFill>
                  <a:schemeClr val="tx1"/>
                </a:solidFill>
              </a:rPr>
              <a:t>emphasis</a:t>
            </a:r>
            <a:r>
              <a:rPr lang="fr-FR" dirty="0" smtClean="0">
                <a:solidFill>
                  <a:schemeClr val="tx1"/>
                </a:solidFill>
              </a:rPr>
              <a:t> on the </a:t>
            </a:r>
            <a:r>
              <a:rPr lang="fr-FR" dirty="0" err="1" smtClean="0">
                <a:solidFill>
                  <a:schemeClr val="tx1"/>
                </a:solidFill>
              </a:rPr>
              <a:t>critical</a:t>
            </a:r>
            <a:r>
              <a:rPr lang="fr-FR" dirty="0" smtClean="0">
                <a:solidFill>
                  <a:schemeClr val="tx1"/>
                </a:solidFill>
              </a:rPr>
              <a:t> </a:t>
            </a:r>
            <a:r>
              <a:rPr lang="fr-FR" dirty="0" err="1" smtClean="0">
                <a:solidFill>
                  <a:schemeClr val="tx1"/>
                </a:solidFill>
              </a:rPr>
              <a:t>need</a:t>
            </a:r>
            <a:r>
              <a:rPr lang="fr-FR" dirty="0" smtClean="0">
                <a:solidFill>
                  <a:schemeClr val="tx1"/>
                </a:solidFill>
              </a:rPr>
              <a:t> to ‘</a:t>
            </a:r>
            <a:r>
              <a:rPr lang="fr-FR" dirty="0" err="1" smtClean="0">
                <a:solidFill>
                  <a:schemeClr val="tx1"/>
                </a:solidFill>
              </a:rPr>
              <a:t>hear</a:t>
            </a:r>
            <a:r>
              <a:rPr lang="fr-FR" dirty="0" smtClean="0">
                <a:solidFill>
                  <a:schemeClr val="tx1"/>
                </a:solidFill>
              </a:rPr>
              <a:t>’ and </a:t>
            </a:r>
            <a:r>
              <a:rPr lang="fr-FR" dirty="0" err="1" smtClean="0">
                <a:solidFill>
                  <a:schemeClr val="tx1"/>
                </a:solidFill>
              </a:rPr>
              <a:t>pay</a:t>
            </a:r>
            <a:r>
              <a:rPr lang="fr-FR" dirty="0" smtClean="0">
                <a:solidFill>
                  <a:schemeClr val="tx1"/>
                </a:solidFill>
              </a:rPr>
              <a:t> attention to </a:t>
            </a:r>
            <a:r>
              <a:rPr lang="fr-FR" dirty="0" err="1" smtClean="0">
                <a:solidFill>
                  <a:schemeClr val="tx1"/>
                </a:solidFill>
              </a:rPr>
              <a:t>women’s</a:t>
            </a:r>
            <a:r>
              <a:rPr lang="fr-FR" dirty="0" smtClean="0">
                <a:solidFill>
                  <a:schemeClr val="tx1"/>
                </a:solidFill>
              </a:rPr>
              <a:t> silences to move to a </a:t>
            </a:r>
            <a:r>
              <a:rPr lang="fr-FR" dirty="0" err="1" smtClean="0">
                <a:solidFill>
                  <a:schemeClr val="tx1"/>
                </a:solidFill>
              </a:rPr>
              <a:t>better</a:t>
            </a:r>
            <a:r>
              <a:rPr lang="fr-FR" dirty="0" smtClean="0">
                <a:solidFill>
                  <a:schemeClr val="tx1"/>
                </a:solidFill>
              </a:rPr>
              <a:t> </a:t>
            </a:r>
            <a:r>
              <a:rPr lang="fr-FR" dirty="0" err="1" smtClean="0">
                <a:solidFill>
                  <a:schemeClr val="tx1"/>
                </a:solidFill>
              </a:rPr>
              <a:t>understanding</a:t>
            </a:r>
            <a:r>
              <a:rPr lang="fr-FR" dirty="0" smtClean="0">
                <a:solidFill>
                  <a:schemeClr val="tx1"/>
                </a:solidFill>
              </a:rPr>
              <a:t> and </a:t>
            </a:r>
            <a:r>
              <a:rPr lang="fr-FR" dirty="0" err="1" smtClean="0">
                <a:solidFill>
                  <a:schemeClr val="tx1"/>
                </a:solidFill>
              </a:rPr>
              <a:t>recognize</a:t>
            </a:r>
            <a:r>
              <a:rPr lang="fr-FR" dirty="0" smtClean="0">
                <a:solidFill>
                  <a:schemeClr val="tx1"/>
                </a:solidFill>
              </a:rPr>
              <a:t> </a:t>
            </a:r>
            <a:r>
              <a:rPr lang="fr-FR" dirty="0" err="1" smtClean="0">
                <a:solidFill>
                  <a:schemeClr val="tx1"/>
                </a:solidFill>
              </a:rPr>
              <a:t>their</a:t>
            </a:r>
            <a:r>
              <a:rPr lang="fr-FR" dirty="0" smtClean="0">
                <a:solidFill>
                  <a:schemeClr val="tx1"/>
                </a:solidFill>
              </a:rPr>
              <a:t> struggle </a:t>
            </a:r>
            <a:r>
              <a:rPr lang="fr-FR" dirty="0" err="1" smtClean="0">
                <a:solidFill>
                  <a:schemeClr val="tx1"/>
                </a:solidFill>
              </a:rPr>
              <a:t>against</a:t>
            </a:r>
            <a:r>
              <a:rPr lang="fr-FR" dirty="0" smtClean="0">
                <a:solidFill>
                  <a:schemeClr val="tx1"/>
                </a:solidFill>
              </a:rPr>
              <a:t> social injustices and </a:t>
            </a:r>
            <a:r>
              <a:rPr lang="fr-FR" dirty="0" err="1" smtClean="0">
                <a:solidFill>
                  <a:schemeClr val="tx1"/>
                </a:solidFill>
              </a:rPr>
              <a:t>discriminatory</a:t>
            </a:r>
            <a:r>
              <a:rPr lang="fr-FR" dirty="0" smtClean="0">
                <a:solidFill>
                  <a:schemeClr val="tx1"/>
                </a:solidFill>
              </a:rPr>
              <a:t> </a:t>
            </a:r>
            <a:r>
              <a:rPr lang="fr-FR" dirty="0" err="1" smtClean="0">
                <a:solidFill>
                  <a:schemeClr val="tx1"/>
                </a:solidFill>
              </a:rPr>
              <a:t>treatment</a:t>
            </a:r>
            <a:r>
              <a:rPr lang="fr-FR" dirty="0" smtClean="0"/>
              <a:t>.</a:t>
            </a:r>
          </a:p>
          <a:p>
            <a:pPr marL="514350" indent="-514350" algn="l"/>
            <a:endParaRPr lang="fr-FR" dirty="0">
              <a:solidFill>
                <a:schemeClr val="tx1"/>
              </a:solidFill>
            </a:endParaRPr>
          </a:p>
        </p:txBody>
      </p:sp>
      <p:grpSp>
        <p:nvGrpSpPr>
          <p:cNvPr id="4" name="Group 71"/>
          <p:cNvGrpSpPr/>
          <p:nvPr/>
        </p:nvGrpSpPr>
        <p:grpSpPr>
          <a:xfrm>
            <a:off x="7970293" y="-259307"/>
            <a:ext cx="1935707" cy="1992574"/>
            <a:chOff x="3251200" y="1044576"/>
            <a:chExt cx="5233988" cy="5349875"/>
          </a:xfrm>
        </p:grpSpPr>
        <p:sp>
          <p:nvSpPr>
            <p:cNvPr id="5" name="Freeform 5"/>
            <p:cNvSpPr>
              <a:spLocks/>
            </p:cNvSpPr>
            <p:nvPr/>
          </p:nvSpPr>
          <p:spPr bwMode="auto">
            <a:xfrm>
              <a:off x="3713163" y="1624013"/>
              <a:ext cx="4772025" cy="4770438"/>
            </a:xfrm>
            <a:custGeom>
              <a:avLst/>
              <a:gdLst>
                <a:gd name="T0" fmla="*/ 86 w 485"/>
                <a:gd name="T1" fmla="*/ 86 h 485"/>
                <a:gd name="T2" fmla="*/ 86 w 485"/>
                <a:gd name="T3" fmla="*/ 399 h 485"/>
                <a:gd name="T4" fmla="*/ 399 w 485"/>
                <a:gd name="T5" fmla="*/ 399 h 485"/>
                <a:gd name="T6" fmla="*/ 399 w 485"/>
                <a:gd name="T7" fmla="*/ 86 h 485"/>
                <a:gd name="T8" fmla="*/ 86 w 485"/>
                <a:gd name="T9" fmla="*/ 86 h 485"/>
              </a:gdLst>
              <a:ahLst/>
              <a:cxnLst>
                <a:cxn ang="0">
                  <a:pos x="T0" y="T1"/>
                </a:cxn>
                <a:cxn ang="0">
                  <a:pos x="T2" y="T3"/>
                </a:cxn>
                <a:cxn ang="0">
                  <a:pos x="T4" y="T5"/>
                </a:cxn>
                <a:cxn ang="0">
                  <a:pos x="T6" y="T7"/>
                </a:cxn>
                <a:cxn ang="0">
                  <a:pos x="T8" y="T9"/>
                </a:cxn>
              </a:cxnLst>
              <a:rect l="0" t="0" r="r" b="b"/>
              <a:pathLst>
                <a:path w="485" h="485">
                  <a:moveTo>
                    <a:pt x="86" y="86"/>
                  </a:moveTo>
                  <a:cubicBezTo>
                    <a:pt x="0" y="172"/>
                    <a:pt x="0" y="312"/>
                    <a:pt x="86" y="399"/>
                  </a:cubicBezTo>
                  <a:cubicBezTo>
                    <a:pt x="172" y="485"/>
                    <a:pt x="312" y="485"/>
                    <a:pt x="399" y="399"/>
                  </a:cubicBezTo>
                  <a:cubicBezTo>
                    <a:pt x="485" y="312"/>
                    <a:pt x="485" y="172"/>
                    <a:pt x="399" y="86"/>
                  </a:cubicBezTo>
                  <a:cubicBezTo>
                    <a:pt x="312" y="0"/>
                    <a:pt x="172" y="0"/>
                    <a:pt x="86" y="86"/>
                  </a:cubicBezTo>
                </a:path>
              </a:pathLst>
            </a:custGeom>
            <a:solidFill>
              <a:srgbClr val="A20D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6"/>
            <p:cNvSpPr>
              <a:spLocks/>
            </p:cNvSpPr>
            <p:nvPr/>
          </p:nvSpPr>
          <p:spPr bwMode="auto">
            <a:xfrm>
              <a:off x="4216400" y="2125663"/>
              <a:ext cx="4141788" cy="4149725"/>
            </a:xfrm>
            <a:custGeom>
              <a:avLst/>
              <a:gdLst>
                <a:gd name="T0" fmla="*/ 348 w 421"/>
                <a:gd name="T1" fmla="*/ 35 h 422"/>
                <a:gd name="T2" fmla="*/ 302 w 421"/>
                <a:gd name="T3" fmla="*/ 0 h 422"/>
                <a:gd name="T4" fmla="*/ 0 w 421"/>
                <a:gd name="T5" fmla="*/ 302 h 422"/>
                <a:gd name="T6" fmla="*/ 35 w 421"/>
                <a:gd name="T7" fmla="*/ 348 h 422"/>
                <a:gd name="T8" fmla="*/ 232 w 421"/>
                <a:gd name="T9" fmla="*/ 409 h 422"/>
                <a:gd name="T10" fmla="*/ 409 w 421"/>
                <a:gd name="T11" fmla="*/ 232 h 422"/>
                <a:gd name="T12" fmla="*/ 348 w 421"/>
                <a:gd name="T13" fmla="*/ 35 h 422"/>
              </a:gdLst>
              <a:ahLst/>
              <a:cxnLst>
                <a:cxn ang="0">
                  <a:pos x="T0" y="T1"/>
                </a:cxn>
                <a:cxn ang="0">
                  <a:pos x="T2" y="T3"/>
                </a:cxn>
                <a:cxn ang="0">
                  <a:pos x="T4" y="T5"/>
                </a:cxn>
                <a:cxn ang="0">
                  <a:pos x="T6" y="T7"/>
                </a:cxn>
                <a:cxn ang="0">
                  <a:pos x="T8" y="T9"/>
                </a:cxn>
                <a:cxn ang="0">
                  <a:pos x="T10" y="T11"/>
                </a:cxn>
                <a:cxn ang="0">
                  <a:pos x="T12" y="T13"/>
                </a:cxn>
              </a:cxnLst>
              <a:rect l="0" t="0" r="r" b="b"/>
              <a:pathLst>
                <a:path w="421" h="422">
                  <a:moveTo>
                    <a:pt x="348" y="35"/>
                  </a:moveTo>
                  <a:cubicBezTo>
                    <a:pt x="334" y="21"/>
                    <a:pt x="318" y="10"/>
                    <a:pt x="302" y="0"/>
                  </a:cubicBezTo>
                  <a:cubicBezTo>
                    <a:pt x="201" y="101"/>
                    <a:pt x="100" y="201"/>
                    <a:pt x="0" y="302"/>
                  </a:cubicBezTo>
                  <a:cubicBezTo>
                    <a:pt x="9" y="318"/>
                    <a:pt x="21" y="334"/>
                    <a:pt x="35" y="348"/>
                  </a:cubicBezTo>
                  <a:cubicBezTo>
                    <a:pt x="89" y="401"/>
                    <a:pt x="163" y="422"/>
                    <a:pt x="232" y="409"/>
                  </a:cubicBezTo>
                  <a:cubicBezTo>
                    <a:pt x="409" y="232"/>
                    <a:pt x="409" y="232"/>
                    <a:pt x="409" y="232"/>
                  </a:cubicBezTo>
                  <a:cubicBezTo>
                    <a:pt x="421" y="163"/>
                    <a:pt x="401" y="89"/>
                    <a:pt x="348" y="35"/>
                  </a:cubicBezTo>
                </a:path>
              </a:pathLst>
            </a:custGeom>
            <a:solidFill>
              <a:srgbClr val="8A0D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Freeform 7"/>
            <p:cNvSpPr>
              <a:spLocks/>
            </p:cNvSpPr>
            <p:nvPr/>
          </p:nvSpPr>
          <p:spPr bwMode="auto">
            <a:xfrm>
              <a:off x="3949700" y="1860551"/>
              <a:ext cx="4191000" cy="4198938"/>
            </a:xfrm>
            <a:custGeom>
              <a:avLst/>
              <a:gdLst>
                <a:gd name="T0" fmla="*/ 375 w 426"/>
                <a:gd name="T1" fmla="*/ 62 h 427"/>
                <a:gd name="T2" fmla="*/ 253 w 426"/>
                <a:gd name="T3" fmla="*/ 0 h 427"/>
                <a:gd name="T4" fmla="*/ 0 w 426"/>
                <a:gd name="T5" fmla="*/ 254 h 427"/>
                <a:gd name="T6" fmla="*/ 62 w 426"/>
                <a:gd name="T7" fmla="*/ 375 h 427"/>
                <a:gd name="T8" fmla="*/ 144 w 426"/>
                <a:gd name="T9" fmla="*/ 427 h 427"/>
                <a:gd name="T10" fmla="*/ 426 w 426"/>
                <a:gd name="T11" fmla="*/ 144 h 427"/>
                <a:gd name="T12" fmla="*/ 375 w 426"/>
                <a:gd name="T13" fmla="*/ 62 h 427"/>
              </a:gdLst>
              <a:ahLst/>
              <a:cxnLst>
                <a:cxn ang="0">
                  <a:pos x="T0" y="T1"/>
                </a:cxn>
                <a:cxn ang="0">
                  <a:pos x="T2" y="T3"/>
                </a:cxn>
                <a:cxn ang="0">
                  <a:pos x="T4" y="T5"/>
                </a:cxn>
                <a:cxn ang="0">
                  <a:pos x="T6" y="T7"/>
                </a:cxn>
                <a:cxn ang="0">
                  <a:pos x="T8" y="T9"/>
                </a:cxn>
                <a:cxn ang="0">
                  <a:pos x="T10" y="T11"/>
                </a:cxn>
                <a:cxn ang="0">
                  <a:pos x="T12" y="T13"/>
                </a:cxn>
              </a:cxnLst>
              <a:rect l="0" t="0" r="r" b="b"/>
              <a:pathLst>
                <a:path w="426" h="427">
                  <a:moveTo>
                    <a:pt x="375" y="62"/>
                  </a:moveTo>
                  <a:cubicBezTo>
                    <a:pt x="340" y="28"/>
                    <a:pt x="298" y="7"/>
                    <a:pt x="253" y="0"/>
                  </a:cubicBezTo>
                  <a:cubicBezTo>
                    <a:pt x="0" y="254"/>
                    <a:pt x="0" y="254"/>
                    <a:pt x="0" y="254"/>
                  </a:cubicBezTo>
                  <a:cubicBezTo>
                    <a:pt x="7" y="298"/>
                    <a:pt x="28" y="341"/>
                    <a:pt x="62" y="375"/>
                  </a:cubicBezTo>
                  <a:cubicBezTo>
                    <a:pt x="86" y="399"/>
                    <a:pt x="114" y="416"/>
                    <a:pt x="144" y="427"/>
                  </a:cubicBezTo>
                  <a:cubicBezTo>
                    <a:pt x="426" y="144"/>
                    <a:pt x="426" y="144"/>
                    <a:pt x="426" y="144"/>
                  </a:cubicBezTo>
                  <a:cubicBezTo>
                    <a:pt x="416" y="114"/>
                    <a:pt x="399" y="86"/>
                    <a:pt x="375" y="62"/>
                  </a:cubicBezTo>
                </a:path>
              </a:pathLst>
            </a:custGeom>
            <a:solidFill>
              <a:srgbClr val="5F0D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8"/>
            <p:cNvSpPr>
              <a:spLocks/>
            </p:cNvSpPr>
            <p:nvPr/>
          </p:nvSpPr>
          <p:spPr bwMode="auto">
            <a:xfrm>
              <a:off x="3733800" y="1565276"/>
              <a:ext cx="4732338" cy="4730750"/>
            </a:xfrm>
            <a:custGeom>
              <a:avLst/>
              <a:gdLst>
                <a:gd name="T0" fmla="*/ 85 w 481"/>
                <a:gd name="T1" fmla="*/ 86 h 481"/>
                <a:gd name="T2" fmla="*/ 85 w 481"/>
                <a:gd name="T3" fmla="*/ 396 h 481"/>
                <a:gd name="T4" fmla="*/ 395 w 481"/>
                <a:gd name="T5" fmla="*/ 396 h 481"/>
                <a:gd name="T6" fmla="*/ 395 w 481"/>
                <a:gd name="T7" fmla="*/ 86 h 481"/>
                <a:gd name="T8" fmla="*/ 85 w 481"/>
                <a:gd name="T9" fmla="*/ 86 h 481"/>
              </a:gdLst>
              <a:ahLst/>
              <a:cxnLst>
                <a:cxn ang="0">
                  <a:pos x="T0" y="T1"/>
                </a:cxn>
                <a:cxn ang="0">
                  <a:pos x="T2" y="T3"/>
                </a:cxn>
                <a:cxn ang="0">
                  <a:pos x="T4" y="T5"/>
                </a:cxn>
                <a:cxn ang="0">
                  <a:pos x="T6" y="T7"/>
                </a:cxn>
                <a:cxn ang="0">
                  <a:pos x="T8" y="T9"/>
                </a:cxn>
              </a:cxnLst>
              <a:rect l="0" t="0" r="r" b="b"/>
              <a:pathLst>
                <a:path w="481" h="481">
                  <a:moveTo>
                    <a:pt x="85" y="86"/>
                  </a:moveTo>
                  <a:cubicBezTo>
                    <a:pt x="0" y="171"/>
                    <a:pt x="0" y="310"/>
                    <a:pt x="85" y="396"/>
                  </a:cubicBezTo>
                  <a:cubicBezTo>
                    <a:pt x="171" y="481"/>
                    <a:pt x="310" y="481"/>
                    <a:pt x="395" y="396"/>
                  </a:cubicBezTo>
                  <a:cubicBezTo>
                    <a:pt x="481" y="310"/>
                    <a:pt x="481" y="171"/>
                    <a:pt x="395" y="86"/>
                  </a:cubicBezTo>
                  <a:cubicBezTo>
                    <a:pt x="310" y="0"/>
                    <a:pt x="171" y="0"/>
                    <a:pt x="85" y="86"/>
                  </a:cubicBezTo>
                </a:path>
              </a:pathLst>
            </a:custGeom>
            <a:solidFill>
              <a:srgbClr val="A20D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9"/>
            <p:cNvSpPr>
              <a:spLocks/>
            </p:cNvSpPr>
            <p:nvPr/>
          </p:nvSpPr>
          <p:spPr bwMode="auto">
            <a:xfrm>
              <a:off x="3783013" y="1604963"/>
              <a:ext cx="4624388" cy="4621213"/>
            </a:xfrm>
            <a:custGeom>
              <a:avLst/>
              <a:gdLst>
                <a:gd name="T0" fmla="*/ 84 w 470"/>
                <a:gd name="T1" fmla="*/ 84 h 470"/>
                <a:gd name="T2" fmla="*/ 84 w 470"/>
                <a:gd name="T3" fmla="*/ 387 h 470"/>
                <a:gd name="T4" fmla="*/ 387 w 470"/>
                <a:gd name="T5" fmla="*/ 387 h 470"/>
                <a:gd name="T6" fmla="*/ 387 w 470"/>
                <a:gd name="T7" fmla="*/ 84 h 470"/>
                <a:gd name="T8" fmla="*/ 84 w 470"/>
                <a:gd name="T9" fmla="*/ 84 h 470"/>
              </a:gdLst>
              <a:ahLst/>
              <a:cxnLst>
                <a:cxn ang="0">
                  <a:pos x="T0" y="T1"/>
                </a:cxn>
                <a:cxn ang="0">
                  <a:pos x="T2" y="T3"/>
                </a:cxn>
                <a:cxn ang="0">
                  <a:pos x="T4" y="T5"/>
                </a:cxn>
                <a:cxn ang="0">
                  <a:pos x="T6" y="T7"/>
                </a:cxn>
                <a:cxn ang="0">
                  <a:pos x="T8" y="T9"/>
                </a:cxn>
              </a:cxnLst>
              <a:rect l="0" t="0" r="r" b="b"/>
              <a:pathLst>
                <a:path w="470" h="470">
                  <a:moveTo>
                    <a:pt x="84" y="84"/>
                  </a:moveTo>
                  <a:cubicBezTo>
                    <a:pt x="0" y="167"/>
                    <a:pt x="0" y="303"/>
                    <a:pt x="84" y="387"/>
                  </a:cubicBezTo>
                  <a:cubicBezTo>
                    <a:pt x="168" y="470"/>
                    <a:pt x="303" y="470"/>
                    <a:pt x="387" y="387"/>
                  </a:cubicBezTo>
                  <a:cubicBezTo>
                    <a:pt x="470" y="303"/>
                    <a:pt x="470" y="167"/>
                    <a:pt x="387" y="84"/>
                  </a:cubicBezTo>
                  <a:cubicBezTo>
                    <a:pt x="303" y="0"/>
                    <a:pt x="168" y="0"/>
                    <a:pt x="84" y="84"/>
                  </a:cubicBezTo>
                </a:path>
              </a:pathLst>
            </a:custGeom>
            <a:solidFill>
              <a:srgbClr val="E467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10"/>
            <p:cNvSpPr>
              <a:spLocks/>
            </p:cNvSpPr>
            <p:nvPr/>
          </p:nvSpPr>
          <p:spPr bwMode="auto">
            <a:xfrm>
              <a:off x="3811588" y="1624013"/>
              <a:ext cx="4575175" cy="4573588"/>
            </a:xfrm>
            <a:custGeom>
              <a:avLst/>
              <a:gdLst>
                <a:gd name="T0" fmla="*/ 83 w 465"/>
                <a:gd name="T1" fmla="*/ 82 h 465"/>
                <a:gd name="T2" fmla="*/ 83 w 465"/>
                <a:gd name="T3" fmla="*/ 382 h 465"/>
                <a:gd name="T4" fmla="*/ 382 w 465"/>
                <a:gd name="T5" fmla="*/ 382 h 465"/>
                <a:gd name="T6" fmla="*/ 382 w 465"/>
                <a:gd name="T7" fmla="*/ 82 h 465"/>
                <a:gd name="T8" fmla="*/ 83 w 465"/>
                <a:gd name="T9" fmla="*/ 82 h 465"/>
              </a:gdLst>
              <a:ahLst/>
              <a:cxnLst>
                <a:cxn ang="0">
                  <a:pos x="T0" y="T1"/>
                </a:cxn>
                <a:cxn ang="0">
                  <a:pos x="T2" y="T3"/>
                </a:cxn>
                <a:cxn ang="0">
                  <a:pos x="T4" y="T5"/>
                </a:cxn>
                <a:cxn ang="0">
                  <a:pos x="T6" y="T7"/>
                </a:cxn>
                <a:cxn ang="0">
                  <a:pos x="T8" y="T9"/>
                </a:cxn>
              </a:cxnLst>
              <a:rect l="0" t="0" r="r" b="b"/>
              <a:pathLst>
                <a:path w="465" h="465">
                  <a:moveTo>
                    <a:pt x="83" y="82"/>
                  </a:moveTo>
                  <a:cubicBezTo>
                    <a:pt x="0" y="165"/>
                    <a:pt x="0" y="299"/>
                    <a:pt x="83" y="382"/>
                  </a:cubicBezTo>
                  <a:cubicBezTo>
                    <a:pt x="165" y="465"/>
                    <a:pt x="299" y="465"/>
                    <a:pt x="382" y="382"/>
                  </a:cubicBezTo>
                  <a:cubicBezTo>
                    <a:pt x="465" y="299"/>
                    <a:pt x="465" y="165"/>
                    <a:pt x="382" y="82"/>
                  </a:cubicBezTo>
                  <a:cubicBezTo>
                    <a:pt x="299" y="0"/>
                    <a:pt x="165" y="0"/>
                    <a:pt x="83" y="82"/>
                  </a:cubicBezTo>
                </a:path>
              </a:pathLst>
            </a:custGeom>
            <a:solidFill>
              <a:srgbClr val="EE352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11"/>
            <p:cNvSpPr>
              <a:spLocks noEditPoints="1"/>
            </p:cNvSpPr>
            <p:nvPr/>
          </p:nvSpPr>
          <p:spPr bwMode="auto">
            <a:xfrm>
              <a:off x="4265613" y="2017713"/>
              <a:ext cx="3668713" cy="3668713"/>
            </a:xfrm>
            <a:custGeom>
              <a:avLst/>
              <a:gdLst>
                <a:gd name="T0" fmla="*/ 66 w 373"/>
                <a:gd name="T1" fmla="*/ 66 h 373"/>
                <a:gd name="T2" fmla="*/ 306 w 373"/>
                <a:gd name="T3" fmla="*/ 66 h 373"/>
                <a:gd name="T4" fmla="*/ 306 w 373"/>
                <a:gd name="T5" fmla="*/ 306 h 373"/>
                <a:gd name="T6" fmla="*/ 66 w 373"/>
                <a:gd name="T7" fmla="*/ 306 h 373"/>
                <a:gd name="T8" fmla="*/ 66 w 373"/>
                <a:gd name="T9" fmla="*/ 66 h 373"/>
                <a:gd name="T10" fmla="*/ 93 w 373"/>
                <a:gd name="T11" fmla="*/ 93 h 373"/>
                <a:gd name="T12" fmla="*/ 93 w 373"/>
                <a:gd name="T13" fmla="*/ 279 h 373"/>
                <a:gd name="T14" fmla="*/ 279 w 373"/>
                <a:gd name="T15" fmla="*/ 279 h 373"/>
                <a:gd name="T16" fmla="*/ 279 w 373"/>
                <a:gd name="T17" fmla="*/ 93 h 373"/>
                <a:gd name="T18" fmla="*/ 93 w 373"/>
                <a:gd name="T19" fmla="*/ 93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3" h="373">
                  <a:moveTo>
                    <a:pt x="66" y="66"/>
                  </a:moveTo>
                  <a:cubicBezTo>
                    <a:pt x="132" y="0"/>
                    <a:pt x="240" y="0"/>
                    <a:pt x="306" y="66"/>
                  </a:cubicBezTo>
                  <a:cubicBezTo>
                    <a:pt x="373" y="133"/>
                    <a:pt x="373" y="240"/>
                    <a:pt x="306" y="306"/>
                  </a:cubicBezTo>
                  <a:cubicBezTo>
                    <a:pt x="240" y="373"/>
                    <a:pt x="132" y="373"/>
                    <a:pt x="66" y="306"/>
                  </a:cubicBezTo>
                  <a:cubicBezTo>
                    <a:pt x="0" y="240"/>
                    <a:pt x="0" y="133"/>
                    <a:pt x="66" y="66"/>
                  </a:cubicBezTo>
                  <a:moveTo>
                    <a:pt x="93" y="93"/>
                  </a:moveTo>
                  <a:cubicBezTo>
                    <a:pt x="42" y="145"/>
                    <a:pt x="42" y="228"/>
                    <a:pt x="93" y="279"/>
                  </a:cubicBezTo>
                  <a:cubicBezTo>
                    <a:pt x="145" y="331"/>
                    <a:pt x="228" y="331"/>
                    <a:pt x="279" y="279"/>
                  </a:cubicBezTo>
                  <a:cubicBezTo>
                    <a:pt x="331" y="228"/>
                    <a:pt x="331" y="145"/>
                    <a:pt x="279" y="93"/>
                  </a:cubicBezTo>
                  <a:cubicBezTo>
                    <a:pt x="228" y="42"/>
                    <a:pt x="145" y="42"/>
                    <a:pt x="93" y="93"/>
                  </a:cubicBezTo>
                </a:path>
              </a:pathLst>
            </a:custGeom>
            <a:solidFill>
              <a:srgbClr val="B80D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12"/>
            <p:cNvSpPr>
              <a:spLocks noEditPoints="1"/>
            </p:cNvSpPr>
            <p:nvPr/>
          </p:nvSpPr>
          <p:spPr bwMode="auto">
            <a:xfrm>
              <a:off x="5159375" y="2913063"/>
              <a:ext cx="1879600" cy="1878013"/>
            </a:xfrm>
            <a:custGeom>
              <a:avLst/>
              <a:gdLst>
                <a:gd name="T0" fmla="*/ 34 w 191"/>
                <a:gd name="T1" fmla="*/ 34 h 191"/>
                <a:gd name="T2" fmla="*/ 157 w 191"/>
                <a:gd name="T3" fmla="*/ 34 h 191"/>
                <a:gd name="T4" fmla="*/ 157 w 191"/>
                <a:gd name="T5" fmla="*/ 157 h 191"/>
                <a:gd name="T6" fmla="*/ 34 w 191"/>
                <a:gd name="T7" fmla="*/ 157 h 191"/>
                <a:gd name="T8" fmla="*/ 34 w 191"/>
                <a:gd name="T9" fmla="*/ 34 h 191"/>
                <a:gd name="T10" fmla="*/ 61 w 191"/>
                <a:gd name="T11" fmla="*/ 61 h 191"/>
                <a:gd name="T12" fmla="*/ 61 w 191"/>
                <a:gd name="T13" fmla="*/ 130 h 191"/>
                <a:gd name="T14" fmla="*/ 130 w 191"/>
                <a:gd name="T15" fmla="*/ 130 h 191"/>
                <a:gd name="T16" fmla="*/ 130 w 191"/>
                <a:gd name="T17" fmla="*/ 61 h 191"/>
                <a:gd name="T18" fmla="*/ 61 w 191"/>
                <a:gd name="T19" fmla="*/ 61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1" h="191">
                  <a:moveTo>
                    <a:pt x="34" y="34"/>
                  </a:moveTo>
                  <a:cubicBezTo>
                    <a:pt x="68" y="0"/>
                    <a:pt x="123" y="0"/>
                    <a:pt x="157" y="34"/>
                  </a:cubicBezTo>
                  <a:cubicBezTo>
                    <a:pt x="191" y="68"/>
                    <a:pt x="191" y="123"/>
                    <a:pt x="157" y="157"/>
                  </a:cubicBezTo>
                  <a:cubicBezTo>
                    <a:pt x="123" y="191"/>
                    <a:pt x="68" y="191"/>
                    <a:pt x="34" y="157"/>
                  </a:cubicBezTo>
                  <a:cubicBezTo>
                    <a:pt x="0" y="123"/>
                    <a:pt x="0" y="68"/>
                    <a:pt x="34" y="34"/>
                  </a:cubicBezTo>
                  <a:moveTo>
                    <a:pt x="61" y="61"/>
                  </a:moveTo>
                  <a:cubicBezTo>
                    <a:pt x="42" y="80"/>
                    <a:pt x="42" y="111"/>
                    <a:pt x="61" y="130"/>
                  </a:cubicBezTo>
                  <a:cubicBezTo>
                    <a:pt x="80" y="149"/>
                    <a:pt x="111" y="149"/>
                    <a:pt x="130" y="130"/>
                  </a:cubicBezTo>
                  <a:cubicBezTo>
                    <a:pt x="149" y="111"/>
                    <a:pt x="149" y="80"/>
                    <a:pt x="130" y="61"/>
                  </a:cubicBezTo>
                  <a:cubicBezTo>
                    <a:pt x="111" y="42"/>
                    <a:pt x="80" y="42"/>
                    <a:pt x="61" y="61"/>
                  </a:cubicBezTo>
                </a:path>
              </a:pathLst>
            </a:custGeom>
            <a:solidFill>
              <a:srgbClr val="B80D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13"/>
            <p:cNvSpPr>
              <a:spLocks noEditPoints="1"/>
            </p:cNvSpPr>
            <p:nvPr/>
          </p:nvSpPr>
          <p:spPr bwMode="auto">
            <a:xfrm>
              <a:off x="4265613" y="2076451"/>
              <a:ext cx="3668713" cy="3668713"/>
            </a:xfrm>
            <a:custGeom>
              <a:avLst/>
              <a:gdLst>
                <a:gd name="T0" fmla="*/ 66 w 373"/>
                <a:gd name="T1" fmla="*/ 66 h 373"/>
                <a:gd name="T2" fmla="*/ 306 w 373"/>
                <a:gd name="T3" fmla="*/ 66 h 373"/>
                <a:gd name="T4" fmla="*/ 306 w 373"/>
                <a:gd name="T5" fmla="*/ 306 h 373"/>
                <a:gd name="T6" fmla="*/ 66 w 373"/>
                <a:gd name="T7" fmla="*/ 306 h 373"/>
                <a:gd name="T8" fmla="*/ 66 w 373"/>
                <a:gd name="T9" fmla="*/ 66 h 373"/>
                <a:gd name="T10" fmla="*/ 93 w 373"/>
                <a:gd name="T11" fmla="*/ 93 h 373"/>
                <a:gd name="T12" fmla="*/ 93 w 373"/>
                <a:gd name="T13" fmla="*/ 279 h 373"/>
                <a:gd name="T14" fmla="*/ 279 w 373"/>
                <a:gd name="T15" fmla="*/ 279 h 373"/>
                <a:gd name="T16" fmla="*/ 279 w 373"/>
                <a:gd name="T17" fmla="*/ 93 h 373"/>
                <a:gd name="T18" fmla="*/ 93 w 373"/>
                <a:gd name="T19" fmla="*/ 93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3" h="373">
                  <a:moveTo>
                    <a:pt x="66" y="66"/>
                  </a:moveTo>
                  <a:cubicBezTo>
                    <a:pt x="132" y="0"/>
                    <a:pt x="240" y="0"/>
                    <a:pt x="306" y="66"/>
                  </a:cubicBezTo>
                  <a:cubicBezTo>
                    <a:pt x="373" y="132"/>
                    <a:pt x="373" y="240"/>
                    <a:pt x="306" y="306"/>
                  </a:cubicBezTo>
                  <a:cubicBezTo>
                    <a:pt x="240" y="373"/>
                    <a:pt x="132" y="373"/>
                    <a:pt x="66" y="306"/>
                  </a:cubicBezTo>
                  <a:cubicBezTo>
                    <a:pt x="0" y="240"/>
                    <a:pt x="0" y="132"/>
                    <a:pt x="66" y="66"/>
                  </a:cubicBezTo>
                  <a:moveTo>
                    <a:pt x="93" y="93"/>
                  </a:moveTo>
                  <a:cubicBezTo>
                    <a:pt x="42" y="145"/>
                    <a:pt x="42" y="228"/>
                    <a:pt x="93" y="279"/>
                  </a:cubicBezTo>
                  <a:cubicBezTo>
                    <a:pt x="145" y="330"/>
                    <a:pt x="228" y="330"/>
                    <a:pt x="279" y="279"/>
                  </a:cubicBezTo>
                  <a:cubicBezTo>
                    <a:pt x="331" y="228"/>
                    <a:pt x="331" y="145"/>
                    <a:pt x="279" y="93"/>
                  </a:cubicBezTo>
                  <a:cubicBezTo>
                    <a:pt x="228" y="42"/>
                    <a:pt x="145" y="42"/>
                    <a:pt x="93" y="9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4"/>
            <p:cNvSpPr>
              <a:spLocks noEditPoints="1"/>
            </p:cNvSpPr>
            <p:nvPr/>
          </p:nvSpPr>
          <p:spPr bwMode="auto">
            <a:xfrm>
              <a:off x="5159375" y="2971801"/>
              <a:ext cx="1879600" cy="1868488"/>
            </a:xfrm>
            <a:custGeom>
              <a:avLst/>
              <a:gdLst>
                <a:gd name="T0" fmla="*/ 34 w 191"/>
                <a:gd name="T1" fmla="*/ 34 h 190"/>
                <a:gd name="T2" fmla="*/ 157 w 191"/>
                <a:gd name="T3" fmla="*/ 34 h 190"/>
                <a:gd name="T4" fmla="*/ 157 w 191"/>
                <a:gd name="T5" fmla="*/ 157 h 190"/>
                <a:gd name="T6" fmla="*/ 34 w 191"/>
                <a:gd name="T7" fmla="*/ 157 h 190"/>
                <a:gd name="T8" fmla="*/ 34 w 191"/>
                <a:gd name="T9" fmla="*/ 34 h 190"/>
                <a:gd name="T10" fmla="*/ 61 w 191"/>
                <a:gd name="T11" fmla="*/ 61 h 190"/>
                <a:gd name="T12" fmla="*/ 61 w 191"/>
                <a:gd name="T13" fmla="*/ 130 h 190"/>
                <a:gd name="T14" fmla="*/ 130 w 191"/>
                <a:gd name="T15" fmla="*/ 130 h 190"/>
                <a:gd name="T16" fmla="*/ 130 w 191"/>
                <a:gd name="T17" fmla="*/ 61 h 190"/>
                <a:gd name="T18" fmla="*/ 61 w 191"/>
                <a:gd name="T19" fmla="*/ 61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1" h="190">
                  <a:moveTo>
                    <a:pt x="34" y="34"/>
                  </a:moveTo>
                  <a:cubicBezTo>
                    <a:pt x="68" y="0"/>
                    <a:pt x="123" y="0"/>
                    <a:pt x="157" y="34"/>
                  </a:cubicBezTo>
                  <a:cubicBezTo>
                    <a:pt x="191" y="68"/>
                    <a:pt x="191" y="123"/>
                    <a:pt x="157" y="157"/>
                  </a:cubicBezTo>
                  <a:cubicBezTo>
                    <a:pt x="123" y="190"/>
                    <a:pt x="68" y="190"/>
                    <a:pt x="34" y="157"/>
                  </a:cubicBezTo>
                  <a:cubicBezTo>
                    <a:pt x="0" y="123"/>
                    <a:pt x="0" y="68"/>
                    <a:pt x="34" y="34"/>
                  </a:cubicBezTo>
                  <a:moveTo>
                    <a:pt x="61" y="61"/>
                  </a:moveTo>
                  <a:cubicBezTo>
                    <a:pt x="42" y="80"/>
                    <a:pt x="42" y="111"/>
                    <a:pt x="61" y="130"/>
                  </a:cubicBezTo>
                  <a:cubicBezTo>
                    <a:pt x="80" y="148"/>
                    <a:pt x="111" y="148"/>
                    <a:pt x="130" y="130"/>
                  </a:cubicBezTo>
                  <a:cubicBezTo>
                    <a:pt x="149" y="111"/>
                    <a:pt x="149" y="80"/>
                    <a:pt x="130" y="61"/>
                  </a:cubicBezTo>
                  <a:cubicBezTo>
                    <a:pt x="111" y="42"/>
                    <a:pt x="80" y="42"/>
                    <a:pt x="61" y="61"/>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5"/>
            <p:cNvSpPr>
              <a:spLocks/>
            </p:cNvSpPr>
            <p:nvPr/>
          </p:nvSpPr>
          <p:spPr bwMode="auto">
            <a:xfrm>
              <a:off x="5859463" y="3649663"/>
              <a:ext cx="481013" cy="482600"/>
            </a:xfrm>
            <a:custGeom>
              <a:avLst/>
              <a:gdLst>
                <a:gd name="T0" fmla="*/ 8 w 49"/>
                <a:gd name="T1" fmla="*/ 9 h 49"/>
                <a:gd name="T2" fmla="*/ 8 w 49"/>
                <a:gd name="T3" fmla="*/ 41 h 49"/>
                <a:gd name="T4" fmla="*/ 40 w 49"/>
                <a:gd name="T5" fmla="*/ 41 h 49"/>
                <a:gd name="T6" fmla="*/ 40 w 49"/>
                <a:gd name="T7" fmla="*/ 9 h 49"/>
                <a:gd name="T8" fmla="*/ 8 w 49"/>
                <a:gd name="T9" fmla="*/ 9 h 49"/>
              </a:gdLst>
              <a:ahLst/>
              <a:cxnLst>
                <a:cxn ang="0">
                  <a:pos x="T0" y="T1"/>
                </a:cxn>
                <a:cxn ang="0">
                  <a:pos x="T2" y="T3"/>
                </a:cxn>
                <a:cxn ang="0">
                  <a:pos x="T4" y="T5"/>
                </a:cxn>
                <a:cxn ang="0">
                  <a:pos x="T6" y="T7"/>
                </a:cxn>
                <a:cxn ang="0">
                  <a:pos x="T8" y="T9"/>
                </a:cxn>
              </a:cxnLst>
              <a:rect l="0" t="0" r="r" b="b"/>
              <a:pathLst>
                <a:path w="49" h="49">
                  <a:moveTo>
                    <a:pt x="8" y="9"/>
                  </a:moveTo>
                  <a:cubicBezTo>
                    <a:pt x="0" y="18"/>
                    <a:pt x="0" y="32"/>
                    <a:pt x="8" y="41"/>
                  </a:cubicBezTo>
                  <a:cubicBezTo>
                    <a:pt x="17" y="49"/>
                    <a:pt x="31" y="49"/>
                    <a:pt x="40" y="41"/>
                  </a:cubicBezTo>
                  <a:cubicBezTo>
                    <a:pt x="49" y="32"/>
                    <a:pt x="49" y="18"/>
                    <a:pt x="40" y="9"/>
                  </a:cubicBezTo>
                  <a:cubicBezTo>
                    <a:pt x="31" y="0"/>
                    <a:pt x="17" y="0"/>
                    <a:pt x="8" y="9"/>
                  </a:cubicBezTo>
                </a:path>
              </a:pathLst>
            </a:custGeom>
            <a:solidFill>
              <a:srgbClr val="B80D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7"/>
            <p:cNvSpPr>
              <a:spLocks/>
            </p:cNvSpPr>
            <p:nvPr/>
          </p:nvSpPr>
          <p:spPr bwMode="auto">
            <a:xfrm>
              <a:off x="4422775" y="3886201"/>
              <a:ext cx="3344863" cy="1858963"/>
            </a:xfrm>
            <a:custGeom>
              <a:avLst/>
              <a:gdLst>
                <a:gd name="T0" fmla="*/ 290 w 340"/>
                <a:gd name="T1" fmla="*/ 118 h 189"/>
                <a:gd name="T2" fmla="*/ 50 w 340"/>
                <a:gd name="T3" fmla="*/ 118 h 189"/>
                <a:gd name="T4" fmla="*/ 1 w 340"/>
                <a:gd name="T5" fmla="*/ 0 h 189"/>
                <a:gd name="T6" fmla="*/ 50 w 340"/>
                <a:gd name="T7" fmla="*/ 122 h 189"/>
                <a:gd name="T8" fmla="*/ 290 w 340"/>
                <a:gd name="T9" fmla="*/ 122 h 189"/>
                <a:gd name="T10" fmla="*/ 340 w 340"/>
                <a:gd name="T11" fmla="*/ 0 h 189"/>
                <a:gd name="T12" fmla="*/ 290 w 340"/>
                <a:gd name="T13" fmla="*/ 118 h 189"/>
              </a:gdLst>
              <a:ahLst/>
              <a:cxnLst>
                <a:cxn ang="0">
                  <a:pos x="T0" y="T1"/>
                </a:cxn>
                <a:cxn ang="0">
                  <a:pos x="T2" y="T3"/>
                </a:cxn>
                <a:cxn ang="0">
                  <a:pos x="T4" y="T5"/>
                </a:cxn>
                <a:cxn ang="0">
                  <a:pos x="T6" y="T7"/>
                </a:cxn>
                <a:cxn ang="0">
                  <a:pos x="T8" y="T9"/>
                </a:cxn>
                <a:cxn ang="0">
                  <a:pos x="T10" y="T11"/>
                </a:cxn>
                <a:cxn ang="0">
                  <a:pos x="T12" y="T13"/>
                </a:cxn>
              </a:cxnLst>
              <a:rect l="0" t="0" r="r" b="b"/>
              <a:pathLst>
                <a:path w="340" h="189">
                  <a:moveTo>
                    <a:pt x="290" y="118"/>
                  </a:moveTo>
                  <a:cubicBezTo>
                    <a:pt x="224" y="185"/>
                    <a:pt x="116" y="185"/>
                    <a:pt x="50" y="118"/>
                  </a:cubicBezTo>
                  <a:cubicBezTo>
                    <a:pt x="18" y="86"/>
                    <a:pt x="1" y="43"/>
                    <a:pt x="1" y="0"/>
                  </a:cubicBezTo>
                  <a:cubicBezTo>
                    <a:pt x="0" y="44"/>
                    <a:pt x="17" y="89"/>
                    <a:pt x="50" y="122"/>
                  </a:cubicBezTo>
                  <a:cubicBezTo>
                    <a:pt x="116" y="189"/>
                    <a:pt x="224" y="189"/>
                    <a:pt x="290" y="122"/>
                  </a:cubicBezTo>
                  <a:cubicBezTo>
                    <a:pt x="324" y="89"/>
                    <a:pt x="340" y="44"/>
                    <a:pt x="340" y="0"/>
                  </a:cubicBezTo>
                  <a:cubicBezTo>
                    <a:pt x="340" y="43"/>
                    <a:pt x="323" y="86"/>
                    <a:pt x="290" y="118"/>
                  </a:cubicBezTo>
                </a:path>
              </a:pathLst>
            </a:custGeom>
            <a:solidFill>
              <a:srgbClr val="FF43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auto">
            <a:xfrm>
              <a:off x="5700713" y="3895726"/>
              <a:ext cx="374650" cy="373063"/>
            </a:xfrm>
            <a:custGeom>
              <a:avLst/>
              <a:gdLst>
                <a:gd name="T0" fmla="*/ 18 w 38"/>
                <a:gd name="T1" fmla="*/ 0 h 38"/>
                <a:gd name="T2" fmla="*/ 0 w 38"/>
                <a:gd name="T3" fmla="*/ 18 h 38"/>
                <a:gd name="T4" fmla="*/ 9 w 38"/>
                <a:gd name="T5" fmla="*/ 29 h 38"/>
                <a:gd name="T6" fmla="*/ 22 w 38"/>
                <a:gd name="T7" fmla="*/ 38 h 38"/>
                <a:gd name="T8" fmla="*/ 38 w 38"/>
                <a:gd name="T9" fmla="*/ 22 h 38"/>
                <a:gd name="T10" fmla="*/ 24 w 38"/>
                <a:gd name="T11" fmla="*/ 16 h 38"/>
                <a:gd name="T12" fmla="*/ 18 w 38"/>
                <a:gd name="T13" fmla="*/ 0 h 38"/>
              </a:gdLst>
              <a:ahLst/>
              <a:cxnLst>
                <a:cxn ang="0">
                  <a:pos x="T0" y="T1"/>
                </a:cxn>
                <a:cxn ang="0">
                  <a:pos x="T2" y="T3"/>
                </a:cxn>
                <a:cxn ang="0">
                  <a:pos x="T4" y="T5"/>
                </a:cxn>
                <a:cxn ang="0">
                  <a:pos x="T6" y="T7"/>
                </a:cxn>
                <a:cxn ang="0">
                  <a:pos x="T8" y="T9"/>
                </a:cxn>
                <a:cxn ang="0">
                  <a:pos x="T10" y="T11"/>
                </a:cxn>
                <a:cxn ang="0">
                  <a:pos x="T12" y="T13"/>
                </a:cxn>
              </a:cxnLst>
              <a:rect l="0" t="0" r="r" b="b"/>
              <a:pathLst>
                <a:path w="38" h="38">
                  <a:moveTo>
                    <a:pt x="18" y="0"/>
                  </a:moveTo>
                  <a:cubicBezTo>
                    <a:pt x="0" y="18"/>
                    <a:pt x="0" y="18"/>
                    <a:pt x="0" y="18"/>
                  </a:cubicBezTo>
                  <a:cubicBezTo>
                    <a:pt x="3" y="22"/>
                    <a:pt x="5" y="26"/>
                    <a:pt x="9" y="29"/>
                  </a:cubicBezTo>
                  <a:cubicBezTo>
                    <a:pt x="13" y="33"/>
                    <a:pt x="17" y="36"/>
                    <a:pt x="22" y="38"/>
                  </a:cubicBezTo>
                  <a:cubicBezTo>
                    <a:pt x="38" y="22"/>
                    <a:pt x="38" y="22"/>
                    <a:pt x="38" y="22"/>
                  </a:cubicBezTo>
                  <a:cubicBezTo>
                    <a:pt x="33" y="21"/>
                    <a:pt x="28" y="19"/>
                    <a:pt x="24" y="16"/>
                  </a:cubicBezTo>
                  <a:cubicBezTo>
                    <a:pt x="20" y="11"/>
                    <a:pt x="18" y="6"/>
                    <a:pt x="18" y="0"/>
                  </a:cubicBezTo>
                </a:path>
              </a:pathLst>
            </a:custGeom>
            <a:solidFill>
              <a:srgbClr val="C82C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9"/>
            <p:cNvSpPr>
              <a:spLocks/>
            </p:cNvSpPr>
            <p:nvPr/>
          </p:nvSpPr>
          <p:spPr bwMode="auto">
            <a:xfrm>
              <a:off x="5878513" y="3748088"/>
              <a:ext cx="373063" cy="363538"/>
            </a:xfrm>
            <a:custGeom>
              <a:avLst/>
              <a:gdLst>
                <a:gd name="T0" fmla="*/ 21 w 38"/>
                <a:gd name="T1" fmla="*/ 0 h 37"/>
                <a:gd name="T2" fmla="*/ 11 w 38"/>
                <a:gd name="T3" fmla="*/ 4 h 37"/>
                <a:gd name="T4" fmla="*/ 0 w 38"/>
                <a:gd name="T5" fmla="*/ 15 h 37"/>
                <a:gd name="T6" fmla="*/ 6 w 38"/>
                <a:gd name="T7" fmla="*/ 31 h 37"/>
                <a:gd name="T8" fmla="*/ 20 w 38"/>
                <a:gd name="T9" fmla="*/ 37 h 37"/>
                <a:gd name="T10" fmla="*/ 32 w 38"/>
                <a:gd name="T11" fmla="*/ 25 h 37"/>
                <a:gd name="T12" fmla="*/ 32 w 38"/>
                <a:gd name="T13" fmla="*/ 4 h 37"/>
                <a:gd name="T14" fmla="*/ 21 w 38"/>
                <a:gd name="T15" fmla="*/ 0 h 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 h="37">
                  <a:moveTo>
                    <a:pt x="21" y="0"/>
                  </a:moveTo>
                  <a:cubicBezTo>
                    <a:pt x="18" y="0"/>
                    <a:pt x="14" y="1"/>
                    <a:pt x="11" y="4"/>
                  </a:cubicBezTo>
                  <a:cubicBezTo>
                    <a:pt x="0" y="15"/>
                    <a:pt x="0" y="15"/>
                    <a:pt x="0" y="15"/>
                  </a:cubicBezTo>
                  <a:cubicBezTo>
                    <a:pt x="0" y="21"/>
                    <a:pt x="2" y="26"/>
                    <a:pt x="6" y="31"/>
                  </a:cubicBezTo>
                  <a:cubicBezTo>
                    <a:pt x="10" y="34"/>
                    <a:pt x="15" y="36"/>
                    <a:pt x="20" y="37"/>
                  </a:cubicBezTo>
                  <a:cubicBezTo>
                    <a:pt x="32" y="25"/>
                    <a:pt x="32" y="25"/>
                    <a:pt x="32" y="25"/>
                  </a:cubicBezTo>
                  <a:cubicBezTo>
                    <a:pt x="38" y="19"/>
                    <a:pt x="38" y="10"/>
                    <a:pt x="32" y="4"/>
                  </a:cubicBezTo>
                  <a:cubicBezTo>
                    <a:pt x="29" y="1"/>
                    <a:pt x="25" y="0"/>
                    <a:pt x="21" y="0"/>
                  </a:cubicBezTo>
                </a:path>
              </a:pathLst>
            </a:custGeom>
            <a:solidFill>
              <a:srgbClr val="9A0B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20"/>
            <p:cNvSpPr>
              <a:spLocks/>
            </p:cNvSpPr>
            <p:nvPr/>
          </p:nvSpPr>
          <p:spPr bwMode="auto">
            <a:xfrm>
              <a:off x="5662613" y="4092576"/>
              <a:ext cx="225425" cy="225425"/>
            </a:xfrm>
            <a:custGeom>
              <a:avLst/>
              <a:gdLst>
                <a:gd name="T0" fmla="*/ 2 w 23"/>
                <a:gd name="T1" fmla="*/ 0 h 23"/>
                <a:gd name="T2" fmla="*/ 0 w 23"/>
                <a:gd name="T3" fmla="*/ 2 h 23"/>
                <a:gd name="T4" fmla="*/ 10 w 23"/>
                <a:gd name="T5" fmla="*/ 16 h 23"/>
                <a:gd name="T6" fmla="*/ 20 w 23"/>
                <a:gd name="T7" fmla="*/ 23 h 23"/>
                <a:gd name="T8" fmla="*/ 23 w 23"/>
                <a:gd name="T9" fmla="*/ 20 h 23"/>
                <a:gd name="T10" fmla="*/ 11 w 23"/>
                <a:gd name="T11" fmla="*/ 11 h 23"/>
                <a:gd name="T12" fmla="*/ 2 w 23"/>
                <a:gd name="T13" fmla="*/ 0 h 23"/>
              </a:gdLst>
              <a:ahLst/>
              <a:cxnLst>
                <a:cxn ang="0">
                  <a:pos x="T0" y="T1"/>
                </a:cxn>
                <a:cxn ang="0">
                  <a:pos x="T2" y="T3"/>
                </a:cxn>
                <a:cxn ang="0">
                  <a:pos x="T4" y="T5"/>
                </a:cxn>
                <a:cxn ang="0">
                  <a:pos x="T6" y="T7"/>
                </a:cxn>
                <a:cxn ang="0">
                  <a:pos x="T8" y="T9"/>
                </a:cxn>
                <a:cxn ang="0">
                  <a:pos x="T10" y="T11"/>
                </a:cxn>
                <a:cxn ang="0">
                  <a:pos x="T12" y="T13"/>
                </a:cxn>
              </a:cxnLst>
              <a:rect l="0" t="0" r="r" b="b"/>
              <a:pathLst>
                <a:path w="23" h="23">
                  <a:moveTo>
                    <a:pt x="2" y="0"/>
                  </a:moveTo>
                  <a:cubicBezTo>
                    <a:pt x="0" y="2"/>
                    <a:pt x="0" y="2"/>
                    <a:pt x="0" y="2"/>
                  </a:cubicBezTo>
                  <a:cubicBezTo>
                    <a:pt x="3" y="7"/>
                    <a:pt x="6" y="11"/>
                    <a:pt x="10" y="16"/>
                  </a:cubicBezTo>
                  <a:cubicBezTo>
                    <a:pt x="13" y="19"/>
                    <a:pt x="17" y="21"/>
                    <a:pt x="20" y="23"/>
                  </a:cubicBezTo>
                  <a:cubicBezTo>
                    <a:pt x="23" y="20"/>
                    <a:pt x="23" y="20"/>
                    <a:pt x="23" y="20"/>
                  </a:cubicBezTo>
                  <a:cubicBezTo>
                    <a:pt x="19" y="18"/>
                    <a:pt x="15" y="15"/>
                    <a:pt x="11" y="11"/>
                  </a:cubicBezTo>
                  <a:cubicBezTo>
                    <a:pt x="7" y="8"/>
                    <a:pt x="5" y="4"/>
                    <a:pt x="2" y="0"/>
                  </a:cubicBezTo>
                </a:path>
              </a:pathLst>
            </a:custGeom>
            <a:solidFill>
              <a:srgbClr val="9A0B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21"/>
            <p:cNvSpPr>
              <a:spLocks/>
            </p:cNvSpPr>
            <p:nvPr/>
          </p:nvSpPr>
          <p:spPr bwMode="auto">
            <a:xfrm>
              <a:off x="5395913" y="4111626"/>
              <a:ext cx="463550" cy="473075"/>
            </a:xfrm>
            <a:custGeom>
              <a:avLst/>
              <a:gdLst>
                <a:gd name="T0" fmla="*/ 27 w 47"/>
                <a:gd name="T1" fmla="*/ 0 h 48"/>
                <a:gd name="T2" fmla="*/ 0 w 47"/>
                <a:gd name="T3" fmla="*/ 27 h 48"/>
                <a:gd name="T4" fmla="*/ 8 w 47"/>
                <a:gd name="T5" fmla="*/ 37 h 48"/>
                <a:gd name="T6" fmla="*/ 21 w 47"/>
                <a:gd name="T7" fmla="*/ 48 h 48"/>
                <a:gd name="T8" fmla="*/ 47 w 47"/>
                <a:gd name="T9" fmla="*/ 21 h 48"/>
                <a:gd name="T10" fmla="*/ 37 w 47"/>
                <a:gd name="T11" fmla="*/ 14 h 48"/>
                <a:gd name="T12" fmla="*/ 27 w 47"/>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47" h="48">
                  <a:moveTo>
                    <a:pt x="27" y="0"/>
                  </a:moveTo>
                  <a:cubicBezTo>
                    <a:pt x="0" y="27"/>
                    <a:pt x="0" y="27"/>
                    <a:pt x="0" y="27"/>
                  </a:cubicBezTo>
                  <a:cubicBezTo>
                    <a:pt x="2" y="31"/>
                    <a:pt x="5" y="34"/>
                    <a:pt x="8" y="37"/>
                  </a:cubicBezTo>
                  <a:cubicBezTo>
                    <a:pt x="12" y="41"/>
                    <a:pt x="17" y="45"/>
                    <a:pt x="21" y="48"/>
                  </a:cubicBezTo>
                  <a:cubicBezTo>
                    <a:pt x="47" y="21"/>
                    <a:pt x="47" y="21"/>
                    <a:pt x="47" y="21"/>
                  </a:cubicBezTo>
                  <a:cubicBezTo>
                    <a:pt x="44" y="19"/>
                    <a:pt x="40" y="17"/>
                    <a:pt x="37" y="14"/>
                  </a:cubicBezTo>
                  <a:cubicBezTo>
                    <a:pt x="33" y="9"/>
                    <a:pt x="30" y="5"/>
                    <a:pt x="27" y="0"/>
                  </a:cubicBezTo>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22"/>
            <p:cNvSpPr>
              <a:spLocks noEditPoints="1"/>
            </p:cNvSpPr>
            <p:nvPr/>
          </p:nvSpPr>
          <p:spPr bwMode="auto">
            <a:xfrm>
              <a:off x="5100638" y="4397376"/>
              <a:ext cx="482600" cy="482600"/>
            </a:xfrm>
            <a:custGeom>
              <a:avLst/>
              <a:gdLst>
                <a:gd name="T0" fmla="*/ 0 w 49"/>
                <a:gd name="T1" fmla="*/ 28 h 49"/>
                <a:gd name="T2" fmla="*/ 0 w 49"/>
                <a:gd name="T3" fmla="*/ 28 h 49"/>
                <a:gd name="T4" fmla="*/ 8 w 49"/>
                <a:gd name="T5" fmla="*/ 37 h 49"/>
                <a:gd name="T6" fmla="*/ 21 w 49"/>
                <a:gd name="T7" fmla="*/ 49 h 49"/>
                <a:gd name="T8" fmla="*/ 21 w 49"/>
                <a:gd name="T9" fmla="*/ 48 h 49"/>
                <a:gd name="T10" fmla="*/ 9 w 49"/>
                <a:gd name="T11" fmla="*/ 37 h 49"/>
                <a:gd name="T12" fmla="*/ 0 w 49"/>
                <a:gd name="T13" fmla="*/ 28 h 49"/>
                <a:gd name="T14" fmla="*/ 28 w 49"/>
                <a:gd name="T15" fmla="*/ 0 h 49"/>
                <a:gd name="T16" fmla="*/ 2 w 49"/>
                <a:gd name="T17" fmla="*/ 26 h 49"/>
                <a:gd name="T18" fmla="*/ 11 w 49"/>
                <a:gd name="T19" fmla="*/ 35 h 49"/>
                <a:gd name="T20" fmla="*/ 23 w 49"/>
                <a:gd name="T21" fmla="*/ 46 h 49"/>
                <a:gd name="T22" fmla="*/ 49 w 49"/>
                <a:gd name="T23" fmla="*/ 21 h 49"/>
                <a:gd name="T24" fmla="*/ 36 w 49"/>
                <a:gd name="T25" fmla="*/ 10 h 49"/>
                <a:gd name="T26" fmla="*/ 28 w 49"/>
                <a:gd name="T2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9" h="49">
                  <a:moveTo>
                    <a:pt x="0" y="28"/>
                  </a:moveTo>
                  <a:cubicBezTo>
                    <a:pt x="0" y="28"/>
                    <a:pt x="0" y="28"/>
                    <a:pt x="0" y="28"/>
                  </a:cubicBezTo>
                  <a:cubicBezTo>
                    <a:pt x="3" y="31"/>
                    <a:pt x="5" y="34"/>
                    <a:pt x="8" y="37"/>
                  </a:cubicBezTo>
                  <a:cubicBezTo>
                    <a:pt x="12" y="41"/>
                    <a:pt x="17" y="45"/>
                    <a:pt x="21" y="49"/>
                  </a:cubicBezTo>
                  <a:cubicBezTo>
                    <a:pt x="21" y="48"/>
                    <a:pt x="21" y="48"/>
                    <a:pt x="21" y="48"/>
                  </a:cubicBezTo>
                  <a:cubicBezTo>
                    <a:pt x="17" y="45"/>
                    <a:pt x="13" y="41"/>
                    <a:pt x="9" y="37"/>
                  </a:cubicBezTo>
                  <a:cubicBezTo>
                    <a:pt x="6" y="34"/>
                    <a:pt x="3" y="31"/>
                    <a:pt x="0" y="28"/>
                  </a:cubicBezTo>
                  <a:moveTo>
                    <a:pt x="28" y="0"/>
                  </a:moveTo>
                  <a:cubicBezTo>
                    <a:pt x="2" y="26"/>
                    <a:pt x="2" y="26"/>
                    <a:pt x="2" y="26"/>
                  </a:cubicBezTo>
                  <a:cubicBezTo>
                    <a:pt x="5" y="29"/>
                    <a:pt x="8" y="32"/>
                    <a:pt x="11" y="35"/>
                  </a:cubicBezTo>
                  <a:cubicBezTo>
                    <a:pt x="15" y="39"/>
                    <a:pt x="19" y="43"/>
                    <a:pt x="23" y="46"/>
                  </a:cubicBezTo>
                  <a:cubicBezTo>
                    <a:pt x="49" y="21"/>
                    <a:pt x="49" y="21"/>
                    <a:pt x="49" y="21"/>
                  </a:cubicBezTo>
                  <a:cubicBezTo>
                    <a:pt x="44" y="18"/>
                    <a:pt x="40" y="14"/>
                    <a:pt x="36" y="10"/>
                  </a:cubicBezTo>
                  <a:cubicBezTo>
                    <a:pt x="33" y="7"/>
                    <a:pt x="30" y="4"/>
                    <a:pt x="28" y="0"/>
                  </a:cubicBezTo>
                </a:path>
              </a:pathLst>
            </a:custGeom>
            <a:solidFill>
              <a:srgbClr val="C82C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23"/>
            <p:cNvSpPr>
              <a:spLocks/>
            </p:cNvSpPr>
            <p:nvPr/>
          </p:nvSpPr>
          <p:spPr bwMode="auto">
            <a:xfrm>
              <a:off x="5072063" y="4672013"/>
              <a:ext cx="234950" cy="236538"/>
            </a:xfrm>
            <a:custGeom>
              <a:avLst/>
              <a:gdLst>
                <a:gd name="T0" fmla="*/ 3 w 24"/>
                <a:gd name="T1" fmla="*/ 0 h 24"/>
                <a:gd name="T2" fmla="*/ 0 w 24"/>
                <a:gd name="T3" fmla="*/ 3 h 24"/>
                <a:gd name="T4" fmla="*/ 11 w 24"/>
                <a:gd name="T5" fmla="*/ 15 h 24"/>
                <a:gd name="T6" fmla="*/ 21 w 24"/>
                <a:gd name="T7" fmla="*/ 24 h 24"/>
                <a:gd name="T8" fmla="*/ 24 w 24"/>
                <a:gd name="T9" fmla="*/ 21 h 24"/>
                <a:gd name="T10" fmla="*/ 11 w 24"/>
                <a:gd name="T11" fmla="*/ 9 h 24"/>
                <a:gd name="T12" fmla="*/ 3 w 24"/>
                <a:gd name="T13" fmla="*/ 0 h 24"/>
              </a:gdLst>
              <a:ahLst/>
              <a:cxnLst>
                <a:cxn ang="0">
                  <a:pos x="T0" y="T1"/>
                </a:cxn>
                <a:cxn ang="0">
                  <a:pos x="T2" y="T3"/>
                </a:cxn>
                <a:cxn ang="0">
                  <a:pos x="T4" y="T5"/>
                </a:cxn>
                <a:cxn ang="0">
                  <a:pos x="T6" y="T7"/>
                </a:cxn>
                <a:cxn ang="0">
                  <a:pos x="T8" y="T9"/>
                </a:cxn>
                <a:cxn ang="0">
                  <a:pos x="T10" y="T11"/>
                </a:cxn>
                <a:cxn ang="0">
                  <a:pos x="T12" y="T13"/>
                </a:cxn>
              </a:cxnLst>
              <a:rect l="0" t="0" r="r" b="b"/>
              <a:pathLst>
                <a:path w="24" h="24">
                  <a:moveTo>
                    <a:pt x="3" y="0"/>
                  </a:moveTo>
                  <a:cubicBezTo>
                    <a:pt x="0" y="3"/>
                    <a:pt x="0" y="3"/>
                    <a:pt x="0" y="3"/>
                  </a:cubicBezTo>
                  <a:cubicBezTo>
                    <a:pt x="4" y="7"/>
                    <a:pt x="7" y="11"/>
                    <a:pt x="11" y="15"/>
                  </a:cubicBezTo>
                  <a:cubicBezTo>
                    <a:pt x="14" y="18"/>
                    <a:pt x="18" y="21"/>
                    <a:pt x="21" y="24"/>
                  </a:cubicBezTo>
                  <a:cubicBezTo>
                    <a:pt x="24" y="21"/>
                    <a:pt x="24" y="21"/>
                    <a:pt x="24" y="21"/>
                  </a:cubicBezTo>
                  <a:cubicBezTo>
                    <a:pt x="20" y="17"/>
                    <a:pt x="15" y="13"/>
                    <a:pt x="11" y="9"/>
                  </a:cubicBezTo>
                  <a:cubicBezTo>
                    <a:pt x="8" y="6"/>
                    <a:pt x="6" y="3"/>
                    <a:pt x="3" y="0"/>
                  </a:cubicBezTo>
                </a:path>
              </a:pathLst>
            </a:custGeom>
            <a:solidFill>
              <a:srgbClr val="9A0B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24"/>
            <p:cNvSpPr>
              <a:spLocks/>
            </p:cNvSpPr>
            <p:nvPr/>
          </p:nvSpPr>
          <p:spPr bwMode="auto">
            <a:xfrm>
              <a:off x="4835525" y="4702176"/>
              <a:ext cx="442913" cy="442913"/>
            </a:xfrm>
            <a:custGeom>
              <a:avLst/>
              <a:gdLst>
                <a:gd name="T0" fmla="*/ 24 w 45"/>
                <a:gd name="T1" fmla="*/ 0 h 45"/>
                <a:gd name="T2" fmla="*/ 0 w 45"/>
                <a:gd name="T3" fmla="*/ 25 h 45"/>
                <a:gd name="T4" fmla="*/ 8 w 45"/>
                <a:gd name="T5" fmla="*/ 34 h 45"/>
                <a:gd name="T6" fmla="*/ 21 w 45"/>
                <a:gd name="T7" fmla="*/ 45 h 45"/>
                <a:gd name="T8" fmla="*/ 45 w 45"/>
                <a:gd name="T9" fmla="*/ 21 h 45"/>
                <a:gd name="T10" fmla="*/ 35 w 45"/>
                <a:gd name="T11" fmla="*/ 12 h 45"/>
                <a:gd name="T12" fmla="*/ 24 w 45"/>
                <a:gd name="T13" fmla="*/ 0 h 45"/>
              </a:gdLst>
              <a:ahLst/>
              <a:cxnLst>
                <a:cxn ang="0">
                  <a:pos x="T0" y="T1"/>
                </a:cxn>
                <a:cxn ang="0">
                  <a:pos x="T2" y="T3"/>
                </a:cxn>
                <a:cxn ang="0">
                  <a:pos x="T4" y="T5"/>
                </a:cxn>
                <a:cxn ang="0">
                  <a:pos x="T6" y="T7"/>
                </a:cxn>
                <a:cxn ang="0">
                  <a:pos x="T8" y="T9"/>
                </a:cxn>
                <a:cxn ang="0">
                  <a:pos x="T10" y="T11"/>
                </a:cxn>
                <a:cxn ang="0">
                  <a:pos x="T12" y="T13"/>
                </a:cxn>
              </a:cxnLst>
              <a:rect l="0" t="0" r="r" b="b"/>
              <a:pathLst>
                <a:path w="45" h="45">
                  <a:moveTo>
                    <a:pt x="24" y="0"/>
                  </a:moveTo>
                  <a:cubicBezTo>
                    <a:pt x="0" y="25"/>
                    <a:pt x="0" y="25"/>
                    <a:pt x="0" y="25"/>
                  </a:cubicBezTo>
                  <a:cubicBezTo>
                    <a:pt x="2" y="28"/>
                    <a:pt x="5" y="31"/>
                    <a:pt x="8" y="34"/>
                  </a:cubicBezTo>
                  <a:cubicBezTo>
                    <a:pt x="12" y="38"/>
                    <a:pt x="16" y="42"/>
                    <a:pt x="21" y="45"/>
                  </a:cubicBezTo>
                  <a:cubicBezTo>
                    <a:pt x="45" y="21"/>
                    <a:pt x="45" y="21"/>
                    <a:pt x="45" y="21"/>
                  </a:cubicBezTo>
                  <a:cubicBezTo>
                    <a:pt x="42" y="18"/>
                    <a:pt x="38" y="15"/>
                    <a:pt x="35" y="12"/>
                  </a:cubicBezTo>
                  <a:cubicBezTo>
                    <a:pt x="31" y="8"/>
                    <a:pt x="28" y="4"/>
                    <a:pt x="24" y="0"/>
                  </a:cubicBezTo>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25"/>
            <p:cNvSpPr>
              <a:spLocks/>
            </p:cNvSpPr>
            <p:nvPr/>
          </p:nvSpPr>
          <p:spPr bwMode="auto">
            <a:xfrm>
              <a:off x="4510088" y="4967288"/>
              <a:ext cx="503238" cy="501650"/>
            </a:xfrm>
            <a:custGeom>
              <a:avLst/>
              <a:gdLst>
                <a:gd name="T0" fmla="*/ 30 w 51"/>
                <a:gd name="T1" fmla="*/ 0 h 51"/>
                <a:gd name="T2" fmla="*/ 0 w 51"/>
                <a:gd name="T3" fmla="*/ 30 h 51"/>
                <a:gd name="T4" fmla="*/ 12 w 51"/>
                <a:gd name="T5" fmla="*/ 42 h 51"/>
                <a:gd name="T6" fmla="*/ 21 w 51"/>
                <a:gd name="T7" fmla="*/ 51 h 51"/>
                <a:gd name="T8" fmla="*/ 51 w 51"/>
                <a:gd name="T9" fmla="*/ 21 h 51"/>
                <a:gd name="T10" fmla="*/ 41 w 51"/>
                <a:gd name="T11" fmla="*/ 12 h 51"/>
                <a:gd name="T12" fmla="*/ 41 w 51"/>
                <a:gd name="T13" fmla="*/ 12 h 51"/>
                <a:gd name="T14" fmla="*/ 41 w 51"/>
                <a:gd name="T15" fmla="*/ 12 h 51"/>
                <a:gd name="T16" fmla="*/ 41 w 51"/>
                <a:gd name="T17" fmla="*/ 12 h 51"/>
                <a:gd name="T18" fmla="*/ 40 w 51"/>
                <a:gd name="T19" fmla="*/ 12 h 51"/>
                <a:gd name="T20" fmla="*/ 40 w 51"/>
                <a:gd name="T21" fmla="*/ 12 h 51"/>
                <a:gd name="T22" fmla="*/ 40 w 51"/>
                <a:gd name="T23" fmla="*/ 11 h 51"/>
                <a:gd name="T24" fmla="*/ 40 w 51"/>
                <a:gd name="T25" fmla="*/ 11 h 51"/>
                <a:gd name="T26" fmla="*/ 40 w 51"/>
                <a:gd name="T27" fmla="*/ 11 h 51"/>
                <a:gd name="T28" fmla="*/ 40 w 51"/>
                <a:gd name="T29" fmla="*/ 11 h 51"/>
                <a:gd name="T30" fmla="*/ 40 w 51"/>
                <a:gd name="T31" fmla="*/ 11 h 51"/>
                <a:gd name="T32" fmla="*/ 40 w 51"/>
                <a:gd name="T33" fmla="*/ 11 h 51"/>
                <a:gd name="T34" fmla="*/ 40 w 51"/>
                <a:gd name="T35" fmla="*/ 11 h 51"/>
                <a:gd name="T36" fmla="*/ 40 w 51"/>
                <a:gd name="T37" fmla="*/ 11 h 51"/>
                <a:gd name="T38" fmla="*/ 40 w 51"/>
                <a:gd name="T39" fmla="*/ 11 h 51"/>
                <a:gd name="T40" fmla="*/ 40 w 51"/>
                <a:gd name="T41" fmla="*/ 11 h 51"/>
                <a:gd name="T42" fmla="*/ 39 w 51"/>
                <a:gd name="T43" fmla="*/ 10 h 51"/>
                <a:gd name="T44" fmla="*/ 39 w 51"/>
                <a:gd name="T45" fmla="*/ 10 h 51"/>
                <a:gd name="T46" fmla="*/ 39 w 51"/>
                <a:gd name="T47" fmla="*/ 10 h 51"/>
                <a:gd name="T48" fmla="*/ 39 w 51"/>
                <a:gd name="T49" fmla="*/ 10 h 51"/>
                <a:gd name="T50" fmla="*/ 39 w 51"/>
                <a:gd name="T51" fmla="*/ 10 h 51"/>
                <a:gd name="T52" fmla="*/ 39 w 51"/>
                <a:gd name="T53" fmla="*/ 10 h 51"/>
                <a:gd name="T54" fmla="*/ 39 w 51"/>
                <a:gd name="T55" fmla="*/ 10 h 51"/>
                <a:gd name="T56" fmla="*/ 39 w 51"/>
                <a:gd name="T57" fmla="*/ 10 h 51"/>
                <a:gd name="T58" fmla="*/ 39 w 51"/>
                <a:gd name="T59" fmla="*/ 10 h 51"/>
                <a:gd name="T60" fmla="*/ 39 w 51"/>
                <a:gd name="T61" fmla="*/ 10 h 51"/>
                <a:gd name="T62" fmla="*/ 38 w 51"/>
                <a:gd name="T63" fmla="*/ 9 h 51"/>
                <a:gd name="T64" fmla="*/ 38 w 51"/>
                <a:gd name="T65" fmla="*/ 9 h 51"/>
                <a:gd name="T66" fmla="*/ 38 w 51"/>
                <a:gd name="T67" fmla="*/ 9 h 51"/>
                <a:gd name="T68" fmla="*/ 38 w 51"/>
                <a:gd name="T69" fmla="*/ 9 h 51"/>
                <a:gd name="T70" fmla="*/ 38 w 51"/>
                <a:gd name="T71" fmla="*/ 9 h 51"/>
                <a:gd name="T72" fmla="*/ 38 w 51"/>
                <a:gd name="T73" fmla="*/ 9 h 51"/>
                <a:gd name="T74" fmla="*/ 38 w 51"/>
                <a:gd name="T75" fmla="*/ 9 h 51"/>
                <a:gd name="T76" fmla="*/ 38 w 51"/>
                <a:gd name="T77" fmla="*/ 9 h 51"/>
                <a:gd name="T78" fmla="*/ 38 w 51"/>
                <a:gd name="T79" fmla="*/ 9 h 51"/>
                <a:gd name="T80" fmla="*/ 38 w 51"/>
                <a:gd name="T81" fmla="*/ 9 h 51"/>
                <a:gd name="T82" fmla="*/ 38 w 51"/>
                <a:gd name="T83" fmla="*/ 8 h 51"/>
                <a:gd name="T84" fmla="*/ 37 w 51"/>
                <a:gd name="T85" fmla="*/ 8 h 51"/>
                <a:gd name="T86" fmla="*/ 37 w 51"/>
                <a:gd name="T87" fmla="*/ 8 h 51"/>
                <a:gd name="T88" fmla="*/ 37 w 51"/>
                <a:gd name="T89" fmla="*/ 8 h 51"/>
                <a:gd name="T90" fmla="*/ 37 w 51"/>
                <a:gd name="T91" fmla="*/ 8 h 51"/>
                <a:gd name="T92" fmla="*/ 30 w 51"/>
                <a:gd name="T93"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1" h="51">
                  <a:moveTo>
                    <a:pt x="30" y="0"/>
                  </a:moveTo>
                  <a:cubicBezTo>
                    <a:pt x="0" y="30"/>
                    <a:pt x="0" y="30"/>
                    <a:pt x="0" y="30"/>
                  </a:cubicBezTo>
                  <a:cubicBezTo>
                    <a:pt x="4" y="34"/>
                    <a:pt x="8" y="38"/>
                    <a:pt x="12" y="42"/>
                  </a:cubicBezTo>
                  <a:cubicBezTo>
                    <a:pt x="15" y="45"/>
                    <a:pt x="18" y="48"/>
                    <a:pt x="21" y="51"/>
                  </a:cubicBezTo>
                  <a:cubicBezTo>
                    <a:pt x="51" y="21"/>
                    <a:pt x="51" y="21"/>
                    <a:pt x="51" y="21"/>
                  </a:cubicBezTo>
                  <a:cubicBezTo>
                    <a:pt x="47" y="18"/>
                    <a:pt x="44" y="15"/>
                    <a:pt x="41" y="12"/>
                  </a:cubicBezTo>
                  <a:cubicBezTo>
                    <a:pt x="41" y="12"/>
                    <a:pt x="41" y="12"/>
                    <a:pt x="41" y="12"/>
                  </a:cubicBezTo>
                  <a:cubicBezTo>
                    <a:pt x="41" y="12"/>
                    <a:pt x="41" y="12"/>
                    <a:pt x="41" y="12"/>
                  </a:cubicBezTo>
                  <a:cubicBezTo>
                    <a:pt x="41" y="12"/>
                    <a:pt x="41" y="12"/>
                    <a:pt x="41" y="12"/>
                  </a:cubicBezTo>
                  <a:cubicBezTo>
                    <a:pt x="41" y="12"/>
                    <a:pt x="41" y="12"/>
                    <a:pt x="40" y="12"/>
                  </a:cubicBezTo>
                  <a:cubicBezTo>
                    <a:pt x="40" y="12"/>
                    <a:pt x="40" y="12"/>
                    <a:pt x="40" y="12"/>
                  </a:cubicBezTo>
                  <a:cubicBezTo>
                    <a:pt x="40" y="11"/>
                    <a:pt x="40" y="11"/>
                    <a:pt x="40" y="11"/>
                  </a:cubicBezTo>
                  <a:cubicBezTo>
                    <a:pt x="40" y="11"/>
                    <a:pt x="40" y="11"/>
                    <a:pt x="40" y="11"/>
                  </a:cubicBezTo>
                  <a:cubicBezTo>
                    <a:pt x="40" y="11"/>
                    <a:pt x="40" y="11"/>
                    <a:pt x="40" y="11"/>
                  </a:cubicBezTo>
                  <a:cubicBezTo>
                    <a:pt x="40" y="11"/>
                    <a:pt x="40" y="11"/>
                    <a:pt x="40" y="11"/>
                  </a:cubicBezTo>
                  <a:cubicBezTo>
                    <a:pt x="40" y="11"/>
                    <a:pt x="40" y="11"/>
                    <a:pt x="40" y="11"/>
                  </a:cubicBezTo>
                  <a:cubicBezTo>
                    <a:pt x="40" y="11"/>
                    <a:pt x="40" y="11"/>
                    <a:pt x="40" y="11"/>
                  </a:cubicBezTo>
                  <a:cubicBezTo>
                    <a:pt x="40" y="11"/>
                    <a:pt x="40" y="11"/>
                    <a:pt x="40" y="11"/>
                  </a:cubicBezTo>
                  <a:cubicBezTo>
                    <a:pt x="40" y="11"/>
                    <a:pt x="40" y="11"/>
                    <a:pt x="40" y="11"/>
                  </a:cubicBezTo>
                  <a:cubicBezTo>
                    <a:pt x="40" y="11"/>
                    <a:pt x="40" y="11"/>
                    <a:pt x="40" y="11"/>
                  </a:cubicBezTo>
                  <a:cubicBezTo>
                    <a:pt x="40" y="11"/>
                    <a:pt x="40" y="11"/>
                    <a:pt x="40" y="11"/>
                  </a:cubicBezTo>
                  <a:cubicBezTo>
                    <a:pt x="39" y="10"/>
                    <a:pt x="39" y="10"/>
                    <a:pt x="39" y="10"/>
                  </a:cubicBezTo>
                  <a:cubicBezTo>
                    <a:pt x="39" y="10"/>
                    <a:pt x="39" y="10"/>
                    <a:pt x="39" y="10"/>
                  </a:cubicBezTo>
                  <a:cubicBezTo>
                    <a:pt x="39" y="10"/>
                    <a:pt x="39" y="10"/>
                    <a:pt x="39" y="10"/>
                  </a:cubicBezTo>
                  <a:cubicBezTo>
                    <a:pt x="39" y="10"/>
                    <a:pt x="39" y="10"/>
                    <a:pt x="39" y="10"/>
                  </a:cubicBezTo>
                  <a:cubicBezTo>
                    <a:pt x="39" y="10"/>
                    <a:pt x="39" y="10"/>
                    <a:pt x="39" y="10"/>
                  </a:cubicBezTo>
                  <a:cubicBezTo>
                    <a:pt x="39" y="10"/>
                    <a:pt x="39" y="10"/>
                    <a:pt x="39" y="10"/>
                  </a:cubicBezTo>
                  <a:cubicBezTo>
                    <a:pt x="39" y="10"/>
                    <a:pt x="39" y="10"/>
                    <a:pt x="39" y="10"/>
                  </a:cubicBezTo>
                  <a:cubicBezTo>
                    <a:pt x="39" y="10"/>
                    <a:pt x="39" y="10"/>
                    <a:pt x="39" y="10"/>
                  </a:cubicBezTo>
                  <a:cubicBezTo>
                    <a:pt x="39" y="10"/>
                    <a:pt x="39" y="10"/>
                    <a:pt x="39" y="10"/>
                  </a:cubicBezTo>
                  <a:cubicBezTo>
                    <a:pt x="39" y="10"/>
                    <a:pt x="39" y="10"/>
                    <a:pt x="39" y="10"/>
                  </a:cubicBezTo>
                  <a:cubicBezTo>
                    <a:pt x="39" y="10"/>
                    <a:pt x="38" y="9"/>
                    <a:pt x="38" y="9"/>
                  </a:cubicBezTo>
                  <a:cubicBezTo>
                    <a:pt x="38" y="9"/>
                    <a:pt x="38" y="9"/>
                    <a:pt x="38" y="9"/>
                  </a:cubicBezTo>
                  <a:cubicBezTo>
                    <a:pt x="38" y="9"/>
                    <a:pt x="38" y="9"/>
                    <a:pt x="38" y="9"/>
                  </a:cubicBezTo>
                  <a:cubicBezTo>
                    <a:pt x="38" y="9"/>
                    <a:pt x="38" y="9"/>
                    <a:pt x="38" y="9"/>
                  </a:cubicBezTo>
                  <a:cubicBezTo>
                    <a:pt x="38" y="9"/>
                    <a:pt x="38" y="9"/>
                    <a:pt x="38" y="9"/>
                  </a:cubicBezTo>
                  <a:cubicBezTo>
                    <a:pt x="38" y="9"/>
                    <a:pt x="38" y="9"/>
                    <a:pt x="38" y="9"/>
                  </a:cubicBezTo>
                  <a:cubicBezTo>
                    <a:pt x="38" y="9"/>
                    <a:pt x="38" y="9"/>
                    <a:pt x="38" y="9"/>
                  </a:cubicBezTo>
                  <a:cubicBezTo>
                    <a:pt x="38" y="9"/>
                    <a:pt x="38" y="9"/>
                    <a:pt x="38" y="9"/>
                  </a:cubicBezTo>
                  <a:cubicBezTo>
                    <a:pt x="38" y="9"/>
                    <a:pt x="38" y="9"/>
                    <a:pt x="38" y="9"/>
                  </a:cubicBezTo>
                  <a:cubicBezTo>
                    <a:pt x="38" y="9"/>
                    <a:pt x="38" y="9"/>
                    <a:pt x="38" y="9"/>
                  </a:cubicBezTo>
                  <a:cubicBezTo>
                    <a:pt x="38" y="9"/>
                    <a:pt x="38" y="9"/>
                    <a:pt x="38" y="8"/>
                  </a:cubicBezTo>
                  <a:cubicBezTo>
                    <a:pt x="37" y="8"/>
                    <a:pt x="37" y="8"/>
                    <a:pt x="37" y="8"/>
                  </a:cubicBezTo>
                  <a:cubicBezTo>
                    <a:pt x="37" y="8"/>
                    <a:pt x="37" y="8"/>
                    <a:pt x="37" y="8"/>
                  </a:cubicBezTo>
                  <a:cubicBezTo>
                    <a:pt x="37" y="8"/>
                    <a:pt x="37" y="8"/>
                    <a:pt x="37" y="8"/>
                  </a:cubicBezTo>
                  <a:cubicBezTo>
                    <a:pt x="37" y="8"/>
                    <a:pt x="37" y="8"/>
                    <a:pt x="37" y="8"/>
                  </a:cubicBezTo>
                  <a:cubicBezTo>
                    <a:pt x="35" y="5"/>
                    <a:pt x="32" y="3"/>
                    <a:pt x="30" y="0"/>
                  </a:cubicBezTo>
                </a:path>
              </a:pathLst>
            </a:custGeom>
            <a:solidFill>
              <a:srgbClr val="C82C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26"/>
            <p:cNvSpPr>
              <a:spLocks noEditPoints="1"/>
            </p:cNvSpPr>
            <p:nvPr/>
          </p:nvSpPr>
          <p:spPr bwMode="auto">
            <a:xfrm>
              <a:off x="4805363" y="4967288"/>
              <a:ext cx="207963" cy="206375"/>
            </a:xfrm>
            <a:custGeom>
              <a:avLst/>
              <a:gdLst>
                <a:gd name="T0" fmla="*/ 11 w 21"/>
                <a:gd name="T1" fmla="*/ 12 h 21"/>
                <a:gd name="T2" fmla="*/ 21 w 21"/>
                <a:gd name="T3" fmla="*/ 21 h 21"/>
                <a:gd name="T4" fmla="*/ 11 w 21"/>
                <a:gd name="T5" fmla="*/ 12 h 21"/>
                <a:gd name="T6" fmla="*/ 11 w 21"/>
                <a:gd name="T7" fmla="*/ 12 h 21"/>
                <a:gd name="T8" fmla="*/ 10 w 21"/>
                <a:gd name="T9" fmla="*/ 12 h 21"/>
                <a:gd name="T10" fmla="*/ 10 w 21"/>
                <a:gd name="T11" fmla="*/ 12 h 21"/>
                <a:gd name="T12" fmla="*/ 10 w 21"/>
                <a:gd name="T13" fmla="*/ 11 h 21"/>
                <a:gd name="T14" fmla="*/ 10 w 21"/>
                <a:gd name="T15" fmla="*/ 11 h 21"/>
                <a:gd name="T16" fmla="*/ 10 w 21"/>
                <a:gd name="T17" fmla="*/ 11 h 21"/>
                <a:gd name="T18" fmla="*/ 10 w 21"/>
                <a:gd name="T19" fmla="*/ 11 h 21"/>
                <a:gd name="T20" fmla="*/ 10 w 21"/>
                <a:gd name="T21" fmla="*/ 11 h 21"/>
                <a:gd name="T22" fmla="*/ 10 w 21"/>
                <a:gd name="T23" fmla="*/ 11 h 21"/>
                <a:gd name="T24" fmla="*/ 10 w 21"/>
                <a:gd name="T25" fmla="*/ 11 h 21"/>
                <a:gd name="T26" fmla="*/ 9 w 21"/>
                <a:gd name="T27" fmla="*/ 10 h 21"/>
                <a:gd name="T28" fmla="*/ 9 w 21"/>
                <a:gd name="T29" fmla="*/ 10 h 21"/>
                <a:gd name="T30" fmla="*/ 9 w 21"/>
                <a:gd name="T31" fmla="*/ 10 h 21"/>
                <a:gd name="T32" fmla="*/ 9 w 21"/>
                <a:gd name="T33" fmla="*/ 10 h 21"/>
                <a:gd name="T34" fmla="*/ 9 w 21"/>
                <a:gd name="T35" fmla="*/ 10 h 21"/>
                <a:gd name="T36" fmla="*/ 9 w 21"/>
                <a:gd name="T37" fmla="*/ 10 h 21"/>
                <a:gd name="T38" fmla="*/ 9 w 21"/>
                <a:gd name="T39" fmla="*/ 10 h 21"/>
                <a:gd name="T40" fmla="*/ 9 w 21"/>
                <a:gd name="T41" fmla="*/ 10 h 21"/>
                <a:gd name="T42" fmla="*/ 8 w 21"/>
                <a:gd name="T43" fmla="*/ 9 h 21"/>
                <a:gd name="T44" fmla="*/ 8 w 21"/>
                <a:gd name="T45" fmla="*/ 9 h 21"/>
                <a:gd name="T46" fmla="*/ 8 w 21"/>
                <a:gd name="T47" fmla="*/ 9 h 21"/>
                <a:gd name="T48" fmla="*/ 8 w 21"/>
                <a:gd name="T49" fmla="*/ 9 h 21"/>
                <a:gd name="T50" fmla="*/ 8 w 21"/>
                <a:gd name="T51" fmla="*/ 9 h 21"/>
                <a:gd name="T52" fmla="*/ 8 w 21"/>
                <a:gd name="T53" fmla="*/ 9 h 21"/>
                <a:gd name="T54" fmla="*/ 8 w 21"/>
                <a:gd name="T55" fmla="*/ 9 h 21"/>
                <a:gd name="T56" fmla="*/ 7 w 21"/>
                <a:gd name="T57" fmla="*/ 8 h 21"/>
                <a:gd name="T58" fmla="*/ 7 w 21"/>
                <a:gd name="T59" fmla="*/ 8 h 21"/>
                <a:gd name="T60" fmla="*/ 7 w 21"/>
                <a:gd name="T61" fmla="*/ 8 h 21"/>
                <a:gd name="T62" fmla="*/ 0 w 21"/>
                <a:gd name="T63" fmla="*/ 0 h 21"/>
                <a:gd name="T64" fmla="*/ 7 w 21"/>
                <a:gd name="T65" fmla="*/ 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 h="21">
                  <a:moveTo>
                    <a:pt x="11" y="12"/>
                  </a:moveTo>
                  <a:cubicBezTo>
                    <a:pt x="11" y="12"/>
                    <a:pt x="11" y="12"/>
                    <a:pt x="11" y="12"/>
                  </a:cubicBezTo>
                  <a:cubicBezTo>
                    <a:pt x="14" y="15"/>
                    <a:pt x="17" y="18"/>
                    <a:pt x="21" y="21"/>
                  </a:cubicBezTo>
                  <a:cubicBezTo>
                    <a:pt x="21" y="21"/>
                    <a:pt x="21" y="21"/>
                    <a:pt x="21" y="21"/>
                  </a:cubicBezTo>
                  <a:cubicBezTo>
                    <a:pt x="17" y="18"/>
                    <a:pt x="14" y="15"/>
                    <a:pt x="11" y="12"/>
                  </a:cubicBezTo>
                  <a:cubicBezTo>
                    <a:pt x="11" y="12"/>
                    <a:pt x="11" y="12"/>
                    <a:pt x="11" y="12"/>
                  </a:cubicBezTo>
                  <a:moveTo>
                    <a:pt x="11" y="12"/>
                  </a:moveTo>
                  <a:cubicBezTo>
                    <a:pt x="11" y="12"/>
                    <a:pt x="11" y="12"/>
                    <a:pt x="11" y="12"/>
                  </a:cubicBezTo>
                  <a:cubicBezTo>
                    <a:pt x="11" y="12"/>
                    <a:pt x="11" y="12"/>
                    <a:pt x="11" y="12"/>
                  </a:cubicBezTo>
                  <a:moveTo>
                    <a:pt x="10" y="12"/>
                  </a:moveTo>
                  <a:cubicBezTo>
                    <a:pt x="10" y="12"/>
                    <a:pt x="10" y="12"/>
                    <a:pt x="10" y="12"/>
                  </a:cubicBezTo>
                  <a:cubicBezTo>
                    <a:pt x="10" y="12"/>
                    <a:pt x="10" y="12"/>
                    <a:pt x="10" y="12"/>
                  </a:cubicBezTo>
                  <a:moveTo>
                    <a:pt x="10" y="11"/>
                  </a:moveTo>
                  <a:cubicBezTo>
                    <a:pt x="10" y="11"/>
                    <a:pt x="10" y="11"/>
                    <a:pt x="10" y="11"/>
                  </a:cubicBezTo>
                  <a:cubicBezTo>
                    <a:pt x="10" y="11"/>
                    <a:pt x="10" y="11"/>
                    <a:pt x="10" y="11"/>
                  </a:cubicBezTo>
                  <a:moveTo>
                    <a:pt x="10" y="11"/>
                  </a:moveTo>
                  <a:cubicBezTo>
                    <a:pt x="10" y="11"/>
                    <a:pt x="10" y="11"/>
                    <a:pt x="10" y="11"/>
                  </a:cubicBezTo>
                  <a:cubicBezTo>
                    <a:pt x="10" y="11"/>
                    <a:pt x="10" y="11"/>
                    <a:pt x="10" y="11"/>
                  </a:cubicBezTo>
                  <a:moveTo>
                    <a:pt x="10" y="11"/>
                  </a:moveTo>
                  <a:cubicBezTo>
                    <a:pt x="10" y="11"/>
                    <a:pt x="10" y="11"/>
                    <a:pt x="10" y="11"/>
                  </a:cubicBezTo>
                  <a:cubicBezTo>
                    <a:pt x="10" y="11"/>
                    <a:pt x="10" y="11"/>
                    <a:pt x="10" y="11"/>
                  </a:cubicBezTo>
                  <a:moveTo>
                    <a:pt x="10" y="11"/>
                  </a:moveTo>
                  <a:cubicBezTo>
                    <a:pt x="10" y="11"/>
                    <a:pt x="10" y="11"/>
                    <a:pt x="10" y="11"/>
                  </a:cubicBezTo>
                  <a:cubicBezTo>
                    <a:pt x="10" y="11"/>
                    <a:pt x="10" y="11"/>
                    <a:pt x="10" y="11"/>
                  </a:cubicBezTo>
                  <a:moveTo>
                    <a:pt x="10" y="11"/>
                  </a:moveTo>
                  <a:cubicBezTo>
                    <a:pt x="10" y="11"/>
                    <a:pt x="10" y="11"/>
                    <a:pt x="10" y="11"/>
                  </a:cubicBezTo>
                  <a:cubicBezTo>
                    <a:pt x="10" y="11"/>
                    <a:pt x="10" y="11"/>
                    <a:pt x="10" y="11"/>
                  </a:cubicBezTo>
                  <a:moveTo>
                    <a:pt x="9" y="10"/>
                  </a:moveTo>
                  <a:cubicBezTo>
                    <a:pt x="9" y="10"/>
                    <a:pt x="9" y="10"/>
                    <a:pt x="9" y="10"/>
                  </a:cubicBezTo>
                  <a:cubicBezTo>
                    <a:pt x="9" y="10"/>
                    <a:pt x="9" y="10"/>
                    <a:pt x="9" y="10"/>
                  </a:cubicBezTo>
                  <a:moveTo>
                    <a:pt x="9" y="10"/>
                  </a:moveTo>
                  <a:cubicBezTo>
                    <a:pt x="9" y="10"/>
                    <a:pt x="9" y="10"/>
                    <a:pt x="9" y="10"/>
                  </a:cubicBezTo>
                  <a:cubicBezTo>
                    <a:pt x="9" y="10"/>
                    <a:pt x="9" y="10"/>
                    <a:pt x="9" y="10"/>
                  </a:cubicBezTo>
                  <a:moveTo>
                    <a:pt x="9" y="10"/>
                  </a:moveTo>
                  <a:cubicBezTo>
                    <a:pt x="9" y="10"/>
                    <a:pt x="9" y="10"/>
                    <a:pt x="9" y="10"/>
                  </a:cubicBezTo>
                  <a:cubicBezTo>
                    <a:pt x="9" y="10"/>
                    <a:pt x="9" y="10"/>
                    <a:pt x="9" y="10"/>
                  </a:cubicBezTo>
                  <a:moveTo>
                    <a:pt x="9" y="10"/>
                  </a:moveTo>
                  <a:cubicBezTo>
                    <a:pt x="9" y="10"/>
                    <a:pt x="9" y="10"/>
                    <a:pt x="9" y="10"/>
                  </a:cubicBezTo>
                  <a:cubicBezTo>
                    <a:pt x="9" y="10"/>
                    <a:pt x="9" y="10"/>
                    <a:pt x="9" y="10"/>
                  </a:cubicBezTo>
                  <a:moveTo>
                    <a:pt x="9" y="10"/>
                  </a:moveTo>
                  <a:cubicBezTo>
                    <a:pt x="9" y="10"/>
                    <a:pt x="9" y="10"/>
                    <a:pt x="9" y="10"/>
                  </a:cubicBezTo>
                  <a:cubicBezTo>
                    <a:pt x="9" y="10"/>
                    <a:pt x="9" y="10"/>
                    <a:pt x="9" y="10"/>
                  </a:cubicBezTo>
                  <a:moveTo>
                    <a:pt x="8" y="9"/>
                  </a:moveTo>
                  <a:cubicBezTo>
                    <a:pt x="8" y="9"/>
                    <a:pt x="8" y="9"/>
                    <a:pt x="8" y="9"/>
                  </a:cubicBezTo>
                  <a:cubicBezTo>
                    <a:pt x="8" y="9"/>
                    <a:pt x="8" y="9"/>
                    <a:pt x="8" y="9"/>
                  </a:cubicBezTo>
                  <a:moveTo>
                    <a:pt x="8" y="9"/>
                  </a:moveTo>
                  <a:cubicBezTo>
                    <a:pt x="8" y="9"/>
                    <a:pt x="8" y="9"/>
                    <a:pt x="8" y="9"/>
                  </a:cubicBezTo>
                  <a:cubicBezTo>
                    <a:pt x="8" y="9"/>
                    <a:pt x="8" y="9"/>
                    <a:pt x="8" y="9"/>
                  </a:cubicBezTo>
                  <a:moveTo>
                    <a:pt x="8" y="9"/>
                  </a:moveTo>
                  <a:cubicBezTo>
                    <a:pt x="8" y="9"/>
                    <a:pt x="8" y="9"/>
                    <a:pt x="8" y="9"/>
                  </a:cubicBezTo>
                  <a:cubicBezTo>
                    <a:pt x="8" y="9"/>
                    <a:pt x="8" y="9"/>
                    <a:pt x="8" y="9"/>
                  </a:cubicBezTo>
                  <a:moveTo>
                    <a:pt x="8" y="9"/>
                  </a:moveTo>
                  <a:cubicBezTo>
                    <a:pt x="8" y="9"/>
                    <a:pt x="8" y="9"/>
                    <a:pt x="8" y="9"/>
                  </a:cubicBezTo>
                  <a:cubicBezTo>
                    <a:pt x="8" y="9"/>
                    <a:pt x="8" y="9"/>
                    <a:pt x="8" y="9"/>
                  </a:cubicBezTo>
                  <a:moveTo>
                    <a:pt x="8" y="9"/>
                  </a:moveTo>
                  <a:cubicBezTo>
                    <a:pt x="8" y="9"/>
                    <a:pt x="8" y="9"/>
                    <a:pt x="8" y="9"/>
                  </a:cubicBezTo>
                  <a:cubicBezTo>
                    <a:pt x="8" y="9"/>
                    <a:pt x="8" y="9"/>
                    <a:pt x="8" y="9"/>
                  </a:cubicBezTo>
                  <a:moveTo>
                    <a:pt x="7" y="8"/>
                  </a:moveTo>
                  <a:cubicBezTo>
                    <a:pt x="7" y="8"/>
                    <a:pt x="7" y="8"/>
                    <a:pt x="8" y="8"/>
                  </a:cubicBezTo>
                  <a:cubicBezTo>
                    <a:pt x="7" y="8"/>
                    <a:pt x="7" y="8"/>
                    <a:pt x="7" y="8"/>
                  </a:cubicBezTo>
                  <a:moveTo>
                    <a:pt x="7" y="8"/>
                  </a:moveTo>
                  <a:cubicBezTo>
                    <a:pt x="7" y="8"/>
                    <a:pt x="7" y="8"/>
                    <a:pt x="7" y="8"/>
                  </a:cubicBezTo>
                  <a:cubicBezTo>
                    <a:pt x="7" y="8"/>
                    <a:pt x="7" y="8"/>
                    <a:pt x="7" y="8"/>
                  </a:cubicBezTo>
                  <a:moveTo>
                    <a:pt x="0" y="0"/>
                  </a:moveTo>
                  <a:cubicBezTo>
                    <a:pt x="0" y="0"/>
                    <a:pt x="0" y="0"/>
                    <a:pt x="0" y="0"/>
                  </a:cubicBezTo>
                  <a:cubicBezTo>
                    <a:pt x="2" y="3"/>
                    <a:pt x="5" y="5"/>
                    <a:pt x="7" y="8"/>
                  </a:cubicBezTo>
                  <a:cubicBezTo>
                    <a:pt x="5" y="5"/>
                    <a:pt x="2" y="3"/>
                    <a:pt x="0" y="0"/>
                  </a:cubicBezTo>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27"/>
            <p:cNvSpPr>
              <a:spLocks/>
            </p:cNvSpPr>
            <p:nvPr/>
          </p:nvSpPr>
          <p:spPr bwMode="auto">
            <a:xfrm>
              <a:off x="4805363" y="4967288"/>
              <a:ext cx="217488" cy="206375"/>
            </a:xfrm>
            <a:custGeom>
              <a:avLst/>
              <a:gdLst>
                <a:gd name="T0" fmla="*/ 1 w 22"/>
                <a:gd name="T1" fmla="*/ 0 h 21"/>
                <a:gd name="T2" fmla="*/ 0 w 22"/>
                <a:gd name="T3" fmla="*/ 0 h 21"/>
                <a:gd name="T4" fmla="*/ 7 w 22"/>
                <a:gd name="T5" fmla="*/ 8 h 21"/>
                <a:gd name="T6" fmla="*/ 7 w 22"/>
                <a:gd name="T7" fmla="*/ 8 h 21"/>
                <a:gd name="T8" fmla="*/ 7 w 22"/>
                <a:gd name="T9" fmla="*/ 8 h 21"/>
                <a:gd name="T10" fmla="*/ 7 w 22"/>
                <a:gd name="T11" fmla="*/ 8 h 21"/>
                <a:gd name="T12" fmla="*/ 8 w 22"/>
                <a:gd name="T13" fmla="*/ 8 h 21"/>
                <a:gd name="T14" fmla="*/ 8 w 22"/>
                <a:gd name="T15" fmla="*/ 9 h 21"/>
                <a:gd name="T16" fmla="*/ 8 w 22"/>
                <a:gd name="T17" fmla="*/ 9 h 21"/>
                <a:gd name="T18" fmla="*/ 8 w 22"/>
                <a:gd name="T19" fmla="*/ 9 h 21"/>
                <a:gd name="T20" fmla="*/ 8 w 22"/>
                <a:gd name="T21" fmla="*/ 9 h 21"/>
                <a:gd name="T22" fmla="*/ 8 w 22"/>
                <a:gd name="T23" fmla="*/ 9 h 21"/>
                <a:gd name="T24" fmla="*/ 8 w 22"/>
                <a:gd name="T25" fmla="*/ 9 h 21"/>
                <a:gd name="T26" fmla="*/ 8 w 22"/>
                <a:gd name="T27" fmla="*/ 9 h 21"/>
                <a:gd name="T28" fmla="*/ 8 w 22"/>
                <a:gd name="T29" fmla="*/ 9 h 21"/>
                <a:gd name="T30" fmla="*/ 8 w 22"/>
                <a:gd name="T31" fmla="*/ 9 h 21"/>
                <a:gd name="T32" fmla="*/ 8 w 22"/>
                <a:gd name="T33" fmla="*/ 9 h 21"/>
                <a:gd name="T34" fmla="*/ 9 w 22"/>
                <a:gd name="T35" fmla="*/ 10 h 21"/>
                <a:gd name="T36" fmla="*/ 9 w 22"/>
                <a:gd name="T37" fmla="*/ 10 h 21"/>
                <a:gd name="T38" fmla="*/ 9 w 22"/>
                <a:gd name="T39" fmla="*/ 10 h 21"/>
                <a:gd name="T40" fmla="*/ 9 w 22"/>
                <a:gd name="T41" fmla="*/ 10 h 21"/>
                <a:gd name="T42" fmla="*/ 9 w 22"/>
                <a:gd name="T43" fmla="*/ 10 h 21"/>
                <a:gd name="T44" fmla="*/ 9 w 22"/>
                <a:gd name="T45" fmla="*/ 10 h 21"/>
                <a:gd name="T46" fmla="*/ 9 w 22"/>
                <a:gd name="T47" fmla="*/ 10 h 21"/>
                <a:gd name="T48" fmla="*/ 9 w 22"/>
                <a:gd name="T49" fmla="*/ 10 h 21"/>
                <a:gd name="T50" fmla="*/ 9 w 22"/>
                <a:gd name="T51" fmla="*/ 10 h 21"/>
                <a:gd name="T52" fmla="*/ 9 w 22"/>
                <a:gd name="T53" fmla="*/ 10 h 21"/>
                <a:gd name="T54" fmla="*/ 10 w 22"/>
                <a:gd name="T55" fmla="*/ 11 h 21"/>
                <a:gd name="T56" fmla="*/ 10 w 22"/>
                <a:gd name="T57" fmla="*/ 11 h 21"/>
                <a:gd name="T58" fmla="*/ 10 w 22"/>
                <a:gd name="T59" fmla="*/ 11 h 21"/>
                <a:gd name="T60" fmla="*/ 10 w 22"/>
                <a:gd name="T61" fmla="*/ 11 h 21"/>
                <a:gd name="T62" fmla="*/ 10 w 22"/>
                <a:gd name="T63" fmla="*/ 11 h 21"/>
                <a:gd name="T64" fmla="*/ 10 w 22"/>
                <a:gd name="T65" fmla="*/ 11 h 21"/>
                <a:gd name="T66" fmla="*/ 10 w 22"/>
                <a:gd name="T67" fmla="*/ 11 h 21"/>
                <a:gd name="T68" fmla="*/ 10 w 22"/>
                <a:gd name="T69" fmla="*/ 11 h 21"/>
                <a:gd name="T70" fmla="*/ 10 w 22"/>
                <a:gd name="T71" fmla="*/ 11 h 21"/>
                <a:gd name="T72" fmla="*/ 10 w 22"/>
                <a:gd name="T73" fmla="*/ 11 h 21"/>
                <a:gd name="T74" fmla="*/ 10 w 22"/>
                <a:gd name="T75" fmla="*/ 12 h 21"/>
                <a:gd name="T76" fmla="*/ 10 w 22"/>
                <a:gd name="T77" fmla="*/ 12 h 21"/>
                <a:gd name="T78" fmla="*/ 11 w 22"/>
                <a:gd name="T79" fmla="*/ 12 h 21"/>
                <a:gd name="T80" fmla="*/ 11 w 22"/>
                <a:gd name="T81" fmla="*/ 12 h 21"/>
                <a:gd name="T82" fmla="*/ 11 w 22"/>
                <a:gd name="T83" fmla="*/ 12 h 21"/>
                <a:gd name="T84" fmla="*/ 11 w 22"/>
                <a:gd name="T85" fmla="*/ 12 h 21"/>
                <a:gd name="T86" fmla="*/ 21 w 22"/>
                <a:gd name="T87" fmla="*/ 21 h 21"/>
                <a:gd name="T88" fmla="*/ 22 w 22"/>
                <a:gd name="T89" fmla="*/ 20 h 21"/>
                <a:gd name="T90" fmla="*/ 9 w 22"/>
                <a:gd name="T91" fmla="*/ 9 h 21"/>
                <a:gd name="T92" fmla="*/ 1 w 22"/>
                <a:gd name="T93"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 h="21">
                  <a:moveTo>
                    <a:pt x="1" y="0"/>
                  </a:moveTo>
                  <a:cubicBezTo>
                    <a:pt x="0" y="0"/>
                    <a:pt x="0" y="0"/>
                    <a:pt x="0" y="0"/>
                  </a:cubicBezTo>
                  <a:cubicBezTo>
                    <a:pt x="2" y="3"/>
                    <a:pt x="5" y="5"/>
                    <a:pt x="7" y="8"/>
                  </a:cubicBezTo>
                  <a:cubicBezTo>
                    <a:pt x="7" y="8"/>
                    <a:pt x="7" y="8"/>
                    <a:pt x="7" y="8"/>
                  </a:cubicBezTo>
                  <a:cubicBezTo>
                    <a:pt x="7" y="8"/>
                    <a:pt x="7" y="8"/>
                    <a:pt x="7" y="8"/>
                  </a:cubicBezTo>
                  <a:cubicBezTo>
                    <a:pt x="7" y="8"/>
                    <a:pt x="7" y="8"/>
                    <a:pt x="7" y="8"/>
                  </a:cubicBezTo>
                  <a:cubicBezTo>
                    <a:pt x="7" y="8"/>
                    <a:pt x="7" y="8"/>
                    <a:pt x="8" y="8"/>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8" y="9"/>
                    <a:pt x="9" y="10"/>
                    <a:pt x="9" y="10"/>
                  </a:cubicBezTo>
                  <a:cubicBezTo>
                    <a:pt x="9" y="10"/>
                    <a:pt x="9" y="10"/>
                    <a:pt x="9" y="10"/>
                  </a:cubicBezTo>
                  <a:cubicBezTo>
                    <a:pt x="9" y="10"/>
                    <a:pt x="9" y="10"/>
                    <a:pt x="9" y="10"/>
                  </a:cubicBezTo>
                  <a:cubicBezTo>
                    <a:pt x="9" y="10"/>
                    <a:pt x="9" y="10"/>
                    <a:pt x="9" y="10"/>
                  </a:cubicBezTo>
                  <a:cubicBezTo>
                    <a:pt x="9" y="10"/>
                    <a:pt x="9" y="10"/>
                    <a:pt x="9" y="10"/>
                  </a:cubicBezTo>
                  <a:cubicBezTo>
                    <a:pt x="9" y="10"/>
                    <a:pt x="9" y="10"/>
                    <a:pt x="9" y="10"/>
                  </a:cubicBezTo>
                  <a:cubicBezTo>
                    <a:pt x="9" y="10"/>
                    <a:pt x="9" y="10"/>
                    <a:pt x="9" y="10"/>
                  </a:cubicBezTo>
                  <a:cubicBezTo>
                    <a:pt x="9" y="10"/>
                    <a:pt x="9" y="10"/>
                    <a:pt x="9" y="10"/>
                  </a:cubicBezTo>
                  <a:cubicBezTo>
                    <a:pt x="9" y="10"/>
                    <a:pt x="9" y="10"/>
                    <a:pt x="9" y="10"/>
                  </a:cubicBezTo>
                  <a:cubicBezTo>
                    <a:pt x="9" y="10"/>
                    <a:pt x="9" y="10"/>
                    <a:pt x="9" y="10"/>
                  </a:cubicBezTo>
                  <a:cubicBezTo>
                    <a:pt x="9" y="10"/>
                    <a:pt x="9" y="10"/>
                    <a:pt x="10" y="11"/>
                  </a:cubicBezTo>
                  <a:cubicBezTo>
                    <a:pt x="10" y="11"/>
                    <a:pt x="10" y="11"/>
                    <a:pt x="10" y="11"/>
                  </a:cubicBezTo>
                  <a:cubicBezTo>
                    <a:pt x="10" y="11"/>
                    <a:pt x="10" y="11"/>
                    <a:pt x="10" y="11"/>
                  </a:cubicBezTo>
                  <a:cubicBezTo>
                    <a:pt x="10" y="11"/>
                    <a:pt x="10" y="11"/>
                    <a:pt x="10" y="11"/>
                  </a:cubicBezTo>
                  <a:cubicBezTo>
                    <a:pt x="10" y="11"/>
                    <a:pt x="10" y="11"/>
                    <a:pt x="10" y="11"/>
                  </a:cubicBezTo>
                  <a:cubicBezTo>
                    <a:pt x="10" y="11"/>
                    <a:pt x="10" y="11"/>
                    <a:pt x="10" y="11"/>
                  </a:cubicBezTo>
                  <a:cubicBezTo>
                    <a:pt x="10" y="11"/>
                    <a:pt x="10" y="11"/>
                    <a:pt x="10" y="11"/>
                  </a:cubicBezTo>
                  <a:cubicBezTo>
                    <a:pt x="10" y="11"/>
                    <a:pt x="10" y="11"/>
                    <a:pt x="10" y="11"/>
                  </a:cubicBezTo>
                  <a:cubicBezTo>
                    <a:pt x="10" y="11"/>
                    <a:pt x="10" y="11"/>
                    <a:pt x="10" y="11"/>
                  </a:cubicBezTo>
                  <a:cubicBezTo>
                    <a:pt x="10" y="11"/>
                    <a:pt x="10" y="11"/>
                    <a:pt x="10" y="11"/>
                  </a:cubicBezTo>
                  <a:cubicBezTo>
                    <a:pt x="10" y="11"/>
                    <a:pt x="10" y="11"/>
                    <a:pt x="10" y="12"/>
                  </a:cubicBezTo>
                  <a:cubicBezTo>
                    <a:pt x="10" y="12"/>
                    <a:pt x="10" y="12"/>
                    <a:pt x="10" y="12"/>
                  </a:cubicBezTo>
                  <a:cubicBezTo>
                    <a:pt x="11" y="12"/>
                    <a:pt x="11" y="12"/>
                    <a:pt x="11" y="12"/>
                  </a:cubicBezTo>
                  <a:cubicBezTo>
                    <a:pt x="11" y="12"/>
                    <a:pt x="11" y="12"/>
                    <a:pt x="11" y="12"/>
                  </a:cubicBezTo>
                  <a:cubicBezTo>
                    <a:pt x="11" y="12"/>
                    <a:pt x="11" y="12"/>
                    <a:pt x="11" y="12"/>
                  </a:cubicBezTo>
                  <a:cubicBezTo>
                    <a:pt x="11" y="12"/>
                    <a:pt x="11" y="12"/>
                    <a:pt x="11" y="12"/>
                  </a:cubicBezTo>
                  <a:cubicBezTo>
                    <a:pt x="14" y="15"/>
                    <a:pt x="17" y="18"/>
                    <a:pt x="21" y="21"/>
                  </a:cubicBezTo>
                  <a:cubicBezTo>
                    <a:pt x="22" y="20"/>
                    <a:pt x="22" y="20"/>
                    <a:pt x="22" y="20"/>
                  </a:cubicBezTo>
                  <a:cubicBezTo>
                    <a:pt x="17" y="17"/>
                    <a:pt x="13" y="13"/>
                    <a:pt x="9" y="9"/>
                  </a:cubicBezTo>
                  <a:cubicBezTo>
                    <a:pt x="6" y="6"/>
                    <a:pt x="3" y="3"/>
                    <a:pt x="1" y="0"/>
                  </a:cubicBezTo>
                </a:path>
              </a:pathLst>
            </a:custGeom>
            <a:solidFill>
              <a:srgbClr val="D638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28"/>
            <p:cNvSpPr>
              <a:spLocks/>
            </p:cNvSpPr>
            <p:nvPr/>
          </p:nvSpPr>
          <p:spPr bwMode="auto">
            <a:xfrm>
              <a:off x="4402138" y="2155826"/>
              <a:ext cx="3394075" cy="2635250"/>
            </a:xfrm>
            <a:custGeom>
              <a:avLst/>
              <a:gdLst>
                <a:gd name="T0" fmla="*/ 172 w 345"/>
                <a:gd name="T1" fmla="*/ 0 h 268"/>
                <a:gd name="T2" fmla="*/ 50 w 345"/>
                <a:gd name="T3" fmla="*/ 51 h 268"/>
                <a:gd name="T4" fmla="*/ 0 w 345"/>
                <a:gd name="T5" fmla="*/ 173 h 268"/>
                <a:gd name="T6" fmla="*/ 28 w 345"/>
                <a:gd name="T7" fmla="*/ 268 h 268"/>
                <a:gd name="T8" fmla="*/ 3 w 345"/>
                <a:gd name="T9" fmla="*/ 176 h 268"/>
                <a:gd name="T10" fmla="*/ 3 w 345"/>
                <a:gd name="T11" fmla="*/ 173 h 268"/>
                <a:gd name="T12" fmla="*/ 3 w 345"/>
                <a:gd name="T13" fmla="*/ 164 h 268"/>
                <a:gd name="T14" fmla="*/ 52 w 345"/>
                <a:gd name="T15" fmla="*/ 52 h 268"/>
                <a:gd name="T16" fmla="*/ 172 w 345"/>
                <a:gd name="T17" fmla="*/ 3 h 268"/>
                <a:gd name="T18" fmla="*/ 292 w 345"/>
                <a:gd name="T19" fmla="*/ 52 h 268"/>
                <a:gd name="T20" fmla="*/ 342 w 345"/>
                <a:gd name="T21" fmla="*/ 163 h 268"/>
                <a:gd name="T22" fmla="*/ 342 w 345"/>
                <a:gd name="T23" fmla="*/ 173 h 268"/>
                <a:gd name="T24" fmla="*/ 342 w 345"/>
                <a:gd name="T25" fmla="*/ 176 h 268"/>
                <a:gd name="T26" fmla="*/ 316 w 345"/>
                <a:gd name="T27" fmla="*/ 268 h 268"/>
                <a:gd name="T28" fmla="*/ 345 w 345"/>
                <a:gd name="T29" fmla="*/ 173 h 268"/>
                <a:gd name="T30" fmla="*/ 294 w 345"/>
                <a:gd name="T31" fmla="*/ 51 h 268"/>
                <a:gd name="T32" fmla="*/ 172 w 345"/>
                <a:gd name="T33" fmla="*/ 0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5" h="268">
                  <a:moveTo>
                    <a:pt x="172" y="0"/>
                  </a:moveTo>
                  <a:cubicBezTo>
                    <a:pt x="126" y="0"/>
                    <a:pt x="83" y="18"/>
                    <a:pt x="50" y="51"/>
                  </a:cubicBezTo>
                  <a:cubicBezTo>
                    <a:pt x="18" y="83"/>
                    <a:pt x="0" y="127"/>
                    <a:pt x="0" y="173"/>
                  </a:cubicBezTo>
                  <a:cubicBezTo>
                    <a:pt x="0" y="207"/>
                    <a:pt x="10" y="240"/>
                    <a:pt x="28" y="268"/>
                  </a:cubicBezTo>
                  <a:cubicBezTo>
                    <a:pt x="11" y="240"/>
                    <a:pt x="2" y="208"/>
                    <a:pt x="3" y="176"/>
                  </a:cubicBezTo>
                  <a:cubicBezTo>
                    <a:pt x="3" y="175"/>
                    <a:pt x="3" y="174"/>
                    <a:pt x="3" y="173"/>
                  </a:cubicBezTo>
                  <a:cubicBezTo>
                    <a:pt x="3" y="170"/>
                    <a:pt x="3" y="167"/>
                    <a:pt x="3" y="164"/>
                  </a:cubicBezTo>
                  <a:cubicBezTo>
                    <a:pt x="5" y="123"/>
                    <a:pt x="21" y="83"/>
                    <a:pt x="52" y="52"/>
                  </a:cubicBezTo>
                  <a:cubicBezTo>
                    <a:pt x="85" y="19"/>
                    <a:pt x="129" y="3"/>
                    <a:pt x="172" y="3"/>
                  </a:cubicBezTo>
                  <a:cubicBezTo>
                    <a:pt x="216" y="3"/>
                    <a:pt x="259" y="19"/>
                    <a:pt x="292" y="52"/>
                  </a:cubicBezTo>
                  <a:cubicBezTo>
                    <a:pt x="323" y="83"/>
                    <a:pt x="340" y="123"/>
                    <a:pt x="342" y="163"/>
                  </a:cubicBezTo>
                  <a:cubicBezTo>
                    <a:pt x="342" y="166"/>
                    <a:pt x="342" y="170"/>
                    <a:pt x="342" y="173"/>
                  </a:cubicBezTo>
                  <a:cubicBezTo>
                    <a:pt x="342" y="174"/>
                    <a:pt x="342" y="175"/>
                    <a:pt x="342" y="176"/>
                  </a:cubicBezTo>
                  <a:cubicBezTo>
                    <a:pt x="342" y="208"/>
                    <a:pt x="334" y="240"/>
                    <a:pt x="316" y="268"/>
                  </a:cubicBezTo>
                  <a:cubicBezTo>
                    <a:pt x="335" y="240"/>
                    <a:pt x="345" y="207"/>
                    <a:pt x="345" y="173"/>
                  </a:cubicBezTo>
                  <a:cubicBezTo>
                    <a:pt x="345" y="127"/>
                    <a:pt x="327" y="83"/>
                    <a:pt x="294" y="51"/>
                  </a:cubicBezTo>
                  <a:cubicBezTo>
                    <a:pt x="262" y="18"/>
                    <a:pt x="218" y="0"/>
                    <a:pt x="172" y="0"/>
                  </a:cubicBezTo>
                </a:path>
              </a:pathLst>
            </a:custGeom>
            <a:solidFill>
              <a:srgbClr val="FF6A5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29"/>
            <p:cNvSpPr>
              <a:spLocks/>
            </p:cNvSpPr>
            <p:nvPr/>
          </p:nvSpPr>
          <p:spPr bwMode="auto">
            <a:xfrm>
              <a:off x="4432300" y="2184401"/>
              <a:ext cx="3335338" cy="1584325"/>
            </a:xfrm>
            <a:custGeom>
              <a:avLst/>
              <a:gdLst>
                <a:gd name="T0" fmla="*/ 169 w 339"/>
                <a:gd name="T1" fmla="*/ 0 h 161"/>
                <a:gd name="T2" fmla="*/ 49 w 339"/>
                <a:gd name="T3" fmla="*/ 49 h 161"/>
                <a:gd name="T4" fmla="*/ 0 w 339"/>
                <a:gd name="T5" fmla="*/ 161 h 161"/>
                <a:gd name="T6" fmla="*/ 49 w 339"/>
                <a:gd name="T7" fmla="*/ 50 h 161"/>
                <a:gd name="T8" fmla="*/ 169 w 339"/>
                <a:gd name="T9" fmla="*/ 0 h 161"/>
                <a:gd name="T10" fmla="*/ 289 w 339"/>
                <a:gd name="T11" fmla="*/ 50 h 161"/>
                <a:gd name="T12" fmla="*/ 339 w 339"/>
                <a:gd name="T13" fmla="*/ 160 h 161"/>
                <a:gd name="T14" fmla="*/ 289 w 339"/>
                <a:gd name="T15" fmla="*/ 49 h 161"/>
                <a:gd name="T16" fmla="*/ 169 w 339"/>
                <a:gd name="T17"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9" h="161">
                  <a:moveTo>
                    <a:pt x="169" y="0"/>
                  </a:moveTo>
                  <a:cubicBezTo>
                    <a:pt x="126" y="0"/>
                    <a:pt x="82" y="16"/>
                    <a:pt x="49" y="49"/>
                  </a:cubicBezTo>
                  <a:cubicBezTo>
                    <a:pt x="18" y="80"/>
                    <a:pt x="2" y="120"/>
                    <a:pt x="0" y="161"/>
                  </a:cubicBezTo>
                  <a:cubicBezTo>
                    <a:pt x="2" y="119"/>
                    <a:pt x="19" y="80"/>
                    <a:pt x="49" y="50"/>
                  </a:cubicBezTo>
                  <a:cubicBezTo>
                    <a:pt x="81" y="18"/>
                    <a:pt x="124" y="0"/>
                    <a:pt x="169" y="0"/>
                  </a:cubicBezTo>
                  <a:cubicBezTo>
                    <a:pt x="215" y="0"/>
                    <a:pt x="257" y="18"/>
                    <a:pt x="289" y="50"/>
                  </a:cubicBezTo>
                  <a:cubicBezTo>
                    <a:pt x="319" y="80"/>
                    <a:pt x="336" y="118"/>
                    <a:pt x="339" y="160"/>
                  </a:cubicBezTo>
                  <a:cubicBezTo>
                    <a:pt x="337" y="120"/>
                    <a:pt x="320" y="80"/>
                    <a:pt x="289" y="49"/>
                  </a:cubicBezTo>
                  <a:cubicBezTo>
                    <a:pt x="256" y="16"/>
                    <a:pt x="213" y="0"/>
                    <a:pt x="169" y="0"/>
                  </a:cubicBezTo>
                </a:path>
              </a:pathLst>
            </a:custGeom>
            <a:solidFill>
              <a:srgbClr val="FF1A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30"/>
            <p:cNvSpPr>
              <a:spLocks noEditPoints="1"/>
            </p:cNvSpPr>
            <p:nvPr/>
          </p:nvSpPr>
          <p:spPr bwMode="auto">
            <a:xfrm>
              <a:off x="4422775" y="3886201"/>
              <a:ext cx="3344863" cy="1652588"/>
            </a:xfrm>
            <a:custGeom>
              <a:avLst/>
              <a:gdLst>
                <a:gd name="T0" fmla="*/ 340 w 340"/>
                <a:gd name="T1" fmla="*/ 5 h 168"/>
                <a:gd name="T2" fmla="*/ 290 w 340"/>
                <a:gd name="T3" fmla="*/ 117 h 168"/>
                <a:gd name="T4" fmla="*/ 170 w 340"/>
                <a:gd name="T5" fmla="*/ 167 h 168"/>
                <a:gd name="T6" fmla="*/ 63 w 340"/>
                <a:gd name="T7" fmla="*/ 128 h 168"/>
                <a:gd name="T8" fmla="*/ 62 w 340"/>
                <a:gd name="T9" fmla="*/ 129 h 168"/>
                <a:gd name="T10" fmla="*/ 170 w 340"/>
                <a:gd name="T11" fmla="*/ 168 h 168"/>
                <a:gd name="T12" fmla="*/ 290 w 340"/>
                <a:gd name="T13" fmla="*/ 118 h 168"/>
                <a:gd name="T14" fmla="*/ 340 w 340"/>
                <a:gd name="T15" fmla="*/ 5 h 168"/>
                <a:gd name="T16" fmla="*/ 1 w 340"/>
                <a:gd name="T17" fmla="*/ 5 h 168"/>
                <a:gd name="T18" fmla="*/ 41 w 340"/>
                <a:gd name="T19" fmla="*/ 108 h 168"/>
                <a:gd name="T20" fmla="*/ 42 w 340"/>
                <a:gd name="T21" fmla="*/ 108 h 168"/>
                <a:gd name="T22" fmla="*/ 1 w 340"/>
                <a:gd name="T23" fmla="*/ 5 h 168"/>
                <a:gd name="T24" fmla="*/ 340 w 340"/>
                <a:gd name="T25" fmla="*/ 0 h 168"/>
                <a:gd name="T26" fmla="*/ 340 w 340"/>
                <a:gd name="T27" fmla="*/ 2 h 168"/>
                <a:gd name="T28" fmla="*/ 314 w 340"/>
                <a:gd name="T29" fmla="*/ 92 h 168"/>
                <a:gd name="T30" fmla="*/ 314 w 340"/>
                <a:gd name="T31" fmla="*/ 92 h 168"/>
                <a:gd name="T32" fmla="*/ 340 w 340"/>
                <a:gd name="T33" fmla="*/ 0 h 168"/>
                <a:gd name="T34" fmla="*/ 1 w 340"/>
                <a:gd name="T35" fmla="*/ 0 h 168"/>
                <a:gd name="T36" fmla="*/ 26 w 340"/>
                <a:gd name="T37" fmla="*/ 92 h 168"/>
                <a:gd name="T38" fmla="*/ 26 w 340"/>
                <a:gd name="T39" fmla="*/ 92 h 168"/>
                <a:gd name="T40" fmla="*/ 1 w 340"/>
                <a:gd name="T41" fmla="*/ 1 h 168"/>
                <a:gd name="T42" fmla="*/ 1 w 340"/>
                <a:gd name="T43"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0" h="168">
                  <a:moveTo>
                    <a:pt x="340" y="5"/>
                  </a:moveTo>
                  <a:cubicBezTo>
                    <a:pt x="338" y="47"/>
                    <a:pt x="320" y="87"/>
                    <a:pt x="290" y="117"/>
                  </a:cubicBezTo>
                  <a:cubicBezTo>
                    <a:pt x="258" y="149"/>
                    <a:pt x="216" y="167"/>
                    <a:pt x="170" y="167"/>
                  </a:cubicBezTo>
                  <a:cubicBezTo>
                    <a:pt x="131" y="167"/>
                    <a:pt x="93" y="153"/>
                    <a:pt x="63" y="128"/>
                  </a:cubicBezTo>
                  <a:cubicBezTo>
                    <a:pt x="62" y="129"/>
                    <a:pt x="62" y="129"/>
                    <a:pt x="62" y="129"/>
                  </a:cubicBezTo>
                  <a:cubicBezTo>
                    <a:pt x="93" y="155"/>
                    <a:pt x="132" y="168"/>
                    <a:pt x="170" y="168"/>
                  </a:cubicBezTo>
                  <a:cubicBezTo>
                    <a:pt x="214" y="168"/>
                    <a:pt x="257" y="152"/>
                    <a:pt x="290" y="118"/>
                  </a:cubicBezTo>
                  <a:cubicBezTo>
                    <a:pt x="322" y="87"/>
                    <a:pt x="338" y="46"/>
                    <a:pt x="340" y="5"/>
                  </a:cubicBezTo>
                  <a:moveTo>
                    <a:pt x="1" y="5"/>
                  </a:moveTo>
                  <a:cubicBezTo>
                    <a:pt x="2" y="42"/>
                    <a:pt x="15" y="78"/>
                    <a:pt x="41" y="108"/>
                  </a:cubicBezTo>
                  <a:cubicBezTo>
                    <a:pt x="42" y="108"/>
                    <a:pt x="42" y="108"/>
                    <a:pt x="42" y="108"/>
                  </a:cubicBezTo>
                  <a:cubicBezTo>
                    <a:pt x="17" y="79"/>
                    <a:pt x="2" y="43"/>
                    <a:pt x="1" y="5"/>
                  </a:cubicBezTo>
                  <a:moveTo>
                    <a:pt x="340" y="0"/>
                  </a:moveTo>
                  <a:cubicBezTo>
                    <a:pt x="340" y="1"/>
                    <a:pt x="340" y="1"/>
                    <a:pt x="340" y="2"/>
                  </a:cubicBezTo>
                  <a:cubicBezTo>
                    <a:pt x="340" y="33"/>
                    <a:pt x="332" y="65"/>
                    <a:pt x="314" y="92"/>
                  </a:cubicBezTo>
                  <a:cubicBezTo>
                    <a:pt x="314" y="92"/>
                    <a:pt x="314" y="92"/>
                    <a:pt x="314" y="92"/>
                  </a:cubicBezTo>
                  <a:cubicBezTo>
                    <a:pt x="332" y="64"/>
                    <a:pt x="340" y="32"/>
                    <a:pt x="340" y="0"/>
                  </a:cubicBezTo>
                  <a:moveTo>
                    <a:pt x="1" y="0"/>
                  </a:moveTo>
                  <a:cubicBezTo>
                    <a:pt x="0" y="32"/>
                    <a:pt x="9" y="64"/>
                    <a:pt x="26" y="92"/>
                  </a:cubicBezTo>
                  <a:cubicBezTo>
                    <a:pt x="26" y="92"/>
                    <a:pt x="26" y="92"/>
                    <a:pt x="26" y="92"/>
                  </a:cubicBezTo>
                  <a:cubicBezTo>
                    <a:pt x="9" y="64"/>
                    <a:pt x="0" y="33"/>
                    <a:pt x="1" y="1"/>
                  </a:cubicBezTo>
                  <a:cubicBezTo>
                    <a:pt x="1" y="1"/>
                    <a:pt x="1" y="1"/>
                    <a:pt x="1"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31"/>
            <p:cNvSpPr>
              <a:spLocks noEditPoints="1"/>
            </p:cNvSpPr>
            <p:nvPr/>
          </p:nvSpPr>
          <p:spPr bwMode="auto">
            <a:xfrm>
              <a:off x="4422775" y="3895726"/>
              <a:ext cx="3344863" cy="1662113"/>
            </a:xfrm>
            <a:custGeom>
              <a:avLst/>
              <a:gdLst>
                <a:gd name="T0" fmla="*/ 340 w 340"/>
                <a:gd name="T1" fmla="*/ 1 h 169"/>
                <a:gd name="T2" fmla="*/ 340 w 340"/>
                <a:gd name="T3" fmla="*/ 4 h 169"/>
                <a:gd name="T4" fmla="*/ 290 w 340"/>
                <a:gd name="T5" fmla="*/ 117 h 169"/>
                <a:gd name="T6" fmla="*/ 170 w 340"/>
                <a:gd name="T7" fmla="*/ 167 h 169"/>
                <a:gd name="T8" fmla="*/ 62 w 340"/>
                <a:gd name="T9" fmla="*/ 128 h 169"/>
                <a:gd name="T10" fmla="*/ 61 w 340"/>
                <a:gd name="T11" fmla="*/ 129 h 169"/>
                <a:gd name="T12" fmla="*/ 170 w 340"/>
                <a:gd name="T13" fmla="*/ 169 h 169"/>
                <a:gd name="T14" fmla="*/ 292 w 340"/>
                <a:gd name="T15" fmla="*/ 118 h 169"/>
                <a:gd name="T16" fmla="*/ 314 w 340"/>
                <a:gd name="T17" fmla="*/ 91 h 169"/>
                <a:gd name="T18" fmla="*/ 340 w 340"/>
                <a:gd name="T19" fmla="*/ 1 h 169"/>
                <a:gd name="T20" fmla="*/ 1 w 340"/>
                <a:gd name="T21" fmla="*/ 0 h 169"/>
                <a:gd name="T22" fmla="*/ 26 w 340"/>
                <a:gd name="T23" fmla="*/ 91 h 169"/>
                <a:gd name="T24" fmla="*/ 40 w 340"/>
                <a:gd name="T25" fmla="*/ 109 h 169"/>
                <a:gd name="T26" fmla="*/ 41 w 340"/>
                <a:gd name="T27" fmla="*/ 107 h 169"/>
                <a:gd name="T28" fmla="*/ 1 w 340"/>
                <a:gd name="T29" fmla="*/ 4 h 169"/>
                <a:gd name="T30" fmla="*/ 1 w 340"/>
                <a:gd name="T31"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40" h="169">
                  <a:moveTo>
                    <a:pt x="340" y="1"/>
                  </a:moveTo>
                  <a:cubicBezTo>
                    <a:pt x="340" y="2"/>
                    <a:pt x="340" y="3"/>
                    <a:pt x="340" y="4"/>
                  </a:cubicBezTo>
                  <a:cubicBezTo>
                    <a:pt x="338" y="45"/>
                    <a:pt x="322" y="86"/>
                    <a:pt x="290" y="117"/>
                  </a:cubicBezTo>
                  <a:cubicBezTo>
                    <a:pt x="257" y="151"/>
                    <a:pt x="214" y="167"/>
                    <a:pt x="170" y="167"/>
                  </a:cubicBezTo>
                  <a:cubicBezTo>
                    <a:pt x="132" y="167"/>
                    <a:pt x="93" y="154"/>
                    <a:pt x="62" y="128"/>
                  </a:cubicBezTo>
                  <a:cubicBezTo>
                    <a:pt x="61" y="129"/>
                    <a:pt x="61" y="129"/>
                    <a:pt x="61" y="129"/>
                  </a:cubicBezTo>
                  <a:cubicBezTo>
                    <a:pt x="91" y="155"/>
                    <a:pt x="130" y="169"/>
                    <a:pt x="170" y="169"/>
                  </a:cubicBezTo>
                  <a:cubicBezTo>
                    <a:pt x="216" y="169"/>
                    <a:pt x="260" y="151"/>
                    <a:pt x="292" y="118"/>
                  </a:cubicBezTo>
                  <a:cubicBezTo>
                    <a:pt x="301" y="110"/>
                    <a:pt x="308" y="101"/>
                    <a:pt x="314" y="91"/>
                  </a:cubicBezTo>
                  <a:cubicBezTo>
                    <a:pt x="332" y="64"/>
                    <a:pt x="340" y="32"/>
                    <a:pt x="340" y="1"/>
                  </a:cubicBezTo>
                  <a:moveTo>
                    <a:pt x="1" y="0"/>
                  </a:moveTo>
                  <a:cubicBezTo>
                    <a:pt x="0" y="32"/>
                    <a:pt x="9" y="63"/>
                    <a:pt x="26" y="91"/>
                  </a:cubicBezTo>
                  <a:cubicBezTo>
                    <a:pt x="30" y="97"/>
                    <a:pt x="35" y="103"/>
                    <a:pt x="40" y="109"/>
                  </a:cubicBezTo>
                  <a:cubicBezTo>
                    <a:pt x="41" y="107"/>
                    <a:pt x="41" y="107"/>
                    <a:pt x="41" y="107"/>
                  </a:cubicBezTo>
                  <a:cubicBezTo>
                    <a:pt x="15" y="77"/>
                    <a:pt x="2" y="41"/>
                    <a:pt x="1" y="4"/>
                  </a:cubicBezTo>
                  <a:cubicBezTo>
                    <a:pt x="1" y="3"/>
                    <a:pt x="1" y="2"/>
                    <a:pt x="1" y="0"/>
                  </a:cubicBezTo>
                </a:path>
              </a:pathLst>
            </a:custGeom>
            <a:solidFill>
              <a:srgbClr val="FF86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32"/>
            <p:cNvSpPr>
              <a:spLocks/>
            </p:cNvSpPr>
            <p:nvPr/>
          </p:nvSpPr>
          <p:spPr bwMode="auto">
            <a:xfrm>
              <a:off x="4826000" y="4948238"/>
              <a:ext cx="215900" cy="206375"/>
            </a:xfrm>
            <a:custGeom>
              <a:avLst/>
              <a:gdLst>
                <a:gd name="T0" fmla="*/ 1 w 22"/>
                <a:gd name="T1" fmla="*/ 0 h 21"/>
                <a:gd name="T2" fmla="*/ 0 w 22"/>
                <a:gd name="T3" fmla="*/ 0 h 21"/>
                <a:gd name="T4" fmla="*/ 9 w 22"/>
                <a:gd name="T5" fmla="*/ 10 h 21"/>
                <a:gd name="T6" fmla="*/ 21 w 22"/>
                <a:gd name="T7" fmla="*/ 21 h 21"/>
                <a:gd name="T8" fmla="*/ 22 w 22"/>
                <a:gd name="T9" fmla="*/ 20 h 21"/>
                <a:gd name="T10" fmla="*/ 9 w 22"/>
                <a:gd name="T11" fmla="*/ 9 h 21"/>
                <a:gd name="T12" fmla="*/ 1 w 22"/>
                <a:gd name="T13" fmla="*/ 0 h 21"/>
              </a:gdLst>
              <a:ahLst/>
              <a:cxnLst>
                <a:cxn ang="0">
                  <a:pos x="T0" y="T1"/>
                </a:cxn>
                <a:cxn ang="0">
                  <a:pos x="T2" y="T3"/>
                </a:cxn>
                <a:cxn ang="0">
                  <a:pos x="T4" y="T5"/>
                </a:cxn>
                <a:cxn ang="0">
                  <a:pos x="T6" y="T7"/>
                </a:cxn>
                <a:cxn ang="0">
                  <a:pos x="T8" y="T9"/>
                </a:cxn>
                <a:cxn ang="0">
                  <a:pos x="T10" y="T11"/>
                </a:cxn>
                <a:cxn ang="0">
                  <a:pos x="T12" y="T13"/>
                </a:cxn>
              </a:cxnLst>
              <a:rect l="0" t="0" r="r" b="b"/>
              <a:pathLst>
                <a:path w="22" h="21">
                  <a:moveTo>
                    <a:pt x="1" y="0"/>
                  </a:moveTo>
                  <a:cubicBezTo>
                    <a:pt x="0" y="0"/>
                    <a:pt x="0" y="0"/>
                    <a:pt x="0" y="0"/>
                  </a:cubicBezTo>
                  <a:cubicBezTo>
                    <a:pt x="3" y="4"/>
                    <a:pt x="6" y="7"/>
                    <a:pt x="9" y="10"/>
                  </a:cubicBezTo>
                  <a:cubicBezTo>
                    <a:pt x="13" y="14"/>
                    <a:pt x="17" y="18"/>
                    <a:pt x="21" y="21"/>
                  </a:cubicBezTo>
                  <a:cubicBezTo>
                    <a:pt x="22" y="20"/>
                    <a:pt x="22" y="20"/>
                    <a:pt x="22" y="20"/>
                  </a:cubicBezTo>
                  <a:cubicBezTo>
                    <a:pt x="17" y="17"/>
                    <a:pt x="13" y="13"/>
                    <a:pt x="9" y="9"/>
                  </a:cubicBezTo>
                  <a:cubicBezTo>
                    <a:pt x="6" y="6"/>
                    <a:pt x="3" y="3"/>
                    <a:pt x="1"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33"/>
            <p:cNvSpPr>
              <a:spLocks/>
            </p:cNvSpPr>
            <p:nvPr/>
          </p:nvSpPr>
          <p:spPr bwMode="auto">
            <a:xfrm>
              <a:off x="4816475" y="4948238"/>
              <a:ext cx="215900" cy="215900"/>
            </a:xfrm>
            <a:custGeom>
              <a:avLst/>
              <a:gdLst>
                <a:gd name="T0" fmla="*/ 1 w 22"/>
                <a:gd name="T1" fmla="*/ 0 h 22"/>
                <a:gd name="T2" fmla="*/ 0 w 22"/>
                <a:gd name="T3" fmla="*/ 2 h 22"/>
                <a:gd name="T4" fmla="*/ 8 w 22"/>
                <a:gd name="T5" fmla="*/ 11 h 22"/>
                <a:gd name="T6" fmla="*/ 21 w 22"/>
                <a:gd name="T7" fmla="*/ 22 h 22"/>
                <a:gd name="T8" fmla="*/ 22 w 22"/>
                <a:gd name="T9" fmla="*/ 21 h 22"/>
                <a:gd name="T10" fmla="*/ 10 w 22"/>
                <a:gd name="T11" fmla="*/ 10 h 22"/>
                <a:gd name="T12" fmla="*/ 1 w 22"/>
                <a:gd name="T13" fmla="*/ 0 h 22"/>
              </a:gdLst>
              <a:ahLst/>
              <a:cxnLst>
                <a:cxn ang="0">
                  <a:pos x="T0" y="T1"/>
                </a:cxn>
                <a:cxn ang="0">
                  <a:pos x="T2" y="T3"/>
                </a:cxn>
                <a:cxn ang="0">
                  <a:pos x="T4" y="T5"/>
                </a:cxn>
                <a:cxn ang="0">
                  <a:pos x="T6" y="T7"/>
                </a:cxn>
                <a:cxn ang="0">
                  <a:pos x="T8" y="T9"/>
                </a:cxn>
                <a:cxn ang="0">
                  <a:pos x="T10" y="T11"/>
                </a:cxn>
                <a:cxn ang="0">
                  <a:pos x="T12" y="T13"/>
                </a:cxn>
              </a:cxnLst>
              <a:rect l="0" t="0" r="r" b="b"/>
              <a:pathLst>
                <a:path w="22" h="22">
                  <a:moveTo>
                    <a:pt x="1" y="0"/>
                  </a:moveTo>
                  <a:cubicBezTo>
                    <a:pt x="0" y="2"/>
                    <a:pt x="0" y="2"/>
                    <a:pt x="0" y="2"/>
                  </a:cubicBezTo>
                  <a:cubicBezTo>
                    <a:pt x="2" y="5"/>
                    <a:pt x="5" y="8"/>
                    <a:pt x="8" y="11"/>
                  </a:cubicBezTo>
                  <a:cubicBezTo>
                    <a:pt x="12" y="15"/>
                    <a:pt x="16" y="19"/>
                    <a:pt x="21" y="22"/>
                  </a:cubicBezTo>
                  <a:cubicBezTo>
                    <a:pt x="22" y="21"/>
                    <a:pt x="22" y="21"/>
                    <a:pt x="22" y="21"/>
                  </a:cubicBezTo>
                  <a:cubicBezTo>
                    <a:pt x="18" y="18"/>
                    <a:pt x="14" y="14"/>
                    <a:pt x="10" y="10"/>
                  </a:cubicBezTo>
                  <a:cubicBezTo>
                    <a:pt x="7" y="7"/>
                    <a:pt x="4" y="4"/>
                    <a:pt x="1" y="0"/>
                  </a:cubicBezTo>
                </a:path>
              </a:pathLst>
            </a:custGeom>
            <a:solidFill>
              <a:srgbClr val="FF706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34"/>
            <p:cNvSpPr>
              <a:spLocks noEditPoints="1"/>
            </p:cNvSpPr>
            <p:nvPr/>
          </p:nvSpPr>
          <p:spPr bwMode="auto">
            <a:xfrm>
              <a:off x="4727575" y="2981326"/>
              <a:ext cx="2744788" cy="2163763"/>
            </a:xfrm>
            <a:custGeom>
              <a:avLst/>
              <a:gdLst>
                <a:gd name="T0" fmla="*/ 230 w 279"/>
                <a:gd name="T1" fmla="*/ 179 h 220"/>
                <a:gd name="T2" fmla="*/ 61 w 279"/>
                <a:gd name="T3" fmla="*/ 190 h 220"/>
                <a:gd name="T4" fmla="*/ 139 w 279"/>
                <a:gd name="T5" fmla="*/ 220 h 220"/>
                <a:gd name="T6" fmla="*/ 269 w 279"/>
                <a:gd name="T7" fmla="*/ 71 h 220"/>
                <a:gd name="T8" fmla="*/ 236 w 279"/>
                <a:gd name="T9" fmla="*/ 5 h 220"/>
                <a:gd name="T10" fmla="*/ 236 w 279"/>
                <a:gd name="T11" fmla="*/ 5 h 220"/>
                <a:gd name="T12" fmla="*/ 235 w 279"/>
                <a:gd name="T13" fmla="*/ 5 h 220"/>
                <a:gd name="T14" fmla="*/ 235 w 279"/>
                <a:gd name="T15" fmla="*/ 4 h 220"/>
                <a:gd name="T16" fmla="*/ 235 w 279"/>
                <a:gd name="T17" fmla="*/ 4 h 220"/>
                <a:gd name="T18" fmla="*/ 235 w 279"/>
                <a:gd name="T19" fmla="*/ 4 h 220"/>
                <a:gd name="T20" fmla="*/ 235 w 279"/>
                <a:gd name="T21" fmla="*/ 4 h 220"/>
                <a:gd name="T22" fmla="*/ 235 w 279"/>
                <a:gd name="T23" fmla="*/ 4 h 220"/>
                <a:gd name="T24" fmla="*/ 235 w 279"/>
                <a:gd name="T25" fmla="*/ 4 h 220"/>
                <a:gd name="T26" fmla="*/ 234 w 279"/>
                <a:gd name="T27" fmla="*/ 3 h 220"/>
                <a:gd name="T28" fmla="*/ 234 w 279"/>
                <a:gd name="T29" fmla="*/ 3 h 220"/>
                <a:gd name="T30" fmla="*/ 234 w 279"/>
                <a:gd name="T31" fmla="*/ 3 h 220"/>
                <a:gd name="T32" fmla="*/ 234 w 279"/>
                <a:gd name="T33" fmla="*/ 3 h 220"/>
                <a:gd name="T34" fmla="*/ 234 w 279"/>
                <a:gd name="T35" fmla="*/ 3 h 220"/>
                <a:gd name="T36" fmla="*/ 234 w 279"/>
                <a:gd name="T37" fmla="*/ 3 h 220"/>
                <a:gd name="T38" fmla="*/ 234 w 279"/>
                <a:gd name="T39" fmla="*/ 2 h 220"/>
                <a:gd name="T40" fmla="*/ 233 w 279"/>
                <a:gd name="T41" fmla="*/ 2 h 220"/>
                <a:gd name="T42" fmla="*/ 232 w 279"/>
                <a:gd name="T43" fmla="*/ 1 h 220"/>
                <a:gd name="T44" fmla="*/ 47 w 279"/>
                <a:gd name="T45" fmla="*/ 0 h 220"/>
                <a:gd name="T46" fmla="*/ 46 w 279"/>
                <a:gd name="T47" fmla="*/ 1 h 220"/>
                <a:gd name="T48" fmla="*/ 46 w 279"/>
                <a:gd name="T49" fmla="*/ 2 h 220"/>
                <a:gd name="T50" fmla="*/ 46 w 279"/>
                <a:gd name="T51" fmla="*/ 2 h 220"/>
                <a:gd name="T52" fmla="*/ 46 w 279"/>
                <a:gd name="T53" fmla="*/ 2 h 220"/>
                <a:gd name="T54" fmla="*/ 46 w 279"/>
                <a:gd name="T55" fmla="*/ 2 h 220"/>
                <a:gd name="T56" fmla="*/ 45 w 279"/>
                <a:gd name="T57" fmla="*/ 2 h 220"/>
                <a:gd name="T58" fmla="*/ 45 w 279"/>
                <a:gd name="T59" fmla="*/ 2 h 220"/>
                <a:gd name="T60" fmla="*/ 45 w 279"/>
                <a:gd name="T61" fmla="*/ 2 h 220"/>
                <a:gd name="T62" fmla="*/ 45 w 279"/>
                <a:gd name="T63" fmla="*/ 3 h 220"/>
                <a:gd name="T64" fmla="*/ 45 w 279"/>
                <a:gd name="T65" fmla="*/ 3 h 220"/>
                <a:gd name="T66" fmla="*/ 38 w 279"/>
                <a:gd name="T67" fmla="*/ 172 h 220"/>
                <a:gd name="T68" fmla="*/ 47 w 279"/>
                <a:gd name="T69" fmla="*/ 0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79" h="220">
                  <a:moveTo>
                    <a:pt x="231" y="0"/>
                  </a:moveTo>
                  <a:cubicBezTo>
                    <a:pt x="279" y="50"/>
                    <a:pt x="279" y="130"/>
                    <a:pt x="230" y="179"/>
                  </a:cubicBezTo>
                  <a:cubicBezTo>
                    <a:pt x="206" y="203"/>
                    <a:pt x="173" y="217"/>
                    <a:pt x="139" y="217"/>
                  </a:cubicBezTo>
                  <a:cubicBezTo>
                    <a:pt x="111" y="217"/>
                    <a:pt x="84" y="207"/>
                    <a:pt x="61" y="190"/>
                  </a:cubicBezTo>
                  <a:cubicBezTo>
                    <a:pt x="59" y="192"/>
                    <a:pt x="59" y="192"/>
                    <a:pt x="59" y="192"/>
                  </a:cubicBezTo>
                  <a:cubicBezTo>
                    <a:pt x="82" y="210"/>
                    <a:pt x="110" y="220"/>
                    <a:pt x="139" y="220"/>
                  </a:cubicBezTo>
                  <a:cubicBezTo>
                    <a:pt x="174" y="220"/>
                    <a:pt x="207" y="206"/>
                    <a:pt x="232" y="181"/>
                  </a:cubicBezTo>
                  <a:cubicBezTo>
                    <a:pt x="262" y="151"/>
                    <a:pt x="274" y="110"/>
                    <a:pt x="269" y="71"/>
                  </a:cubicBezTo>
                  <a:cubicBezTo>
                    <a:pt x="264" y="47"/>
                    <a:pt x="253" y="24"/>
                    <a:pt x="236" y="5"/>
                  </a:cubicBezTo>
                  <a:cubicBezTo>
                    <a:pt x="236" y="5"/>
                    <a:pt x="236" y="5"/>
                    <a:pt x="236" y="5"/>
                  </a:cubicBezTo>
                  <a:cubicBezTo>
                    <a:pt x="236" y="5"/>
                    <a:pt x="236" y="5"/>
                    <a:pt x="236" y="5"/>
                  </a:cubicBezTo>
                  <a:cubicBezTo>
                    <a:pt x="236" y="5"/>
                    <a:pt x="236" y="5"/>
                    <a:pt x="236" y="5"/>
                  </a:cubicBezTo>
                  <a:cubicBezTo>
                    <a:pt x="236" y="5"/>
                    <a:pt x="236" y="5"/>
                    <a:pt x="235" y="5"/>
                  </a:cubicBezTo>
                  <a:cubicBezTo>
                    <a:pt x="235" y="5"/>
                    <a:pt x="235" y="5"/>
                    <a:pt x="235" y="5"/>
                  </a:cubicBezTo>
                  <a:cubicBezTo>
                    <a:pt x="235" y="4"/>
                    <a:pt x="235" y="4"/>
                    <a:pt x="235" y="4"/>
                  </a:cubicBezTo>
                  <a:cubicBezTo>
                    <a:pt x="235" y="4"/>
                    <a:pt x="235" y="4"/>
                    <a:pt x="235" y="4"/>
                  </a:cubicBezTo>
                  <a:cubicBezTo>
                    <a:pt x="235" y="4"/>
                    <a:pt x="235" y="4"/>
                    <a:pt x="235" y="4"/>
                  </a:cubicBezTo>
                  <a:cubicBezTo>
                    <a:pt x="235" y="4"/>
                    <a:pt x="235" y="4"/>
                    <a:pt x="235" y="4"/>
                  </a:cubicBezTo>
                  <a:cubicBezTo>
                    <a:pt x="235" y="4"/>
                    <a:pt x="235" y="4"/>
                    <a:pt x="235" y="4"/>
                  </a:cubicBezTo>
                  <a:cubicBezTo>
                    <a:pt x="235" y="4"/>
                    <a:pt x="235" y="4"/>
                    <a:pt x="235" y="4"/>
                  </a:cubicBezTo>
                  <a:cubicBezTo>
                    <a:pt x="235" y="4"/>
                    <a:pt x="235" y="4"/>
                    <a:pt x="235" y="4"/>
                  </a:cubicBezTo>
                  <a:cubicBezTo>
                    <a:pt x="235" y="4"/>
                    <a:pt x="235" y="4"/>
                    <a:pt x="235" y="4"/>
                  </a:cubicBezTo>
                  <a:cubicBezTo>
                    <a:pt x="235" y="4"/>
                    <a:pt x="235" y="4"/>
                    <a:pt x="235" y="4"/>
                  </a:cubicBezTo>
                  <a:cubicBezTo>
                    <a:pt x="235" y="4"/>
                    <a:pt x="235" y="4"/>
                    <a:pt x="235" y="4"/>
                  </a:cubicBezTo>
                  <a:cubicBezTo>
                    <a:pt x="235" y="4"/>
                    <a:pt x="235" y="4"/>
                    <a:pt x="235" y="4"/>
                  </a:cubicBezTo>
                  <a:cubicBezTo>
                    <a:pt x="235" y="4"/>
                    <a:pt x="235" y="4"/>
                    <a:pt x="235" y="4"/>
                  </a:cubicBezTo>
                  <a:cubicBezTo>
                    <a:pt x="235" y="4"/>
                    <a:pt x="235" y="4"/>
                    <a:pt x="235" y="3"/>
                  </a:cubicBezTo>
                  <a:cubicBezTo>
                    <a:pt x="234" y="3"/>
                    <a:pt x="234" y="3"/>
                    <a:pt x="234" y="3"/>
                  </a:cubicBezTo>
                  <a:cubicBezTo>
                    <a:pt x="234" y="3"/>
                    <a:pt x="234" y="3"/>
                    <a:pt x="234" y="3"/>
                  </a:cubicBezTo>
                  <a:cubicBezTo>
                    <a:pt x="234" y="3"/>
                    <a:pt x="234" y="3"/>
                    <a:pt x="234" y="3"/>
                  </a:cubicBezTo>
                  <a:cubicBezTo>
                    <a:pt x="234" y="3"/>
                    <a:pt x="234" y="3"/>
                    <a:pt x="234" y="3"/>
                  </a:cubicBezTo>
                  <a:cubicBezTo>
                    <a:pt x="234" y="3"/>
                    <a:pt x="234" y="3"/>
                    <a:pt x="234" y="3"/>
                  </a:cubicBezTo>
                  <a:cubicBezTo>
                    <a:pt x="234" y="3"/>
                    <a:pt x="234" y="3"/>
                    <a:pt x="234" y="3"/>
                  </a:cubicBezTo>
                  <a:cubicBezTo>
                    <a:pt x="234" y="3"/>
                    <a:pt x="234" y="3"/>
                    <a:pt x="234" y="3"/>
                  </a:cubicBezTo>
                  <a:cubicBezTo>
                    <a:pt x="234" y="3"/>
                    <a:pt x="234" y="3"/>
                    <a:pt x="234" y="3"/>
                  </a:cubicBezTo>
                  <a:cubicBezTo>
                    <a:pt x="234" y="3"/>
                    <a:pt x="234" y="3"/>
                    <a:pt x="234" y="3"/>
                  </a:cubicBezTo>
                  <a:cubicBezTo>
                    <a:pt x="234" y="3"/>
                    <a:pt x="234" y="3"/>
                    <a:pt x="234" y="3"/>
                  </a:cubicBezTo>
                  <a:cubicBezTo>
                    <a:pt x="234" y="3"/>
                    <a:pt x="234" y="3"/>
                    <a:pt x="234" y="3"/>
                  </a:cubicBezTo>
                  <a:cubicBezTo>
                    <a:pt x="234" y="3"/>
                    <a:pt x="234" y="3"/>
                    <a:pt x="234" y="3"/>
                  </a:cubicBezTo>
                  <a:cubicBezTo>
                    <a:pt x="234" y="3"/>
                    <a:pt x="234" y="3"/>
                    <a:pt x="234" y="2"/>
                  </a:cubicBezTo>
                  <a:cubicBezTo>
                    <a:pt x="234" y="2"/>
                    <a:pt x="233" y="2"/>
                    <a:pt x="233" y="2"/>
                  </a:cubicBezTo>
                  <a:cubicBezTo>
                    <a:pt x="233" y="2"/>
                    <a:pt x="233" y="2"/>
                    <a:pt x="233" y="2"/>
                  </a:cubicBezTo>
                  <a:cubicBezTo>
                    <a:pt x="233" y="2"/>
                    <a:pt x="233" y="2"/>
                    <a:pt x="233" y="2"/>
                  </a:cubicBezTo>
                  <a:cubicBezTo>
                    <a:pt x="233" y="2"/>
                    <a:pt x="233" y="2"/>
                    <a:pt x="232" y="1"/>
                  </a:cubicBezTo>
                  <a:cubicBezTo>
                    <a:pt x="232" y="1"/>
                    <a:pt x="232" y="1"/>
                    <a:pt x="231" y="0"/>
                  </a:cubicBezTo>
                  <a:moveTo>
                    <a:pt x="47" y="0"/>
                  </a:moveTo>
                  <a:cubicBezTo>
                    <a:pt x="47" y="0"/>
                    <a:pt x="47" y="1"/>
                    <a:pt x="46" y="1"/>
                  </a:cubicBezTo>
                  <a:cubicBezTo>
                    <a:pt x="46" y="1"/>
                    <a:pt x="46" y="1"/>
                    <a:pt x="46" y="1"/>
                  </a:cubicBezTo>
                  <a:cubicBezTo>
                    <a:pt x="46" y="1"/>
                    <a:pt x="46" y="1"/>
                    <a:pt x="46" y="1"/>
                  </a:cubicBezTo>
                  <a:cubicBezTo>
                    <a:pt x="46" y="1"/>
                    <a:pt x="46" y="2"/>
                    <a:pt x="46" y="2"/>
                  </a:cubicBezTo>
                  <a:cubicBezTo>
                    <a:pt x="46" y="2"/>
                    <a:pt x="46" y="2"/>
                    <a:pt x="46" y="2"/>
                  </a:cubicBezTo>
                  <a:cubicBezTo>
                    <a:pt x="46" y="2"/>
                    <a:pt x="46" y="2"/>
                    <a:pt x="46" y="2"/>
                  </a:cubicBezTo>
                  <a:cubicBezTo>
                    <a:pt x="46" y="2"/>
                    <a:pt x="46" y="2"/>
                    <a:pt x="46" y="2"/>
                  </a:cubicBezTo>
                  <a:cubicBezTo>
                    <a:pt x="46" y="2"/>
                    <a:pt x="46" y="2"/>
                    <a:pt x="46" y="2"/>
                  </a:cubicBezTo>
                  <a:cubicBezTo>
                    <a:pt x="46" y="2"/>
                    <a:pt x="46" y="2"/>
                    <a:pt x="46" y="2"/>
                  </a:cubicBezTo>
                  <a:cubicBezTo>
                    <a:pt x="46" y="2"/>
                    <a:pt x="46" y="2"/>
                    <a:pt x="46" y="2"/>
                  </a:cubicBezTo>
                  <a:cubicBezTo>
                    <a:pt x="46" y="2"/>
                    <a:pt x="46" y="2"/>
                    <a:pt x="45" y="2"/>
                  </a:cubicBezTo>
                  <a:cubicBezTo>
                    <a:pt x="45" y="2"/>
                    <a:pt x="45" y="2"/>
                    <a:pt x="45" y="2"/>
                  </a:cubicBezTo>
                  <a:cubicBezTo>
                    <a:pt x="45" y="2"/>
                    <a:pt x="45" y="2"/>
                    <a:pt x="45" y="2"/>
                  </a:cubicBezTo>
                  <a:cubicBezTo>
                    <a:pt x="45" y="2"/>
                    <a:pt x="45" y="2"/>
                    <a:pt x="45" y="2"/>
                  </a:cubicBezTo>
                  <a:cubicBezTo>
                    <a:pt x="45" y="2"/>
                    <a:pt x="45" y="2"/>
                    <a:pt x="45" y="2"/>
                  </a:cubicBezTo>
                  <a:cubicBezTo>
                    <a:pt x="45" y="2"/>
                    <a:pt x="45" y="2"/>
                    <a:pt x="45" y="2"/>
                  </a:cubicBezTo>
                  <a:cubicBezTo>
                    <a:pt x="45" y="2"/>
                    <a:pt x="45" y="3"/>
                    <a:pt x="45" y="3"/>
                  </a:cubicBezTo>
                  <a:cubicBezTo>
                    <a:pt x="45" y="3"/>
                    <a:pt x="45" y="3"/>
                    <a:pt x="45" y="3"/>
                  </a:cubicBezTo>
                  <a:cubicBezTo>
                    <a:pt x="45" y="3"/>
                    <a:pt x="45" y="3"/>
                    <a:pt x="45" y="3"/>
                  </a:cubicBezTo>
                  <a:cubicBezTo>
                    <a:pt x="45" y="3"/>
                    <a:pt x="45" y="3"/>
                    <a:pt x="45" y="3"/>
                  </a:cubicBezTo>
                  <a:cubicBezTo>
                    <a:pt x="26" y="22"/>
                    <a:pt x="14" y="46"/>
                    <a:pt x="10" y="71"/>
                  </a:cubicBezTo>
                  <a:cubicBezTo>
                    <a:pt x="5" y="106"/>
                    <a:pt x="15" y="143"/>
                    <a:pt x="38" y="172"/>
                  </a:cubicBezTo>
                  <a:cubicBezTo>
                    <a:pt x="40" y="170"/>
                    <a:pt x="40" y="170"/>
                    <a:pt x="40" y="170"/>
                  </a:cubicBezTo>
                  <a:cubicBezTo>
                    <a:pt x="0" y="120"/>
                    <a:pt x="2" y="47"/>
                    <a:pt x="47" y="0"/>
                  </a:cubicBezTo>
                </a:path>
              </a:pathLst>
            </a:custGeom>
            <a:solidFill>
              <a:srgbClr val="FF6A5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35"/>
            <p:cNvSpPr>
              <a:spLocks noEditPoints="1"/>
            </p:cNvSpPr>
            <p:nvPr/>
          </p:nvSpPr>
          <p:spPr bwMode="auto">
            <a:xfrm>
              <a:off x="5051425" y="2568576"/>
              <a:ext cx="2085975" cy="539750"/>
            </a:xfrm>
            <a:custGeom>
              <a:avLst/>
              <a:gdLst>
                <a:gd name="T0" fmla="*/ 203 w 212"/>
                <a:gd name="T1" fmla="*/ 47 h 55"/>
                <a:gd name="T2" fmla="*/ 203 w 212"/>
                <a:gd name="T3" fmla="*/ 47 h 55"/>
                <a:gd name="T4" fmla="*/ 203 w 212"/>
                <a:gd name="T5" fmla="*/ 47 h 55"/>
                <a:gd name="T6" fmla="*/ 202 w 212"/>
                <a:gd name="T7" fmla="*/ 47 h 55"/>
                <a:gd name="T8" fmla="*/ 202 w 212"/>
                <a:gd name="T9" fmla="*/ 46 h 55"/>
                <a:gd name="T10" fmla="*/ 202 w 212"/>
                <a:gd name="T11" fmla="*/ 46 h 55"/>
                <a:gd name="T12" fmla="*/ 202 w 212"/>
                <a:gd name="T13" fmla="*/ 46 h 55"/>
                <a:gd name="T14" fmla="*/ 202 w 212"/>
                <a:gd name="T15" fmla="*/ 46 h 55"/>
                <a:gd name="T16" fmla="*/ 202 w 212"/>
                <a:gd name="T17" fmla="*/ 46 h 55"/>
                <a:gd name="T18" fmla="*/ 202 w 212"/>
                <a:gd name="T19" fmla="*/ 46 h 55"/>
                <a:gd name="T20" fmla="*/ 202 w 212"/>
                <a:gd name="T21" fmla="*/ 46 h 55"/>
                <a:gd name="T22" fmla="*/ 202 w 212"/>
                <a:gd name="T23" fmla="*/ 46 h 55"/>
                <a:gd name="T24" fmla="*/ 202 w 212"/>
                <a:gd name="T25" fmla="*/ 46 h 55"/>
                <a:gd name="T26" fmla="*/ 201 w 212"/>
                <a:gd name="T27" fmla="*/ 45 h 55"/>
                <a:gd name="T28" fmla="*/ 201 w 212"/>
                <a:gd name="T29" fmla="*/ 45 h 55"/>
                <a:gd name="T30" fmla="*/ 201 w 212"/>
                <a:gd name="T31" fmla="*/ 45 h 55"/>
                <a:gd name="T32" fmla="*/ 201 w 212"/>
                <a:gd name="T33" fmla="*/ 45 h 55"/>
                <a:gd name="T34" fmla="*/ 201 w 212"/>
                <a:gd name="T35" fmla="*/ 45 h 55"/>
                <a:gd name="T36" fmla="*/ 201 w 212"/>
                <a:gd name="T37" fmla="*/ 45 h 55"/>
                <a:gd name="T38" fmla="*/ 201 w 212"/>
                <a:gd name="T39" fmla="*/ 45 h 55"/>
                <a:gd name="T40" fmla="*/ 201 w 212"/>
                <a:gd name="T41" fmla="*/ 45 h 55"/>
                <a:gd name="T42" fmla="*/ 12 w 212"/>
                <a:gd name="T43" fmla="*/ 45 h 55"/>
                <a:gd name="T44" fmla="*/ 201 w 212"/>
                <a:gd name="T45" fmla="*/ 45 h 55"/>
                <a:gd name="T46" fmla="*/ 201 w 212"/>
                <a:gd name="T47" fmla="*/ 45 h 55"/>
                <a:gd name="T48" fmla="*/ 12 w 212"/>
                <a:gd name="T49" fmla="*/ 45 h 55"/>
                <a:gd name="T50" fmla="*/ 201 w 212"/>
                <a:gd name="T51" fmla="*/ 44 h 55"/>
                <a:gd name="T52" fmla="*/ 201 w 212"/>
                <a:gd name="T53" fmla="*/ 44 h 55"/>
                <a:gd name="T54" fmla="*/ 12 w 212"/>
                <a:gd name="T55" fmla="*/ 44 h 55"/>
                <a:gd name="T56" fmla="*/ 200 w 212"/>
                <a:gd name="T57" fmla="*/ 44 h 55"/>
                <a:gd name="T58" fmla="*/ 200 w 212"/>
                <a:gd name="T59" fmla="*/ 44 h 55"/>
                <a:gd name="T60" fmla="*/ 12 w 212"/>
                <a:gd name="T61" fmla="*/ 44 h 55"/>
                <a:gd name="T62" fmla="*/ 12 w 212"/>
                <a:gd name="T63" fmla="*/ 44 h 55"/>
                <a:gd name="T64" fmla="*/ 12 w 212"/>
                <a:gd name="T65" fmla="*/ 44 h 55"/>
                <a:gd name="T66" fmla="*/ 13 w 212"/>
                <a:gd name="T67" fmla="*/ 44 h 55"/>
                <a:gd name="T68" fmla="*/ 13 w 212"/>
                <a:gd name="T69" fmla="*/ 44 h 55"/>
                <a:gd name="T70" fmla="*/ 13 w 212"/>
                <a:gd name="T71" fmla="*/ 44 h 55"/>
                <a:gd name="T72" fmla="*/ 13 w 212"/>
                <a:gd name="T73" fmla="*/ 44 h 55"/>
                <a:gd name="T74" fmla="*/ 13 w 212"/>
                <a:gd name="T75" fmla="*/ 43 h 55"/>
                <a:gd name="T76" fmla="*/ 13 w 212"/>
                <a:gd name="T77" fmla="*/ 43 h 55"/>
                <a:gd name="T78" fmla="*/ 198 w 212"/>
                <a:gd name="T79" fmla="*/ 42 h 55"/>
                <a:gd name="T80" fmla="*/ 200 w 212"/>
                <a:gd name="T81" fmla="*/ 44 h 55"/>
                <a:gd name="T82" fmla="*/ 198 w 212"/>
                <a:gd name="T83" fmla="*/ 42 h 55"/>
                <a:gd name="T84" fmla="*/ 13 w 212"/>
                <a:gd name="T85" fmla="*/ 43 h 55"/>
                <a:gd name="T86" fmla="*/ 13 w 212"/>
                <a:gd name="T87" fmla="*/ 43 h 55"/>
                <a:gd name="T88" fmla="*/ 14 w 212"/>
                <a:gd name="T89" fmla="*/ 42 h 55"/>
                <a:gd name="T90" fmla="*/ 14 w 212"/>
                <a:gd name="T91" fmla="*/ 39 h 55"/>
                <a:gd name="T92" fmla="*/ 13 w 212"/>
                <a:gd name="T93" fmla="*/ 39 h 55"/>
                <a:gd name="T94" fmla="*/ 199 w 212"/>
                <a:gd name="T95" fmla="*/ 39 h 55"/>
                <a:gd name="T96" fmla="*/ 199 w 212"/>
                <a:gd name="T97" fmla="*/ 39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2" h="55">
                  <a:moveTo>
                    <a:pt x="203" y="47"/>
                  </a:moveTo>
                  <a:cubicBezTo>
                    <a:pt x="203" y="47"/>
                    <a:pt x="203" y="47"/>
                    <a:pt x="203" y="47"/>
                  </a:cubicBezTo>
                  <a:cubicBezTo>
                    <a:pt x="203" y="47"/>
                    <a:pt x="203" y="47"/>
                    <a:pt x="203" y="47"/>
                  </a:cubicBezTo>
                  <a:moveTo>
                    <a:pt x="203" y="47"/>
                  </a:moveTo>
                  <a:cubicBezTo>
                    <a:pt x="203" y="47"/>
                    <a:pt x="203" y="47"/>
                    <a:pt x="203" y="47"/>
                  </a:cubicBezTo>
                  <a:cubicBezTo>
                    <a:pt x="203" y="47"/>
                    <a:pt x="203" y="47"/>
                    <a:pt x="203" y="47"/>
                  </a:cubicBezTo>
                  <a:moveTo>
                    <a:pt x="202" y="47"/>
                  </a:moveTo>
                  <a:cubicBezTo>
                    <a:pt x="202" y="47"/>
                    <a:pt x="202" y="47"/>
                    <a:pt x="202" y="47"/>
                  </a:cubicBezTo>
                  <a:cubicBezTo>
                    <a:pt x="202" y="47"/>
                    <a:pt x="202" y="47"/>
                    <a:pt x="202" y="47"/>
                  </a:cubicBezTo>
                  <a:moveTo>
                    <a:pt x="202" y="46"/>
                  </a:moveTo>
                  <a:cubicBezTo>
                    <a:pt x="202" y="46"/>
                    <a:pt x="202" y="46"/>
                    <a:pt x="202" y="46"/>
                  </a:cubicBezTo>
                  <a:cubicBezTo>
                    <a:pt x="202" y="46"/>
                    <a:pt x="202" y="46"/>
                    <a:pt x="202" y="46"/>
                  </a:cubicBezTo>
                  <a:moveTo>
                    <a:pt x="202" y="46"/>
                  </a:moveTo>
                  <a:cubicBezTo>
                    <a:pt x="202" y="46"/>
                    <a:pt x="202" y="46"/>
                    <a:pt x="202" y="46"/>
                  </a:cubicBezTo>
                  <a:cubicBezTo>
                    <a:pt x="202" y="46"/>
                    <a:pt x="202" y="46"/>
                    <a:pt x="202" y="46"/>
                  </a:cubicBezTo>
                  <a:moveTo>
                    <a:pt x="202" y="46"/>
                  </a:moveTo>
                  <a:cubicBezTo>
                    <a:pt x="202" y="46"/>
                    <a:pt x="202" y="46"/>
                    <a:pt x="202" y="46"/>
                  </a:cubicBezTo>
                  <a:cubicBezTo>
                    <a:pt x="202" y="46"/>
                    <a:pt x="202" y="46"/>
                    <a:pt x="202" y="46"/>
                  </a:cubicBezTo>
                  <a:moveTo>
                    <a:pt x="202" y="46"/>
                  </a:moveTo>
                  <a:cubicBezTo>
                    <a:pt x="202" y="46"/>
                    <a:pt x="202" y="46"/>
                    <a:pt x="202" y="46"/>
                  </a:cubicBezTo>
                  <a:cubicBezTo>
                    <a:pt x="202" y="46"/>
                    <a:pt x="202" y="46"/>
                    <a:pt x="202" y="46"/>
                  </a:cubicBezTo>
                  <a:moveTo>
                    <a:pt x="202" y="46"/>
                  </a:moveTo>
                  <a:cubicBezTo>
                    <a:pt x="202" y="46"/>
                    <a:pt x="202" y="46"/>
                    <a:pt x="202" y="46"/>
                  </a:cubicBezTo>
                  <a:cubicBezTo>
                    <a:pt x="202" y="46"/>
                    <a:pt x="202" y="46"/>
                    <a:pt x="202" y="46"/>
                  </a:cubicBezTo>
                  <a:moveTo>
                    <a:pt x="202" y="46"/>
                  </a:moveTo>
                  <a:cubicBezTo>
                    <a:pt x="202" y="46"/>
                    <a:pt x="202" y="46"/>
                    <a:pt x="202" y="46"/>
                  </a:cubicBezTo>
                  <a:cubicBezTo>
                    <a:pt x="202" y="46"/>
                    <a:pt x="202" y="46"/>
                    <a:pt x="202" y="46"/>
                  </a:cubicBezTo>
                  <a:moveTo>
                    <a:pt x="201" y="45"/>
                  </a:moveTo>
                  <a:cubicBezTo>
                    <a:pt x="201" y="45"/>
                    <a:pt x="201" y="45"/>
                    <a:pt x="202" y="45"/>
                  </a:cubicBezTo>
                  <a:cubicBezTo>
                    <a:pt x="201" y="45"/>
                    <a:pt x="201" y="45"/>
                    <a:pt x="201" y="45"/>
                  </a:cubicBezTo>
                  <a:moveTo>
                    <a:pt x="201" y="45"/>
                  </a:moveTo>
                  <a:cubicBezTo>
                    <a:pt x="201" y="45"/>
                    <a:pt x="201" y="45"/>
                    <a:pt x="201" y="45"/>
                  </a:cubicBezTo>
                  <a:cubicBezTo>
                    <a:pt x="201" y="45"/>
                    <a:pt x="201" y="45"/>
                    <a:pt x="201" y="45"/>
                  </a:cubicBezTo>
                  <a:moveTo>
                    <a:pt x="201" y="45"/>
                  </a:moveTo>
                  <a:cubicBezTo>
                    <a:pt x="201" y="45"/>
                    <a:pt x="201" y="45"/>
                    <a:pt x="201" y="45"/>
                  </a:cubicBezTo>
                  <a:cubicBezTo>
                    <a:pt x="201" y="45"/>
                    <a:pt x="201" y="45"/>
                    <a:pt x="201" y="45"/>
                  </a:cubicBezTo>
                  <a:moveTo>
                    <a:pt x="201" y="45"/>
                  </a:moveTo>
                  <a:cubicBezTo>
                    <a:pt x="201" y="45"/>
                    <a:pt x="201" y="45"/>
                    <a:pt x="201" y="45"/>
                  </a:cubicBezTo>
                  <a:cubicBezTo>
                    <a:pt x="201" y="45"/>
                    <a:pt x="201" y="45"/>
                    <a:pt x="201" y="45"/>
                  </a:cubicBezTo>
                  <a:moveTo>
                    <a:pt x="201" y="45"/>
                  </a:moveTo>
                  <a:cubicBezTo>
                    <a:pt x="201" y="45"/>
                    <a:pt x="201" y="45"/>
                    <a:pt x="201" y="45"/>
                  </a:cubicBezTo>
                  <a:cubicBezTo>
                    <a:pt x="201" y="45"/>
                    <a:pt x="201" y="45"/>
                    <a:pt x="201" y="45"/>
                  </a:cubicBezTo>
                  <a:moveTo>
                    <a:pt x="12" y="45"/>
                  </a:moveTo>
                  <a:cubicBezTo>
                    <a:pt x="12" y="45"/>
                    <a:pt x="12" y="45"/>
                    <a:pt x="12" y="45"/>
                  </a:cubicBezTo>
                  <a:cubicBezTo>
                    <a:pt x="12" y="45"/>
                    <a:pt x="12" y="45"/>
                    <a:pt x="12" y="45"/>
                  </a:cubicBezTo>
                  <a:moveTo>
                    <a:pt x="201" y="45"/>
                  </a:moveTo>
                  <a:cubicBezTo>
                    <a:pt x="201" y="45"/>
                    <a:pt x="201" y="45"/>
                    <a:pt x="201" y="45"/>
                  </a:cubicBezTo>
                  <a:cubicBezTo>
                    <a:pt x="201" y="45"/>
                    <a:pt x="201" y="45"/>
                    <a:pt x="201" y="45"/>
                  </a:cubicBezTo>
                  <a:moveTo>
                    <a:pt x="12" y="45"/>
                  </a:moveTo>
                  <a:cubicBezTo>
                    <a:pt x="12" y="45"/>
                    <a:pt x="12" y="45"/>
                    <a:pt x="12" y="45"/>
                  </a:cubicBezTo>
                  <a:cubicBezTo>
                    <a:pt x="12" y="45"/>
                    <a:pt x="12" y="45"/>
                    <a:pt x="12" y="45"/>
                  </a:cubicBezTo>
                  <a:moveTo>
                    <a:pt x="201" y="44"/>
                  </a:moveTo>
                  <a:cubicBezTo>
                    <a:pt x="201" y="45"/>
                    <a:pt x="201" y="45"/>
                    <a:pt x="201" y="45"/>
                  </a:cubicBezTo>
                  <a:cubicBezTo>
                    <a:pt x="201" y="45"/>
                    <a:pt x="201" y="45"/>
                    <a:pt x="201" y="44"/>
                  </a:cubicBezTo>
                  <a:moveTo>
                    <a:pt x="12" y="44"/>
                  </a:moveTo>
                  <a:cubicBezTo>
                    <a:pt x="12" y="44"/>
                    <a:pt x="12" y="44"/>
                    <a:pt x="12" y="44"/>
                  </a:cubicBezTo>
                  <a:cubicBezTo>
                    <a:pt x="12" y="44"/>
                    <a:pt x="12" y="44"/>
                    <a:pt x="12" y="44"/>
                  </a:cubicBezTo>
                  <a:moveTo>
                    <a:pt x="200" y="44"/>
                  </a:moveTo>
                  <a:cubicBezTo>
                    <a:pt x="200" y="44"/>
                    <a:pt x="200" y="44"/>
                    <a:pt x="200" y="44"/>
                  </a:cubicBezTo>
                  <a:cubicBezTo>
                    <a:pt x="200" y="44"/>
                    <a:pt x="200" y="44"/>
                    <a:pt x="200" y="44"/>
                  </a:cubicBezTo>
                  <a:moveTo>
                    <a:pt x="12" y="44"/>
                  </a:moveTo>
                  <a:cubicBezTo>
                    <a:pt x="12" y="44"/>
                    <a:pt x="12" y="44"/>
                    <a:pt x="12" y="44"/>
                  </a:cubicBezTo>
                  <a:cubicBezTo>
                    <a:pt x="12" y="44"/>
                    <a:pt x="12" y="44"/>
                    <a:pt x="12" y="44"/>
                  </a:cubicBezTo>
                  <a:moveTo>
                    <a:pt x="12" y="44"/>
                  </a:moveTo>
                  <a:cubicBezTo>
                    <a:pt x="12" y="44"/>
                    <a:pt x="12" y="44"/>
                    <a:pt x="12" y="44"/>
                  </a:cubicBezTo>
                  <a:cubicBezTo>
                    <a:pt x="12" y="44"/>
                    <a:pt x="12" y="44"/>
                    <a:pt x="12" y="44"/>
                  </a:cubicBezTo>
                  <a:moveTo>
                    <a:pt x="13" y="44"/>
                  </a:moveTo>
                  <a:cubicBezTo>
                    <a:pt x="13" y="44"/>
                    <a:pt x="13" y="44"/>
                    <a:pt x="13" y="44"/>
                  </a:cubicBezTo>
                  <a:cubicBezTo>
                    <a:pt x="13" y="44"/>
                    <a:pt x="13" y="44"/>
                    <a:pt x="13" y="44"/>
                  </a:cubicBezTo>
                  <a:moveTo>
                    <a:pt x="13" y="44"/>
                  </a:moveTo>
                  <a:cubicBezTo>
                    <a:pt x="13" y="44"/>
                    <a:pt x="13" y="44"/>
                    <a:pt x="13" y="44"/>
                  </a:cubicBezTo>
                  <a:cubicBezTo>
                    <a:pt x="13" y="44"/>
                    <a:pt x="13" y="44"/>
                    <a:pt x="13" y="44"/>
                  </a:cubicBezTo>
                  <a:moveTo>
                    <a:pt x="13" y="44"/>
                  </a:moveTo>
                  <a:cubicBezTo>
                    <a:pt x="13" y="44"/>
                    <a:pt x="13" y="44"/>
                    <a:pt x="13" y="44"/>
                  </a:cubicBezTo>
                  <a:cubicBezTo>
                    <a:pt x="13" y="44"/>
                    <a:pt x="13" y="44"/>
                    <a:pt x="13" y="44"/>
                  </a:cubicBezTo>
                  <a:moveTo>
                    <a:pt x="13" y="43"/>
                  </a:moveTo>
                  <a:cubicBezTo>
                    <a:pt x="13" y="43"/>
                    <a:pt x="13" y="44"/>
                    <a:pt x="13" y="44"/>
                  </a:cubicBezTo>
                  <a:cubicBezTo>
                    <a:pt x="13" y="44"/>
                    <a:pt x="13" y="43"/>
                    <a:pt x="13" y="43"/>
                  </a:cubicBezTo>
                  <a:moveTo>
                    <a:pt x="198" y="42"/>
                  </a:moveTo>
                  <a:cubicBezTo>
                    <a:pt x="198" y="42"/>
                    <a:pt x="198" y="42"/>
                    <a:pt x="198" y="42"/>
                  </a:cubicBezTo>
                  <a:cubicBezTo>
                    <a:pt x="199" y="43"/>
                    <a:pt x="199" y="43"/>
                    <a:pt x="199" y="43"/>
                  </a:cubicBezTo>
                  <a:cubicBezTo>
                    <a:pt x="200" y="44"/>
                    <a:pt x="200" y="44"/>
                    <a:pt x="200" y="44"/>
                  </a:cubicBezTo>
                  <a:cubicBezTo>
                    <a:pt x="200" y="44"/>
                    <a:pt x="200" y="44"/>
                    <a:pt x="199" y="43"/>
                  </a:cubicBezTo>
                  <a:cubicBezTo>
                    <a:pt x="199" y="43"/>
                    <a:pt x="199" y="43"/>
                    <a:pt x="198" y="42"/>
                  </a:cubicBezTo>
                  <a:moveTo>
                    <a:pt x="14" y="42"/>
                  </a:moveTo>
                  <a:cubicBezTo>
                    <a:pt x="14" y="42"/>
                    <a:pt x="14" y="43"/>
                    <a:pt x="13" y="43"/>
                  </a:cubicBezTo>
                  <a:cubicBezTo>
                    <a:pt x="13" y="43"/>
                    <a:pt x="13" y="43"/>
                    <a:pt x="13" y="43"/>
                  </a:cubicBezTo>
                  <a:cubicBezTo>
                    <a:pt x="13" y="43"/>
                    <a:pt x="13" y="43"/>
                    <a:pt x="13" y="43"/>
                  </a:cubicBezTo>
                  <a:cubicBezTo>
                    <a:pt x="14" y="43"/>
                    <a:pt x="14" y="42"/>
                    <a:pt x="14" y="42"/>
                  </a:cubicBezTo>
                  <a:cubicBezTo>
                    <a:pt x="14" y="42"/>
                    <a:pt x="14" y="42"/>
                    <a:pt x="14" y="42"/>
                  </a:cubicBezTo>
                  <a:moveTo>
                    <a:pt x="106" y="0"/>
                  </a:moveTo>
                  <a:cubicBezTo>
                    <a:pt x="71" y="0"/>
                    <a:pt x="39" y="14"/>
                    <a:pt x="14" y="39"/>
                  </a:cubicBezTo>
                  <a:cubicBezTo>
                    <a:pt x="9" y="44"/>
                    <a:pt x="4" y="49"/>
                    <a:pt x="0" y="55"/>
                  </a:cubicBezTo>
                  <a:cubicBezTo>
                    <a:pt x="4" y="49"/>
                    <a:pt x="8" y="44"/>
                    <a:pt x="13" y="39"/>
                  </a:cubicBezTo>
                  <a:cubicBezTo>
                    <a:pt x="39" y="14"/>
                    <a:pt x="73" y="1"/>
                    <a:pt x="106" y="1"/>
                  </a:cubicBezTo>
                  <a:cubicBezTo>
                    <a:pt x="140" y="1"/>
                    <a:pt x="174" y="14"/>
                    <a:pt x="199" y="39"/>
                  </a:cubicBezTo>
                  <a:cubicBezTo>
                    <a:pt x="204" y="44"/>
                    <a:pt x="209" y="49"/>
                    <a:pt x="212" y="55"/>
                  </a:cubicBezTo>
                  <a:cubicBezTo>
                    <a:pt x="208" y="49"/>
                    <a:pt x="204" y="44"/>
                    <a:pt x="199" y="39"/>
                  </a:cubicBezTo>
                  <a:cubicBezTo>
                    <a:pt x="174" y="14"/>
                    <a:pt x="141" y="0"/>
                    <a:pt x="106"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37"/>
            <p:cNvSpPr>
              <a:spLocks/>
            </p:cNvSpPr>
            <p:nvPr/>
          </p:nvSpPr>
          <p:spPr bwMode="auto">
            <a:xfrm>
              <a:off x="5100638" y="4652963"/>
              <a:ext cx="227013" cy="215900"/>
            </a:xfrm>
            <a:custGeom>
              <a:avLst/>
              <a:gdLst>
                <a:gd name="T0" fmla="*/ 2 w 23"/>
                <a:gd name="T1" fmla="*/ 0 h 22"/>
                <a:gd name="T2" fmla="*/ 0 w 23"/>
                <a:gd name="T3" fmla="*/ 2 h 22"/>
                <a:gd name="T4" fmla="*/ 9 w 23"/>
                <a:gd name="T5" fmla="*/ 11 h 22"/>
                <a:gd name="T6" fmla="*/ 21 w 23"/>
                <a:gd name="T7" fmla="*/ 22 h 22"/>
                <a:gd name="T8" fmla="*/ 23 w 23"/>
                <a:gd name="T9" fmla="*/ 20 h 22"/>
                <a:gd name="T10" fmla="*/ 11 w 23"/>
                <a:gd name="T11" fmla="*/ 9 h 22"/>
                <a:gd name="T12" fmla="*/ 2 w 23"/>
                <a:gd name="T13" fmla="*/ 0 h 22"/>
              </a:gdLst>
              <a:ahLst/>
              <a:cxnLst>
                <a:cxn ang="0">
                  <a:pos x="T0" y="T1"/>
                </a:cxn>
                <a:cxn ang="0">
                  <a:pos x="T2" y="T3"/>
                </a:cxn>
                <a:cxn ang="0">
                  <a:pos x="T4" y="T5"/>
                </a:cxn>
                <a:cxn ang="0">
                  <a:pos x="T6" y="T7"/>
                </a:cxn>
                <a:cxn ang="0">
                  <a:pos x="T8" y="T9"/>
                </a:cxn>
                <a:cxn ang="0">
                  <a:pos x="T10" y="T11"/>
                </a:cxn>
                <a:cxn ang="0">
                  <a:pos x="T12" y="T13"/>
                </a:cxn>
              </a:cxnLst>
              <a:rect l="0" t="0" r="r" b="b"/>
              <a:pathLst>
                <a:path w="23" h="22">
                  <a:moveTo>
                    <a:pt x="2" y="0"/>
                  </a:moveTo>
                  <a:cubicBezTo>
                    <a:pt x="0" y="2"/>
                    <a:pt x="0" y="2"/>
                    <a:pt x="0" y="2"/>
                  </a:cubicBezTo>
                  <a:cubicBezTo>
                    <a:pt x="3" y="5"/>
                    <a:pt x="6" y="8"/>
                    <a:pt x="9" y="11"/>
                  </a:cubicBezTo>
                  <a:cubicBezTo>
                    <a:pt x="13" y="15"/>
                    <a:pt x="17" y="19"/>
                    <a:pt x="21" y="22"/>
                  </a:cubicBezTo>
                  <a:cubicBezTo>
                    <a:pt x="23" y="20"/>
                    <a:pt x="23" y="20"/>
                    <a:pt x="23" y="20"/>
                  </a:cubicBezTo>
                  <a:cubicBezTo>
                    <a:pt x="19" y="17"/>
                    <a:pt x="15" y="13"/>
                    <a:pt x="11" y="9"/>
                  </a:cubicBezTo>
                  <a:cubicBezTo>
                    <a:pt x="8" y="6"/>
                    <a:pt x="5" y="3"/>
                    <a:pt x="2" y="0"/>
                  </a:cubicBezTo>
                </a:path>
              </a:pathLst>
            </a:custGeom>
            <a:solidFill>
              <a:srgbClr val="FF58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38"/>
            <p:cNvSpPr>
              <a:spLocks noEditPoints="1"/>
            </p:cNvSpPr>
            <p:nvPr/>
          </p:nvSpPr>
          <p:spPr bwMode="auto">
            <a:xfrm>
              <a:off x="5111750" y="2951163"/>
              <a:ext cx="1976438" cy="1809750"/>
            </a:xfrm>
            <a:custGeom>
              <a:avLst/>
              <a:gdLst>
                <a:gd name="T0" fmla="*/ 49 w 201"/>
                <a:gd name="T1" fmla="*/ 167 h 184"/>
                <a:gd name="T2" fmla="*/ 48 w 201"/>
                <a:gd name="T3" fmla="*/ 168 h 184"/>
                <a:gd name="T4" fmla="*/ 93 w 201"/>
                <a:gd name="T5" fmla="*/ 184 h 184"/>
                <a:gd name="T6" fmla="*/ 49 w 201"/>
                <a:gd name="T7" fmla="*/ 167 h 184"/>
                <a:gd name="T8" fmla="*/ 100 w 201"/>
                <a:gd name="T9" fmla="*/ 0 h 184"/>
                <a:gd name="T10" fmla="*/ 35 w 201"/>
                <a:gd name="T11" fmla="*/ 27 h 184"/>
                <a:gd name="T12" fmla="*/ 27 w 201"/>
                <a:gd name="T13" fmla="*/ 147 h 184"/>
                <a:gd name="T14" fmla="*/ 28 w 201"/>
                <a:gd name="T15" fmla="*/ 146 h 184"/>
                <a:gd name="T16" fmla="*/ 22 w 201"/>
                <a:gd name="T17" fmla="*/ 134 h 184"/>
                <a:gd name="T18" fmla="*/ 37 w 201"/>
                <a:gd name="T19" fmla="*/ 29 h 184"/>
                <a:gd name="T20" fmla="*/ 100 w 201"/>
                <a:gd name="T21" fmla="*/ 3 h 184"/>
                <a:gd name="T22" fmla="*/ 163 w 201"/>
                <a:gd name="T23" fmla="*/ 29 h 184"/>
                <a:gd name="T24" fmla="*/ 179 w 201"/>
                <a:gd name="T25" fmla="*/ 134 h 184"/>
                <a:gd name="T26" fmla="*/ 162 w 201"/>
                <a:gd name="T27" fmla="*/ 159 h 184"/>
                <a:gd name="T28" fmla="*/ 107 w 201"/>
                <a:gd name="T29" fmla="*/ 184 h 184"/>
                <a:gd name="T30" fmla="*/ 165 w 201"/>
                <a:gd name="T31" fmla="*/ 157 h 184"/>
                <a:gd name="T32" fmla="*/ 165 w 201"/>
                <a:gd name="T33" fmla="*/ 27 h 184"/>
                <a:gd name="T34" fmla="*/ 100 w 201"/>
                <a:gd name="T35" fmla="*/ 0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1" h="184">
                  <a:moveTo>
                    <a:pt x="49" y="167"/>
                  </a:moveTo>
                  <a:cubicBezTo>
                    <a:pt x="48" y="168"/>
                    <a:pt x="48" y="168"/>
                    <a:pt x="48" y="168"/>
                  </a:cubicBezTo>
                  <a:cubicBezTo>
                    <a:pt x="61" y="177"/>
                    <a:pt x="77" y="182"/>
                    <a:pt x="93" y="184"/>
                  </a:cubicBezTo>
                  <a:cubicBezTo>
                    <a:pt x="77" y="182"/>
                    <a:pt x="62" y="177"/>
                    <a:pt x="49" y="167"/>
                  </a:cubicBezTo>
                  <a:moveTo>
                    <a:pt x="100" y="0"/>
                  </a:moveTo>
                  <a:cubicBezTo>
                    <a:pt x="76" y="0"/>
                    <a:pt x="53" y="9"/>
                    <a:pt x="35" y="27"/>
                  </a:cubicBezTo>
                  <a:cubicBezTo>
                    <a:pt x="2" y="60"/>
                    <a:pt x="0" y="111"/>
                    <a:pt x="27" y="147"/>
                  </a:cubicBezTo>
                  <a:cubicBezTo>
                    <a:pt x="28" y="146"/>
                    <a:pt x="28" y="146"/>
                    <a:pt x="28" y="146"/>
                  </a:cubicBezTo>
                  <a:cubicBezTo>
                    <a:pt x="26" y="142"/>
                    <a:pt x="24" y="138"/>
                    <a:pt x="22" y="134"/>
                  </a:cubicBezTo>
                  <a:cubicBezTo>
                    <a:pt x="4" y="100"/>
                    <a:pt x="9" y="57"/>
                    <a:pt x="37" y="29"/>
                  </a:cubicBezTo>
                  <a:cubicBezTo>
                    <a:pt x="54" y="12"/>
                    <a:pt x="76" y="3"/>
                    <a:pt x="100" y="3"/>
                  </a:cubicBezTo>
                  <a:cubicBezTo>
                    <a:pt x="124" y="3"/>
                    <a:pt x="147" y="12"/>
                    <a:pt x="163" y="29"/>
                  </a:cubicBezTo>
                  <a:cubicBezTo>
                    <a:pt x="192" y="57"/>
                    <a:pt x="197" y="100"/>
                    <a:pt x="179" y="134"/>
                  </a:cubicBezTo>
                  <a:cubicBezTo>
                    <a:pt x="175" y="143"/>
                    <a:pt x="169" y="151"/>
                    <a:pt x="162" y="159"/>
                  </a:cubicBezTo>
                  <a:cubicBezTo>
                    <a:pt x="147" y="174"/>
                    <a:pt x="127" y="182"/>
                    <a:pt x="107" y="184"/>
                  </a:cubicBezTo>
                  <a:cubicBezTo>
                    <a:pt x="129" y="182"/>
                    <a:pt x="150" y="173"/>
                    <a:pt x="165" y="157"/>
                  </a:cubicBezTo>
                  <a:cubicBezTo>
                    <a:pt x="201" y="121"/>
                    <a:pt x="201" y="63"/>
                    <a:pt x="165" y="27"/>
                  </a:cubicBezTo>
                  <a:cubicBezTo>
                    <a:pt x="148" y="9"/>
                    <a:pt x="125" y="0"/>
                    <a:pt x="100" y="0"/>
                  </a:cubicBezTo>
                </a:path>
              </a:pathLst>
            </a:custGeom>
            <a:solidFill>
              <a:srgbClr val="FF6A5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39"/>
            <p:cNvSpPr>
              <a:spLocks noEditPoints="1"/>
            </p:cNvSpPr>
            <p:nvPr/>
          </p:nvSpPr>
          <p:spPr bwMode="auto">
            <a:xfrm>
              <a:off x="5327650" y="4268788"/>
              <a:ext cx="1544638" cy="492125"/>
            </a:xfrm>
            <a:custGeom>
              <a:avLst/>
              <a:gdLst>
                <a:gd name="T0" fmla="*/ 157 w 157"/>
                <a:gd name="T1" fmla="*/ 0 h 50"/>
                <a:gd name="T2" fmla="*/ 141 w 157"/>
                <a:gd name="T3" fmla="*/ 21 h 50"/>
                <a:gd name="T4" fmla="*/ 78 w 157"/>
                <a:gd name="T5" fmla="*/ 47 h 50"/>
                <a:gd name="T6" fmla="*/ 28 w 157"/>
                <a:gd name="T7" fmla="*/ 32 h 50"/>
                <a:gd name="T8" fmla="*/ 27 w 157"/>
                <a:gd name="T9" fmla="*/ 33 h 50"/>
                <a:gd name="T10" fmla="*/ 71 w 157"/>
                <a:gd name="T11" fmla="*/ 50 h 50"/>
                <a:gd name="T12" fmla="*/ 78 w 157"/>
                <a:gd name="T13" fmla="*/ 50 h 50"/>
                <a:gd name="T14" fmla="*/ 85 w 157"/>
                <a:gd name="T15" fmla="*/ 50 h 50"/>
                <a:gd name="T16" fmla="*/ 140 w 157"/>
                <a:gd name="T17" fmla="*/ 25 h 50"/>
                <a:gd name="T18" fmla="*/ 157 w 157"/>
                <a:gd name="T19" fmla="*/ 0 h 50"/>
                <a:gd name="T20" fmla="*/ 0 w 157"/>
                <a:gd name="T21" fmla="*/ 0 h 50"/>
                <a:gd name="T22" fmla="*/ 6 w 157"/>
                <a:gd name="T23" fmla="*/ 12 h 50"/>
                <a:gd name="T24" fmla="*/ 7 w 157"/>
                <a:gd name="T25" fmla="*/ 11 h 50"/>
                <a:gd name="T26" fmla="*/ 0 w 157"/>
                <a:gd name="T27"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7" h="50">
                  <a:moveTo>
                    <a:pt x="157" y="0"/>
                  </a:moveTo>
                  <a:cubicBezTo>
                    <a:pt x="153" y="7"/>
                    <a:pt x="148" y="15"/>
                    <a:pt x="141" y="21"/>
                  </a:cubicBezTo>
                  <a:cubicBezTo>
                    <a:pt x="125" y="38"/>
                    <a:pt x="102" y="47"/>
                    <a:pt x="78" y="47"/>
                  </a:cubicBezTo>
                  <a:cubicBezTo>
                    <a:pt x="60" y="47"/>
                    <a:pt x="43" y="42"/>
                    <a:pt x="28" y="32"/>
                  </a:cubicBezTo>
                  <a:cubicBezTo>
                    <a:pt x="27" y="33"/>
                    <a:pt x="27" y="33"/>
                    <a:pt x="27" y="33"/>
                  </a:cubicBezTo>
                  <a:cubicBezTo>
                    <a:pt x="40" y="43"/>
                    <a:pt x="55" y="48"/>
                    <a:pt x="71" y="50"/>
                  </a:cubicBezTo>
                  <a:cubicBezTo>
                    <a:pt x="74" y="50"/>
                    <a:pt x="76" y="50"/>
                    <a:pt x="78" y="50"/>
                  </a:cubicBezTo>
                  <a:cubicBezTo>
                    <a:pt x="81" y="50"/>
                    <a:pt x="83" y="50"/>
                    <a:pt x="85" y="50"/>
                  </a:cubicBezTo>
                  <a:cubicBezTo>
                    <a:pt x="105" y="48"/>
                    <a:pt x="125" y="40"/>
                    <a:pt x="140" y="25"/>
                  </a:cubicBezTo>
                  <a:cubicBezTo>
                    <a:pt x="147" y="17"/>
                    <a:pt x="153" y="9"/>
                    <a:pt x="157" y="0"/>
                  </a:cubicBezTo>
                  <a:moveTo>
                    <a:pt x="0" y="0"/>
                  </a:moveTo>
                  <a:cubicBezTo>
                    <a:pt x="2" y="4"/>
                    <a:pt x="4" y="8"/>
                    <a:pt x="6" y="12"/>
                  </a:cubicBezTo>
                  <a:cubicBezTo>
                    <a:pt x="7" y="11"/>
                    <a:pt x="7" y="11"/>
                    <a:pt x="7" y="11"/>
                  </a:cubicBezTo>
                  <a:cubicBezTo>
                    <a:pt x="4" y="8"/>
                    <a:pt x="2" y="4"/>
                    <a:pt x="0"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40"/>
            <p:cNvSpPr>
              <a:spLocks/>
            </p:cNvSpPr>
            <p:nvPr/>
          </p:nvSpPr>
          <p:spPr bwMode="auto">
            <a:xfrm>
              <a:off x="5376863" y="4387851"/>
              <a:ext cx="215900" cy="215900"/>
            </a:xfrm>
            <a:custGeom>
              <a:avLst/>
              <a:gdLst>
                <a:gd name="T0" fmla="*/ 1 w 22"/>
                <a:gd name="T1" fmla="*/ 0 h 22"/>
                <a:gd name="T2" fmla="*/ 0 w 22"/>
                <a:gd name="T3" fmla="*/ 1 h 22"/>
                <a:gd name="T4" fmla="*/ 8 w 22"/>
                <a:gd name="T5" fmla="*/ 11 h 22"/>
                <a:gd name="T6" fmla="*/ 21 w 22"/>
                <a:gd name="T7" fmla="*/ 22 h 22"/>
                <a:gd name="T8" fmla="*/ 22 w 22"/>
                <a:gd name="T9" fmla="*/ 21 h 22"/>
                <a:gd name="T10" fmla="*/ 12 w 22"/>
                <a:gd name="T11" fmla="*/ 13 h 22"/>
                <a:gd name="T12" fmla="*/ 1 w 22"/>
                <a:gd name="T13" fmla="*/ 0 h 22"/>
              </a:gdLst>
              <a:ahLst/>
              <a:cxnLst>
                <a:cxn ang="0">
                  <a:pos x="T0" y="T1"/>
                </a:cxn>
                <a:cxn ang="0">
                  <a:pos x="T2" y="T3"/>
                </a:cxn>
                <a:cxn ang="0">
                  <a:pos x="T4" y="T5"/>
                </a:cxn>
                <a:cxn ang="0">
                  <a:pos x="T6" y="T7"/>
                </a:cxn>
                <a:cxn ang="0">
                  <a:pos x="T8" y="T9"/>
                </a:cxn>
                <a:cxn ang="0">
                  <a:pos x="T10" y="T11"/>
                </a:cxn>
                <a:cxn ang="0">
                  <a:pos x="T12" y="T13"/>
                </a:cxn>
              </a:cxnLst>
              <a:rect l="0" t="0" r="r" b="b"/>
              <a:pathLst>
                <a:path w="22" h="22">
                  <a:moveTo>
                    <a:pt x="1" y="0"/>
                  </a:moveTo>
                  <a:cubicBezTo>
                    <a:pt x="0" y="1"/>
                    <a:pt x="0" y="1"/>
                    <a:pt x="0" y="1"/>
                  </a:cubicBezTo>
                  <a:cubicBezTo>
                    <a:pt x="2" y="5"/>
                    <a:pt x="5" y="8"/>
                    <a:pt x="8" y="11"/>
                  </a:cubicBezTo>
                  <a:cubicBezTo>
                    <a:pt x="12" y="15"/>
                    <a:pt x="16" y="19"/>
                    <a:pt x="21" y="22"/>
                  </a:cubicBezTo>
                  <a:cubicBezTo>
                    <a:pt x="22" y="21"/>
                    <a:pt x="22" y="21"/>
                    <a:pt x="22" y="21"/>
                  </a:cubicBezTo>
                  <a:cubicBezTo>
                    <a:pt x="18" y="19"/>
                    <a:pt x="15" y="16"/>
                    <a:pt x="12" y="13"/>
                  </a:cubicBezTo>
                  <a:cubicBezTo>
                    <a:pt x="8" y="9"/>
                    <a:pt x="4" y="4"/>
                    <a:pt x="1" y="0"/>
                  </a:cubicBezTo>
                </a:path>
              </a:pathLst>
            </a:custGeom>
            <a:solidFill>
              <a:srgbClr val="FF58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41"/>
            <p:cNvSpPr>
              <a:spLocks/>
            </p:cNvSpPr>
            <p:nvPr/>
          </p:nvSpPr>
          <p:spPr bwMode="auto">
            <a:xfrm>
              <a:off x="5386388" y="4378326"/>
              <a:ext cx="215900" cy="215900"/>
            </a:xfrm>
            <a:custGeom>
              <a:avLst/>
              <a:gdLst>
                <a:gd name="T0" fmla="*/ 1 w 22"/>
                <a:gd name="T1" fmla="*/ 0 h 22"/>
                <a:gd name="T2" fmla="*/ 0 w 22"/>
                <a:gd name="T3" fmla="*/ 1 h 22"/>
                <a:gd name="T4" fmla="*/ 11 w 22"/>
                <a:gd name="T5" fmla="*/ 14 h 22"/>
                <a:gd name="T6" fmla="*/ 21 w 22"/>
                <a:gd name="T7" fmla="*/ 22 h 22"/>
                <a:gd name="T8" fmla="*/ 22 w 22"/>
                <a:gd name="T9" fmla="*/ 21 h 22"/>
                <a:gd name="T10" fmla="*/ 9 w 22"/>
                <a:gd name="T11" fmla="*/ 10 h 22"/>
                <a:gd name="T12" fmla="*/ 1 w 22"/>
                <a:gd name="T13" fmla="*/ 0 h 22"/>
              </a:gdLst>
              <a:ahLst/>
              <a:cxnLst>
                <a:cxn ang="0">
                  <a:pos x="T0" y="T1"/>
                </a:cxn>
                <a:cxn ang="0">
                  <a:pos x="T2" y="T3"/>
                </a:cxn>
                <a:cxn ang="0">
                  <a:pos x="T4" y="T5"/>
                </a:cxn>
                <a:cxn ang="0">
                  <a:pos x="T6" y="T7"/>
                </a:cxn>
                <a:cxn ang="0">
                  <a:pos x="T8" y="T9"/>
                </a:cxn>
                <a:cxn ang="0">
                  <a:pos x="T10" y="T11"/>
                </a:cxn>
                <a:cxn ang="0">
                  <a:pos x="T12" y="T13"/>
                </a:cxn>
              </a:cxnLst>
              <a:rect l="0" t="0" r="r" b="b"/>
              <a:pathLst>
                <a:path w="22" h="22">
                  <a:moveTo>
                    <a:pt x="1" y="0"/>
                  </a:moveTo>
                  <a:cubicBezTo>
                    <a:pt x="0" y="1"/>
                    <a:pt x="0" y="1"/>
                    <a:pt x="0" y="1"/>
                  </a:cubicBezTo>
                  <a:cubicBezTo>
                    <a:pt x="3" y="5"/>
                    <a:pt x="7" y="10"/>
                    <a:pt x="11" y="14"/>
                  </a:cubicBezTo>
                  <a:cubicBezTo>
                    <a:pt x="14" y="17"/>
                    <a:pt x="17" y="20"/>
                    <a:pt x="21" y="22"/>
                  </a:cubicBezTo>
                  <a:cubicBezTo>
                    <a:pt x="22" y="21"/>
                    <a:pt x="22" y="21"/>
                    <a:pt x="22" y="21"/>
                  </a:cubicBezTo>
                  <a:cubicBezTo>
                    <a:pt x="18" y="18"/>
                    <a:pt x="13" y="14"/>
                    <a:pt x="9" y="10"/>
                  </a:cubicBezTo>
                  <a:cubicBezTo>
                    <a:pt x="6" y="7"/>
                    <a:pt x="3" y="4"/>
                    <a:pt x="1"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42"/>
            <p:cNvSpPr>
              <a:spLocks/>
            </p:cNvSpPr>
            <p:nvPr/>
          </p:nvSpPr>
          <p:spPr bwMode="auto">
            <a:xfrm>
              <a:off x="5613400" y="3433763"/>
              <a:ext cx="963613" cy="895350"/>
            </a:xfrm>
            <a:custGeom>
              <a:avLst/>
              <a:gdLst>
                <a:gd name="T0" fmla="*/ 49 w 98"/>
                <a:gd name="T1" fmla="*/ 0 h 91"/>
                <a:gd name="T2" fmla="*/ 15 w 98"/>
                <a:gd name="T3" fmla="*/ 14 h 91"/>
                <a:gd name="T4" fmla="*/ 4 w 98"/>
                <a:gd name="T5" fmla="*/ 30 h 91"/>
                <a:gd name="T6" fmla="*/ 7 w 98"/>
                <a:gd name="T7" fmla="*/ 66 h 91"/>
                <a:gd name="T8" fmla="*/ 7 w 98"/>
                <a:gd name="T9" fmla="*/ 67 h 91"/>
                <a:gd name="T10" fmla="*/ 9 w 98"/>
                <a:gd name="T11" fmla="*/ 65 h 91"/>
                <a:gd name="T12" fmla="*/ 18 w 98"/>
                <a:gd name="T13" fmla="*/ 13 h 91"/>
                <a:gd name="T14" fmla="*/ 49 w 98"/>
                <a:gd name="T15" fmla="*/ 0 h 91"/>
                <a:gd name="T16" fmla="*/ 81 w 98"/>
                <a:gd name="T17" fmla="*/ 13 h 91"/>
                <a:gd name="T18" fmla="*/ 81 w 98"/>
                <a:gd name="T19" fmla="*/ 76 h 91"/>
                <a:gd name="T20" fmla="*/ 49 w 98"/>
                <a:gd name="T21" fmla="*/ 89 h 91"/>
                <a:gd name="T22" fmla="*/ 31 w 98"/>
                <a:gd name="T23" fmla="*/ 85 h 91"/>
                <a:gd name="T24" fmla="*/ 29 w 98"/>
                <a:gd name="T25" fmla="*/ 87 h 91"/>
                <a:gd name="T26" fmla="*/ 49 w 98"/>
                <a:gd name="T27" fmla="*/ 91 h 91"/>
                <a:gd name="T28" fmla="*/ 84 w 98"/>
                <a:gd name="T29" fmla="*/ 77 h 91"/>
                <a:gd name="T30" fmla="*/ 92 w 98"/>
                <a:gd name="T31" fmla="*/ 66 h 91"/>
                <a:gd name="T32" fmla="*/ 94 w 98"/>
                <a:gd name="T33" fmla="*/ 30 h 91"/>
                <a:gd name="T34" fmla="*/ 84 w 98"/>
                <a:gd name="T35" fmla="*/ 14 h 91"/>
                <a:gd name="T36" fmla="*/ 49 w 98"/>
                <a:gd name="T37"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8" h="91">
                  <a:moveTo>
                    <a:pt x="49" y="0"/>
                  </a:moveTo>
                  <a:cubicBezTo>
                    <a:pt x="37" y="0"/>
                    <a:pt x="24" y="4"/>
                    <a:pt x="15" y="14"/>
                  </a:cubicBezTo>
                  <a:cubicBezTo>
                    <a:pt x="10" y="19"/>
                    <a:pt x="7" y="24"/>
                    <a:pt x="4" y="30"/>
                  </a:cubicBezTo>
                  <a:cubicBezTo>
                    <a:pt x="0" y="42"/>
                    <a:pt x="1" y="55"/>
                    <a:pt x="7" y="66"/>
                  </a:cubicBezTo>
                  <a:cubicBezTo>
                    <a:pt x="7" y="66"/>
                    <a:pt x="7" y="67"/>
                    <a:pt x="7" y="67"/>
                  </a:cubicBezTo>
                  <a:cubicBezTo>
                    <a:pt x="9" y="65"/>
                    <a:pt x="9" y="65"/>
                    <a:pt x="9" y="65"/>
                  </a:cubicBezTo>
                  <a:cubicBezTo>
                    <a:pt x="1" y="48"/>
                    <a:pt x="4" y="27"/>
                    <a:pt x="18" y="13"/>
                  </a:cubicBezTo>
                  <a:cubicBezTo>
                    <a:pt x="26" y="5"/>
                    <a:pt x="37" y="0"/>
                    <a:pt x="49" y="0"/>
                  </a:cubicBezTo>
                  <a:cubicBezTo>
                    <a:pt x="61" y="0"/>
                    <a:pt x="72" y="5"/>
                    <a:pt x="81" y="13"/>
                  </a:cubicBezTo>
                  <a:cubicBezTo>
                    <a:pt x="98" y="31"/>
                    <a:pt x="98" y="59"/>
                    <a:pt x="81" y="76"/>
                  </a:cubicBezTo>
                  <a:cubicBezTo>
                    <a:pt x="72" y="85"/>
                    <a:pt x="61" y="89"/>
                    <a:pt x="49" y="89"/>
                  </a:cubicBezTo>
                  <a:cubicBezTo>
                    <a:pt x="43" y="89"/>
                    <a:pt x="36" y="88"/>
                    <a:pt x="31" y="85"/>
                  </a:cubicBezTo>
                  <a:cubicBezTo>
                    <a:pt x="29" y="87"/>
                    <a:pt x="29" y="87"/>
                    <a:pt x="29" y="87"/>
                  </a:cubicBezTo>
                  <a:cubicBezTo>
                    <a:pt x="36" y="89"/>
                    <a:pt x="42" y="91"/>
                    <a:pt x="49" y="91"/>
                  </a:cubicBezTo>
                  <a:cubicBezTo>
                    <a:pt x="62" y="91"/>
                    <a:pt x="74" y="86"/>
                    <a:pt x="84" y="77"/>
                  </a:cubicBezTo>
                  <a:cubicBezTo>
                    <a:pt x="87" y="74"/>
                    <a:pt x="89" y="70"/>
                    <a:pt x="92" y="66"/>
                  </a:cubicBezTo>
                  <a:cubicBezTo>
                    <a:pt x="97" y="55"/>
                    <a:pt x="98" y="42"/>
                    <a:pt x="94" y="30"/>
                  </a:cubicBezTo>
                  <a:cubicBezTo>
                    <a:pt x="92" y="24"/>
                    <a:pt x="88" y="19"/>
                    <a:pt x="84" y="14"/>
                  </a:cubicBezTo>
                  <a:cubicBezTo>
                    <a:pt x="74" y="4"/>
                    <a:pt x="62" y="0"/>
                    <a:pt x="49" y="0"/>
                  </a:cubicBezTo>
                </a:path>
              </a:pathLst>
            </a:custGeom>
            <a:solidFill>
              <a:srgbClr val="FF6A5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43"/>
            <p:cNvSpPr>
              <a:spLocks noEditPoints="1"/>
            </p:cNvSpPr>
            <p:nvPr/>
          </p:nvSpPr>
          <p:spPr bwMode="auto">
            <a:xfrm>
              <a:off x="5681663" y="4083051"/>
              <a:ext cx="836613" cy="255588"/>
            </a:xfrm>
            <a:custGeom>
              <a:avLst/>
              <a:gdLst>
                <a:gd name="T0" fmla="*/ 0 w 85"/>
                <a:gd name="T1" fmla="*/ 0 h 26"/>
                <a:gd name="T2" fmla="*/ 0 w 85"/>
                <a:gd name="T3" fmla="*/ 1 h 26"/>
                <a:gd name="T4" fmla="*/ 0 w 85"/>
                <a:gd name="T5" fmla="*/ 1 h 26"/>
                <a:gd name="T6" fmla="*/ 0 w 85"/>
                <a:gd name="T7" fmla="*/ 0 h 26"/>
                <a:gd name="T8" fmla="*/ 85 w 85"/>
                <a:gd name="T9" fmla="*/ 0 h 26"/>
                <a:gd name="T10" fmla="*/ 77 w 85"/>
                <a:gd name="T11" fmla="*/ 11 h 26"/>
                <a:gd name="T12" fmla="*/ 42 w 85"/>
                <a:gd name="T13" fmla="*/ 25 h 26"/>
                <a:gd name="T14" fmla="*/ 22 w 85"/>
                <a:gd name="T15" fmla="*/ 21 h 26"/>
                <a:gd name="T16" fmla="*/ 21 w 85"/>
                <a:gd name="T17" fmla="*/ 21 h 26"/>
                <a:gd name="T18" fmla="*/ 42 w 85"/>
                <a:gd name="T19" fmla="*/ 26 h 26"/>
                <a:gd name="T20" fmla="*/ 76 w 85"/>
                <a:gd name="T21" fmla="*/ 12 h 26"/>
                <a:gd name="T22" fmla="*/ 85 w 85"/>
                <a:gd name="T23"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5" h="26">
                  <a:moveTo>
                    <a:pt x="0" y="0"/>
                  </a:moveTo>
                  <a:cubicBezTo>
                    <a:pt x="0" y="0"/>
                    <a:pt x="0" y="1"/>
                    <a:pt x="0" y="1"/>
                  </a:cubicBezTo>
                  <a:cubicBezTo>
                    <a:pt x="0" y="1"/>
                    <a:pt x="0" y="1"/>
                    <a:pt x="0" y="1"/>
                  </a:cubicBezTo>
                  <a:cubicBezTo>
                    <a:pt x="0" y="1"/>
                    <a:pt x="0" y="0"/>
                    <a:pt x="0" y="0"/>
                  </a:cubicBezTo>
                  <a:moveTo>
                    <a:pt x="85" y="0"/>
                  </a:moveTo>
                  <a:cubicBezTo>
                    <a:pt x="82" y="4"/>
                    <a:pt x="80" y="8"/>
                    <a:pt x="77" y="11"/>
                  </a:cubicBezTo>
                  <a:cubicBezTo>
                    <a:pt x="67" y="20"/>
                    <a:pt x="55" y="25"/>
                    <a:pt x="42" y="25"/>
                  </a:cubicBezTo>
                  <a:cubicBezTo>
                    <a:pt x="35" y="25"/>
                    <a:pt x="29" y="23"/>
                    <a:pt x="22" y="21"/>
                  </a:cubicBezTo>
                  <a:cubicBezTo>
                    <a:pt x="21" y="21"/>
                    <a:pt x="21" y="21"/>
                    <a:pt x="21" y="21"/>
                  </a:cubicBezTo>
                  <a:cubicBezTo>
                    <a:pt x="28" y="25"/>
                    <a:pt x="35" y="26"/>
                    <a:pt x="42" y="26"/>
                  </a:cubicBezTo>
                  <a:cubicBezTo>
                    <a:pt x="55" y="26"/>
                    <a:pt x="67" y="21"/>
                    <a:pt x="76" y="12"/>
                  </a:cubicBezTo>
                  <a:cubicBezTo>
                    <a:pt x="79" y="9"/>
                    <a:pt x="82" y="5"/>
                    <a:pt x="85" y="0"/>
                  </a:cubicBezTo>
                </a:path>
              </a:pathLst>
            </a:custGeom>
            <a:solidFill>
              <a:srgbClr val="FF1A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44"/>
            <p:cNvSpPr>
              <a:spLocks/>
            </p:cNvSpPr>
            <p:nvPr/>
          </p:nvSpPr>
          <p:spPr bwMode="auto">
            <a:xfrm>
              <a:off x="5651500" y="3403601"/>
              <a:ext cx="885825" cy="325438"/>
            </a:xfrm>
            <a:custGeom>
              <a:avLst/>
              <a:gdLst>
                <a:gd name="T0" fmla="*/ 45 w 90"/>
                <a:gd name="T1" fmla="*/ 0 h 33"/>
                <a:gd name="T2" fmla="*/ 12 w 90"/>
                <a:gd name="T3" fmla="*/ 14 h 33"/>
                <a:gd name="T4" fmla="*/ 0 w 90"/>
                <a:gd name="T5" fmla="*/ 33 h 33"/>
                <a:gd name="T6" fmla="*/ 11 w 90"/>
                <a:gd name="T7" fmla="*/ 17 h 33"/>
                <a:gd name="T8" fmla="*/ 45 w 90"/>
                <a:gd name="T9" fmla="*/ 3 h 33"/>
                <a:gd name="T10" fmla="*/ 80 w 90"/>
                <a:gd name="T11" fmla="*/ 17 h 33"/>
                <a:gd name="T12" fmla="*/ 90 w 90"/>
                <a:gd name="T13" fmla="*/ 33 h 33"/>
                <a:gd name="T14" fmla="*/ 79 w 90"/>
                <a:gd name="T15" fmla="*/ 14 h 33"/>
                <a:gd name="T16" fmla="*/ 45 w 90"/>
                <a:gd name="T17"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33">
                  <a:moveTo>
                    <a:pt x="45" y="0"/>
                  </a:moveTo>
                  <a:cubicBezTo>
                    <a:pt x="33" y="0"/>
                    <a:pt x="21" y="5"/>
                    <a:pt x="12" y="14"/>
                  </a:cubicBezTo>
                  <a:cubicBezTo>
                    <a:pt x="6" y="20"/>
                    <a:pt x="3" y="26"/>
                    <a:pt x="0" y="33"/>
                  </a:cubicBezTo>
                  <a:cubicBezTo>
                    <a:pt x="3" y="27"/>
                    <a:pt x="6" y="22"/>
                    <a:pt x="11" y="17"/>
                  </a:cubicBezTo>
                  <a:cubicBezTo>
                    <a:pt x="20" y="7"/>
                    <a:pt x="33" y="3"/>
                    <a:pt x="45" y="3"/>
                  </a:cubicBezTo>
                  <a:cubicBezTo>
                    <a:pt x="58" y="3"/>
                    <a:pt x="70" y="7"/>
                    <a:pt x="80" y="17"/>
                  </a:cubicBezTo>
                  <a:cubicBezTo>
                    <a:pt x="84" y="22"/>
                    <a:pt x="88" y="27"/>
                    <a:pt x="90" y="33"/>
                  </a:cubicBezTo>
                  <a:cubicBezTo>
                    <a:pt x="88" y="26"/>
                    <a:pt x="84" y="20"/>
                    <a:pt x="79" y="14"/>
                  </a:cubicBezTo>
                  <a:cubicBezTo>
                    <a:pt x="70" y="5"/>
                    <a:pt x="58" y="0"/>
                    <a:pt x="45"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45"/>
            <p:cNvSpPr>
              <a:spLocks/>
            </p:cNvSpPr>
            <p:nvPr/>
          </p:nvSpPr>
          <p:spPr bwMode="auto">
            <a:xfrm>
              <a:off x="5681663" y="4073526"/>
              <a:ext cx="236538" cy="215900"/>
            </a:xfrm>
            <a:custGeom>
              <a:avLst/>
              <a:gdLst>
                <a:gd name="T0" fmla="*/ 2 w 24"/>
                <a:gd name="T1" fmla="*/ 0 h 22"/>
                <a:gd name="T2" fmla="*/ 0 w 24"/>
                <a:gd name="T3" fmla="*/ 2 h 22"/>
                <a:gd name="T4" fmla="*/ 8 w 24"/>
                <a:gd name="T5" fmla="*/ 12 h 22"/>
                <a:gd name="T6" fmla="*/ 22 w 24"/>
                <a:gd name="T7" fmla="*/ 22 h 22"/>
                <a:gd name="T8" fmla="*/ 24 w 24"/>
                <a:gd name="T9" fmla="*/ 20 h 22"/>
                <a:gd name="T10" fmla="*/ 11 w 24"/>
                <a:gd name="T11" fmla="*/ 11 h 22"/>
                <a:gd name="T12" fmla="*/ 2 w 24"/>
                <a:gd name="T13" fmla="*/ 0 h 22"/>
              </a:gdLst>
              <a:ahLst/>
              <a:cxnLst>
                <a:cxn ang="0">
                  <a:pos x="T0" y="T1"/>
                </a:cxn>
                <a:cxn ang="0">
                  <a:pos x="T2" y="T3"/>
                </a:cxn>
                <a:cxn ang="0">
                  <a:pos x="T4" y="T5"/>
                </a:cxn>
                <a:cxn ang="0">
                  <a:pos x="T6" y="T7"/>
                </a:cxn>
                <a:cxn ang="0">
                  <a:pos x="T8" y="T9"/>
                </a:cxn>
                <a:cxn ang="0">
                  <a:pos x="T10" y="T11"/>
                </a:cxn>
                <a:cxn ang="0">
                  <a:pos x="T12" y="T13"/>
                </a:cxn>
              </a:cxnLst>
              <a:rect l="0" t="0" r="r" b="b"/>
              <a:pathLst>
                <a:path w="24" h="22">
                  <a:moveTo>
                    <a:pt x="2" y="0"/>
                  </a:moveTo>
                  <a:cubicBezTo>
                    <a:pt x="0" y="2"/>
                    <a:pt x="0" y="2"/>
                    <a:pt x="0" y="2"/>
                  </a:cubicBezTo>
                  <a:cubicBezTo>
                    <a:pt x="2" y="5"/>
                    <a:pt x="5" y="9"/>
                    <a:pt x="8" y="12"/>
                  </a:cubicBezTo>
                  <a:cubicBezTo>
                    <a:pt x="12" y="16"/>
                    <a:pt x="17" y="19"/>
                    <a:pt x="22" y="22"/>
                  </a:cubicBezTo>
                  <a:cubicBezTo>
                    <a:pt x="24" y="20"/>
                    <a:pt x="24" y="20"/>
                    <a:pt x="24" y="20"/>
                  </a:cubicBezTo>
                  <a:cubicBezTo>
                    <a:pt x="19" y="18"/>
                    <a:pt x="15" y="15"/>
                    <a:pt x="11" y="11"/>
                  </a:cubicBezTo>
                  <a:cubicBezTo>
                    <a:pt x="7" y="8"/>
                    <a:pt x="5" y="4"/>
                    <a:pt x="2" y="0"/>
                  </a:cubicBezTo>
                </a:path>
              </a:pathLst>
            </a:custGeom>
            <a:solidFill>
              <a:srgbClr val="FF58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46"/>
            <p:cNvSpPr>
              <a:spLocks/>
            </p:cNvSpPr>
            <p:nvPr/>
          </p:nvSpPr>
          <p:spPr bwMode="auto">
            <a:xfrm>
              <a:off x="5681663" y="4092576"/>
              <a:ext cx="215900" cy="196850"/>
            </a:xfrm>
            <a:custGeom>
              <a:avLst/>
              <a:gdLst>
                <a:gd name="T0" fmla="*/ 0 w 22"/>
                <a:gd name="T1" fmla="*/ 0 h 20"/>
                <a:gd name="T2" fmla="*/ 0 w 22"/>
                <a:gd name="T3" fmla="*/ 0 h 20"/>
                <a:gd name="T4" fmla="*/ 9 w 22"/>
                <a:gd name="T5" fmla="*/ 11 h 20"/>
                <a:gd name="T6" fmla="*/ 21 w 22"/>
                <a:gd name="T7" fmla="*/ 20 h 20"/>
                <a:gd name="T8" fmla="*/ 22 w 22"/>
                <a:gd name="T9" fmla="*/ 20 h 20"/>
                <a:gd name="T10" fmla="*/ 8 w 22"/>
                <a:gd name="T11" fmla="*/ 10 h 20"/>
                <a:gd name="T12" fmla="*/ 0 w 22"/>
                <a:gd name="T13" fmla="*/ 0 h 20"/>
              </a:gdLst>
              <a:ahLst/>
              <a:cxnLst>
                <a:cxn ang="0">
                  <a:pos x="T0" y="T1"/>
                </a:cxn>
                <a:cxn ang="0">
                  <a:pos x="T2" y="T3"/>
                </a:cxn>
                <a:cxn ang="0">
                  <a:pos x="T4" y="T5"/>
                </a:cxn>
                <a:cxn ang="0">
                  <a:pos x="T6" y="T7"/>
                </a:cxn>
                <a:cxn ang="0">
                  <a:pos x="T8" y="T9"/>
                </a:cxn>
                <a:cxn ang="0">
                  <a:pos x="T10" y="T11"/>
                </a:cxn>
                <a:cxn ang="0">
                  <a:pos x="T12" y="T13"/>
                </a:cxn>
              </a:cxnLst>
              <a:rect l="0" t="0" r="r" b="b"/>
              <a:pathLst>
                <a:path w="22" h="20">
                  <a:moveTo>
                    <a:pt x="0" y="0"/>
                  </a:moveTo>
                  <a:cubicBezTo>
                    <a:pt x="0" y="0"/>
                    <a:pt x="0" y="0"/>
                    <a:pt x="0" y="0"/>
                  </a:cubicBezTo>
                  <a:cubicBezTo>
                    <a:pt x="3" y="4"/>
                    <a:pt x="5" y="8"/>
                    <a:pt x="9" y="11"/>
                  </a:cubicBezTo>
                  <a:cubicBezTo>
                    <a:pt x="13" y="15"/>
                    <a:pt x="17" y="18"/>
                    <a:pt x="21" y="20"/>
                  </a:cubicBezTo>
                  <a:cubicBezTo>
                    <a:pt x="22" y="20"/>
                    <a:pt x="22" y="20"/>
                    <a:pt x="22" y="20"/>
                  </a:cubicBezTo>
                  <a:cubicBezTo>
                    <a:pt x="17" y="17"/>
                    <a:pt x="12" y="14"/>
                    <a:pt x="8" y="10"/>
                  </a:cubicBezTo>
                  <a:cubicBezTo>
                    <a:pt x="5" y="7"/>
                    <a:pt x="2" y="3"/>
                    <a:pt x="0" y="0"/>
                  </a:cubicBezTo>
                </a:path>
              </a:pathLst>
            </a:custGeom>
            <a:solidFill>
              <a:srgbClr val="FF1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47"/>
            <p:cNvSpPr>
              <a:spLocks/>
            </p:cNvSpPr>
            <p:nvPr/>
          </p:nvSpPr>
          <p:spPr bwMode="auto">
            <a:xfrm>
              <a:off x="3675063" y="1466851"/>
              <a:ext cx="2538413" cy="2546350"/>
            </a:xfrm>
            <a:custGeom>
              <a:avLst/>
              <a:gdLst>
                <a:gd name="T0" fmla="*/ 4 w 258"/>
                <a:gd name="T1" fmla="*/ 23 h 259"/>
                <a:gd name="T2" fmla="*/ 236 w 258"/>
                <a:gd name="T3" fmla="*/ 254 h 259"/>
                <a:gd name="T4" fmla="*/ 253 w 258"/>
                <a:gd name="T5" fmla="*/ 254 h 259"/>
                <a:gd name="T6" fmla="*/ 253 w 258"/>
                <a:gd name="T7" fmla="*/ 237 h 259"/>
                <a:gd name="T8" fmla="*/ 22 w 258"/>
                <a:gd name="T9" fmla="*/ 5 h 259"/>
                <a:gd name="T10" fmla="*/ 4 w 258"/>
                <a:gd name="T11" fmla="*/ 5 h 259"/>
                <a:gd name="T12" fmla="*/ 4 w 258"/>
                <a:gd name="T13" fmla="*/ 23 h 259"/>
              </a:gdLst>
              <a:ahLst/>
              <a:cxnLst>
                <a:cxn ang="0">
                  <a:pos x="T0" y="T1"/>
                </a:cxn>
                <a:cxn ang="0">
                  <a:pos x="T2" y="T3"/>
                </a:cxn>
                <a:cxn ang="0">
                  <a:pos x="T4" y="T5"/>
                </a:cxn>
                <a:cxn ang="0">
                  <a:pos x="T6" y="T7"/>
                </a:cxn>
                <a:cxn ang="0">
                  <a:pos x="T8" y="T9"/>
                </a:cxn>
                <a:cxn ang="0">
                  <a:pos x="T10" y="T11"/>
                </a:cxn>
                <a:cxn ang="0">
                  <a:pos x="T12" y="T13"/>
                </a:cxn>
              </a:cxnLst>
              <a:rect l="0" t="0" r="r" b="b"/>
              <a:pathLst>
                <a:path w="258" h="259">
                  <a:moveTo>
                    <a:pt x="4" y="23"/>
                  </a:moveTo>
                  <a:cubicBezTo>
                    <a:pt x="236" y="254"/>
                    <a:pt x="236" y="254"/>
                    <a:pt x="236" y="254"/>
                  </a:cubicBezTo>
                  <a:cubicBezTo>
                    <a:pt x="241" y="259"/>
                    <a:pt x="249" y="259"/>
                    <a:pt x="253" y="254"/>
                  </a:cubicBezTo>
                  <a:cubicBezTo>
                    <a:pt x="258" y="249"/>
                    <a:pt x="258" y="242"/>
                    <a:pt x="253" y="237"/>
                  </a:cubicBezTo>
                  <a:cubicBezTo>
                    <a:pt x="22" y="5"/>
                    <a:pt x="22" y="5"/>
                    <a:pt x="22" y="5"/>
                  </a:cubicBezTo>
                  <a:cubicBezTo>
                    <a:pt x="17" y="0"/>
                    <a:pt x="9" y="0"/>
                    <a:pt x="4" y="5"/>
                  </a:cubicBezTo>
                  <a:cubicBezTo>
                    <a:pt x="0" y="10"/>
                    <a:pt x="0" y="18"/>
                    <a:pt x="4" y="23"/>
                  </a:cubicBez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48"/>
            <p:cNvSpPr>
              <a:spLocks/>
            </p:cNvSpPr>
            <p:nvPr/>
          </p:nvSpPr>
          <p:spPr bwMode="auto">
            <a:xfrm>
              <a:off x="3949700" y="1044576"/>
              <a:ext cx="1003300" cy="1346200"/>
            </a:xfrm>
            <a:custGeom>
              <a:avLst/>
              <a:gdLst>
                <a:gd name="T0" fmla="*/ 137 w 632"/>
                <a:gd name="T1" fmla="*/ 0 h 848"/>
                <a:gd name="T2" fmla="*/ 632 w 632"/>
                <a:gd name="T3" fmla="*/ 495 h 848"/>
                <a:gd name="T4" fmla="*/ 496 w 632"/>
                <a:gd name="T5" fmla="*/ 848 h 848"/>
                <a:gd name="T6" fmla="*/ 477 w 632"/>
                <a:gd name="T7" fmla="*/ 848 h 848"/>
                <a:gd name="T8" fmla="*/ 0 w 632"/>
                <a:gd name="T9" fmla="*/ 353 h 848"/>
                <a:gd name="T10" fmla="*/ 118 w 632"/>
                <a:gd name="T11" fmla="*/ 0 h 848"/>
                <a:gd name="T12" fmla="*/ 137 w 632"/>
                <a:gd name="T13" fmla="*/ 0 h 848"/>
              </a:gdLst>
              <a:ahLst/>
              <a:cxnLst>
                <a:cxn ang="0">
                  <a:pos x="T0" y="T1"/>
                </a:cxn>
                <a:cxn ang="0">
                  <a:pos x="T2" y="T3"/>
                </a:cxn>
                <a:cxn ang="0">
                  <a:pos x="T4" y="T5"/>
                </a:cxn>
                <a:cxn ang="0">
                  <a:pos x="T6" y="T7"/>
                </a:cxn>
                <a:cxn ang="0">
                  <a:pos x="T8" y="T9"/>
                </a:cxn>
                <a:cxn ang="0">
                  <a:pos x="T10" y="T11"/>
                </a:cxn>
                <a:cxn ang="0">
                  <a:pos x="T12" y="T13"/>
                </a:cxn>
              </a:cxnLst>
              <a:rect l="0" t="0" r="r" b="b"/>
              <a:pathLst>
                <a:path w="632" h="848">
                  <a:moveTo>
                    <a:pt x="137" y="0"/>
                  </a:moveTo>
                  <a:lnTo>
                    <a:pt x="632" y="495"/>
                  </a:lnTo>
                  <a:lnTo>
                    <a:pt x="496" y="848"/>
                  </a:lnTo>
                  <a:lnTo>
                    <a:pt x="477" y="848"/>
                  </a:lnTo>
                  <a:lnTo>
                    <a:pt x="0" y="353"/>
                  </a:lnTo>
                  <a:lnTo>
                    <a:pt x="118" y="0"/>
                  </a:lnTo>
                  <a:lnTo>
                    <a:pt x="137" y="0"/>
                  </a:lnTo>
                  <a:close/>
                </a:path>
              </a:pathLst>
            </a:custGeom>
            <a:solidFill>
              <a:srgbClr val="FFF5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49"/>
            <p:cNvSpPr>
              <a:spLocks/>
            </p:cNvSpPr>
            <p:nvPr/>
          </p:nvSpPr>
          <p:spPr bwMode="auto">
            <a:xfrm>
              <a:off x="3921125" y="1044576"/>
              <a:ext cx="1003300" cy="1346200"/>
            </a:xfrm>
            <a:custGeom>
              <a:avLst/>
              <a:gdLst>
                <a:gd name="T0" fmla="*/ 136 w 632"/>
                <a:gd name="T1" fmla="*/ 0 h 848"/>
                <a:gd name="T2" fmla="*/ 632 w 632"/>
                <a:gd name="T3" fmla="*/ 495 h 848"/>
                <a:gd name="T4" fmla="*/ 495 w 632"/>
                <a:gd name="T5" fmla="*/ 848 h 848"/>
                <a:gd name="T6" fmla="*/ 0 w 632"/>
                <a:gd name="T7" fmla="*/ 353 h 848"/>
                <a:gd name="T8" fmla="*/ 136 w 632"/>
                <a:gd name="T9" fmla="*/ 0 h 848"/>
              </a:gdLst>
              <a:ahLst/>
              <a:cxnLst>
                <a:cxn ang="0">
                  <a:pos x="T0" y="T1"/>
                </a:cxn>
                <a:cxn ang="0">
                  <a:pos x="T2" y="T3"/>
                </a:cxn>
                <a:cxn ang="0">
                  <a:pos x="T4" y="T5"/>
                </a:cxn>
                <a:cxn ang="0">
                  <a:pos x="T6" y="T7"/>
                </a:cxn>
                <a:cxn ang="0">
                  <a:pos x="T8" y="T9"/>
                </a:cxn>
              </a:cxnLst>
              <a:rect l="0" t="0" r="r" b="b"/>
              <a:pathLst>
                <a:path w="632" h="848">
                  <a:moveTo>
                    <a:pt x="136" y="0"/>
                  </a:moveTo>
                  <a:lnTo>
                    <a:pt x="632" y="495"/>
                  </a:lnTo>
                  <a:lnTo>
                    <a:pt x="495" y="848"/>
                  </a:lnTo>
                  <a:lnTo>
                    <a:pt x="0" y="353"/>
                  </a:lnTo>
                  <a:lnTo>
                    <a:pt x="136" y="0"/>
                  </a:lnTo>
                  <a:close/>
                </a:path>
              </a:pathLst>
            </a:custGeom>
            <a:solidFill>
              <a:srgbClr val="FFC3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50"/>
            <p:cNvSpPr>
              <a:spLocks/>
            </p:cNvSpPr>
            <p:nvPr/>
          </p:nvSpPr>
          <p:spPr bwMode="auto">
            <a:xfrm>
              <a:off x="3251200" y="1722438"/>
              <a:ext cx="1347788" cy="1003300"/>
            </a:xfrm>
            <a:custGeom>
              <a:avLst/>
              <a:gdLst>
                <a:gd name="T0" fmla="*/ 0 w 849"/>
                <a:gd name="T1" fmla="*/ 136 h 632"/>
                <a:gd name="T2" fmla="*/ 496 w 849"/>
                <a:gd name="T3" fmla="*/ 632 h 632"/>
                <a:gd name="T4" fmla="*/ 849 w 849"/>
                <a:gd name="T5" fmla="*/ 496 h 632"/>
                <a:gd name="T6" fmla="*/ 353 w 849"/>
                <a:gd name="T7" fmla="*/ 0 h 632"/>
                <a:gd name="T8" fmla="*/ 0 w 849"/>
                <a:gd name="T9" fmla="*/ 136 h 632"/>
              </a:gdLst>
              <a:ahLst/>
              <a:cxnLst>
                <a:cxn ang="0">
                  <a:pos x="T0" y="T1"/>
                </a:cxn>
                <a:cxn ang="0">
                  <a:pos x="T2" y="T3"/>
                </a:cxn>
                <a:cxn ang="0">
                  <a:pos x="T4" y="T5"/>
                </a:cxn>
                <a:cxn ang="0">
                  <a:pos x="T6" y="T7"/>
                </a:cxn>
                <a:cxn ang="0">
                  <a:pos x="T8" y="T9"/>
                </a:cxn>
              </a:cxnLst>
              <a:rect l="0" t="0" r="r" b="b"/>
              <a:pathLst>
                <a:path w="849" h="632">
                  <a:moveTo>
                    <a:pt x="0" y="136"/>
                  </a:moveTo>
                  <a:lnTo>
                    <a:pt x="496" y="632"/>
                  </a:lnTo>
                  <a:lnTo>
                    <a:pt x="849" y="496"/>
                  </a:lnTo>
                  <a:lnTo>
                    <a:pt x="353" y="0"/>
                  </a:lnTo>
                  <a:lnTo>
                    <a:pt x="0" y="136"/>
                  </a:lnTo>
                  <a:close/>
                </a:path>
              </a:pathLst>
            </a:custGeom>
            <a:solidFill>
              <a:srgbClr val="FFC3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51"/>
            <p:cNvSpPr>
              <a:spLocks/>
            </p:cNvSpPr>
            <p:nvPr/>
          </p:nvSpPr>
          <p:spPr bwMode="auto">
            <a:xfrm>
              <a:off x="3762375" y="1535113"/>
              <a:ext cx="2390775" cy="2379663"/>
            </a:xfrm>
            <a:custGeom>
              <a:avLst/>
              <a:gdLst>
                <a:gd name="T0" fmla="*/ 241 w 243"/>
                <a:gd name="T1" fmla="*/ 242 h 242"/>
                <a:gd name="T2" fmla="*/ 240 w 243"/>
                <a:gd name="T3" fmla="*/ 233 h 242"/>
                <a:gd name="T4" fmla="*/ 10 w 243"/>
                <a:gd name="T5" fmla="*/ 3 h 242"/>
                <a:gd name="T6" fmla="*/ 0 w 243"/>
                <a:gd name="T7" fmla="*/ 2 h 242"/>
                <a:gd name="T8" fmla="*/ 241 w 243"/>
                <a:gd name="T9" fmla="*/ 242 h 242"/>
              </a:gdLst>
              <a:ahLst/>
              <a:cxnLst>
                <a:cxn ang="0">
                  <a:pos x="T0" y="T1"/>
                </a:cxn>
                <a:cxn ang="0">
                  <a:pos x="T2" y="T3"/>
                </a:cxn>
                <a:cxn ang="0">
                  <a:pos x="T4" y="T5"/>
                </a:cxn>
                <a:cxn ang="0">
                  <a:pos x="T6" y="T7"/>
                </a:cxn>
                <a:cxn ang="0">
                  <a:pos x="T8" y="T9"/>
                </a:cxn>
              </a:cxnLst>
              <a:rect l="0" t="0" r="r" b="b"/>
              <a:pathLst>
                <a:path w="243" h="242">
                  <a:moveTo>
                    <a:pt x="241" y="242"/>
                  </a:moveTo>
                  <a:cubicBezTo>
                    <a:pt x="243" y="239"/>
                    <a:pt x="243" y="235"/>
                    <a:pt x="240" y="233"/>
                  </a:cubicBezTo>
                  <a:cubicBezTo>
                    <a:pt x="10" y="3"/>
                    <a:pt x="10" y="3"/>
                    <a:pt x="10" y="3"/>
                  </a:cubicBezTo>
                  <a:cubicBezTo>
                    <a:pt x="7" y="0"/>
                    <a:pt x="3" y="0"/>
                    <a:pt x="0" y="2"/>
                  </a:cubicBezTo>
                  <a:lnTo>
                    <a:pt x="241" y="242"/>
                  </a:lnTo>
                  <a:close/>
                </a:path>
              </a:pathLst>
            </a:custGeom>
            <a:solidFill>
              <a:srgbClr val="5855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52"/>
            <p:cNvSpPr>
              <a:spLocks/>
            </p:cNvSpPr>
            <p:nvPr/>
          </p:nvSpPr>
          <p:spPr bwMode="auto">
            <a:xfrm>
              <a:off x="3251200" y="1938338"/>
              <a:ext cx="787400" cy="815975"/>
            </a:xfrm>
            <a:custGeom>
              <a:avLst/>
              <a:gdLst>
                <a:gd name="T0" fmla="*/ 496 w 496"/>
                <a:gd name="T1" fmla="*/ 496 h 514"/>
                <a:gd name="T2" fmla="*/ 0 w 496"/>
                <a:gd name="T3" fmla="*/ 0 h 514"/>
                <a:gd name="T4" fmla="*/ 0 w 496"/>
                <a:gd name="T5" fmla="*/ 25 h 514"/>
                <a:gd name="T6" fmla="*/ 496 w 496"/>
                <a:gd name="T7" fmla="*/ 514 h 514"/>
                <a:gd name="T8" fmla="*/ 496 w 496"/>
                <a:gd name="T9" fmla="*/ 496 h 514"/>
              </a:gdLst>
              <a:ahLst/>
              <a:cxnLst>
                <a:cxn ang="0">
                  <a:pos x="T0" y="T1"/>
                </a:cxn>
                <a:cxn ang="0">
                  <a:pos x="T2" y="T3"/>
                </a:cxn>
                <a:cxn ang="0">
                  <a:pos x="T4" y="T5"/>
                </a:cxn>
                <a:cxn ang="0">
                  <a:pos x="T6" y="T7"/>
                </a:cxn>
                <a:cxn ang="0">
                  <a:pos x="T8" y="T9"/>
                </a:cxn>
              </a:cxnLst>
              <a:rect l="0" t="0" r="r" b="b"/>
              <a:pathLst>
                <a:path w="496" h="514">
                  <a:moveTo>
                    <a:pt x="496" y="496"/>
                  </a:moveTo>
                  <a:lnTo>
                    <a:pt x="0" y="0"/>
                  </a:lnTo>
                  <a:lnTo>
                    <a:pt x="0" y="25"/>
                  </a:lnTo>
                  <a:lnTo>
                    <a:pt x="496" y="514"/>
                  </a:lnTo>
                  <a:lnTo>
                    <a:pt x="496" y="496"/>
                  </a:lnTo>
                  <a:close/>
                </a:path>
              </a:pathLst>
            </a:custGeom>
            <a:solidFill>
              <a:srgbClr val="E393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53"/>
            <p:cNvSpPr>
              <a:spLocks/>
            </p:cNvSpPr>
            <p:nvPr/>
          </p:nvSpPr>
          <p:spPr bwMode="auto">
            <a:xfrm>
              <a:off x="4038600" y="2509838"/>
              <a:ext cx="560388" cy="244475"/>
            </a:xfrm>
            <a:custGeom>
              <a:avLst/>
              <a:gdLst>
                <a:gd name="T0" fmla="*/ 353 w 353"/>
                <a:gd name="T1" fmla="*/ 0 h 154"/>
                <a:gd name="T2" fmla="*/ 353 w 353"/>
                <a:gd name="T3" fmla="*/ 24 h 154"/>
                <a:gd name="T4" fmla="*/ 0 w 353"/>
                <a:gd name="T5" fmla="*/ 154 h 154"/>
                <a:gd name="T6" fmla="*/ 0 w 353"/>
                <a:gd name="T7" fmla="*/ 136 h 154"/>
                <a:gd name="T8" fmla="*/ 353 w 353"/>
                <a:gd name="T9" fmla="*/ 0 h 154"/>
              </a:gdLst>
              <a:ahLst/>
              <a:cxnLst>
                <a:cxn ang="0">
                  <a:pos x="T0" y="T1"/>
                </a:cxn>
                <a:cxn ang="0">
                  <a:pos x="T2" y="T3"/>
                </a:cxn>
                <a:cxn ang="0">
                  <a:pos x="T4" y="T5"/>
                </a:cxn>
                <a:cxn ang="0">
                  <a:pos x="T6" y="T7"/>
                </a:cxn>
                <a:cxn ang="0">
                  <a:pos x="T8" y="T9"/>
                </a:cxn>
              </a:cxnLst>
              <a:rect l="0" t="0" r="r" b="b"/>
              <a:pathLst>
                <a:path w="353" h="154">
                  <a:moveTo>
                    <a:pt x="353" y="0"/>
                  </a:moveTo>
                  <a:lnTo>
                    <a:pt x="353" y="24"/>
                  </a:lnTo>
                  <a:lnTo>
                    <a:pt x="0" y="154"/>
                  </a:lnTo>
                  <a:lnTo>
                    <a:pt x="0" y="136"/>
                  </a:lnTo>
                  <a:lnTo>
                    <a:pt x="353" y="0"/>
                  </a:lnTo>
                  <a:close/>
                </a:path>
              </a:pathLst>
            </a:custGeom>
            <a:solidFill>
              <a:srgbClr val="FFF5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54"/>
            <p:cNvSpPr>
              <a:spLocks/>
            </p:cNvSpPr>
            <p:nvPr/>
          </p:nvSpPr>
          <p:spPr bwMode="auto">
            <a:xfrm>
              <a:off x="3921125" y="1408113"/>
              <a:ext cx="865188" cy="982663"/>
            </a:xfrm>
            <a:custGeom>
              <a:avLst/>
              <a:gdLst>
                <a:gd name="T0" fmla="*/ 8 w 88"/>
                <a:gd name="T1" fmla="*/ 0 h 100"/>
                <a:gd name="T2" fmla="*/ 0 w 88"/>
                <a:gd name="T3" fmla="*/ 20 h 100"/>
                <a:gd name="T4" fmla="*/ 80 w 88"/>
                <a:gd name="T5" fmla="*/ 100 h 100"/>
                <a:gd name="T6" fmla="*/ 88 w 88"/>
                <a:gd name="T7" fmla="*/ 80 h 100"/>
                <a:gd name="T8" fmla="*/ 8 w 88"/>
                <a:gd name="T9" fmla="*/ 0 h 100"/>
              </a:gdLst>
              <a:ahLst/>
              <a:cxnLst>
                <a:cxn ang="0">
                  <a:pos x="T0" y="T1"/>
                </a:cxn>
                <a:cxn ang="0">
                  <a:pos x="T2" y="T3"/>
                </a:cxn>
                <a:cxn ang="0">
                  <a:pos x="T4" y="T5"/>
                </a:cxn>
                <a:cxn ang="0">
                  <a:pos x="T6" y="T7"/>
                </a:cxn>
                <a:cxn ang="0">
                  <a:pos x="T8" y="T9"/>
                </a:cxn>
              </a:cxnLst>
              <a:rect l="0" t="0" r="r" b="b"/>
              <a:pathLst>
                <a:path w="88" h="100">
                  <a:moveTo>
                    <a:pt x="8" y="0"/>
                  </a:moveTo>
                  <a:cubicBezTo>
                    <a:pt x="0" y="20"/>
                    <a:pt x="0" y="20"/>
                    <a:pt x="0" y="20"/>
                  </a:cubicBezTo>
                  <a:cubicBezTo>
                    <a:pt x="80" y="100"/>
                    <a:pt x="80" y="100"/>
                    <a:pt x="80" y="100"/>
                  </a:cubicBezTo>
                  <a:cubicBezTo>
                    <a:pt x="88" y="80"/>
                    <a:pt x="88" y="80"/>
                    <a:pt x="88" y="80"/>
                  </a:cubicBezTo>
                  <a:cubicBezTo>
                    <a:pt x="61" y="53"/>
                    <a:pt x="34" y="26"/>
                    <a:pt x="8" y="0"/>
                  </a:cubicBezTo>
                  <a:close/>
                </a:path>
              </a:pathLst>
            </a:custGeom>
            <a:solidFill>
              <a:srgbClr val="FFB51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55"/>
            <p:cNvSpPr>
              <a:spLocks/>
            </p:cNvSpPr>
            <p:nvPr/>
          </p:nvSpPr>
          <p:spPr bwMode="auto">
            <a:xfrm>
              <a:off x="4048125" y="1181101"/>
              <a:ext cx="266700" cy="600075"/>
            </a:xfrm>
            <a:custGeom>
              <a:avLst/>
              <a:gdLst>
                <a:gd name="T0" fmla="*/ 137 w 168"/>
                <a:gd name="T1" fmla="*/ 0 h 378"/>
                <a:gd name="T2" fmla="*/ 0 w 168"/>
                <a:gd name="T3" fmla="*/ 347 h 378"/>
                <a:gd name="T4" fmla="*/ 31 w 168"/>
                <a:gd name="T5" fmla="*/ 378 h 378"/>
                <a:gd name="T6" fmla="*/ 168 w 168"/>
                <a:gd name="T7" fmla="*/ 31 h 378"/>
                <a:gd name="T8" fmla="*/ 137 w 168"/>
                <a:gd name="T9" fmla="*/ 0 h 378"/>
              </a:gdLst>
              <a:ahLst/>
              <a:cxnLst>
                <a:cxn ang="0">
                  <a:pos x="T0" y="T1"/>
                </a:cxn>
                <a:cxn ang="0">
                  <a:pos x="T2" y="T3"/>
                </a:cxn>
                <a:cxn ang="0">
                  <a:pos x="T4" y="T5"/>
                </a:cxn>
                <a:cxn ang="0">
                  <a:pos x="T6" y="T7"/>
                </a:cxn>
                <a:cxn ang="0">
                  <a:pos x="T8" y="T9"/>
                </a:cxn>
              </a:cxnLst>
              <a:rect l="0" t="0" r="r" b="b"/>
              <a:pathLst>
                <a:path w="168" h="378">
                  <a:moveTo>
                    <a:pt x="137" y="0"/>
                  </a:moveTo>
                  <a:lnTo>
                    <a:pt x="0" y="347"/>
                  </a:lnTo>
                  <a:lnTo>
                    <a:pt x="31" y="378"/>
                  </a:lnTo>
                  <a:lnTo>
                    <a:pt x="168" y="31"/>
                  </a:lnTo>
                  <a:lnTo>
                    <a:pt x="137" y="0"/>
                  </a:lnTo>
                  <a:close/>
                </a:path>
              </a:pathLst>
            </a:custGeom>
            <a:solidFill>
              <a:srgbClr val="FFDE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56"/>
            <p:cNvSpPr>
              <a:spLocks/>
            </p:cNvSpPr>
            <p:nvPr/>
          </p:nvSpPr>
          <p:spPr bwMode="auto">
            <a:xfrm>
              <a:off x="4205288" y="1338263"/>
              <a:ext cx="266700" cy="600075"/>
            </a:xfrm>
            <a:custGeom>
              <a:avLst/>
              <a:gdLst>
                <a:gd name="T0" fmla="*/ 137 w 168"/>
                <a:gd name="T1" fmla="*/ 0 h 378"/>
                <a:gd name="T2" fmla="*/ 0 w 168"/>
                <a:gd name="T3" fmla="*/ 347 h 378"/>
                <a:gd name="T4" fmla="*/ 31 w 168"/>
                <a:gd name="T5" fmla="*/ 378 h 378"/>
                <a:gd name="T6" fmla="*/ 168 w 168"/>
                <a:gd name="T7" fmla="*/ 25 h 378"/>
                <a:gd name="T8" fmla="*/ 137 w 168"/>
                <a:gd name="T9" fmla="*/ 0 h 378"/>
              </a:gdLst>
              <a:ahLst/>
              <a:cxnLst>
                <a:cxn ang="0">
                  <a:pos x="T0" y="T1"/>
                </a:cxn>
                <a:cxn ang="0">
                  <a:pos x="T2" y="T3"/>
                </a:cxn>
                <a:cxn ang="0">
                  <a:pos x="T4" y="T5"/>
                </a:cxn>
                <a:cxn ang="0">
                  <a:pos x="T6" y="T7"/>
                </a:cxn>
                <a:cxn ang="0">
                  <a:pos x="T8" y="T9"/>
                </a:cxn>
              </a:cxnLst>
              <a:rect l="0" t="0" r="r" b="b"/>
              <a:pathLst>
                <a:path w="168" h="378">
                  <a:moveTo>
                    <a:pt x="137" y="0"/>
                  </a:moveTo>
                  <a:lnTo>
                    <a:pt x="0" y="347"/>
                  </a:lnTo>
                  <a:lnTo>
                    <a:pt x="31" y="378"/>
                  </a:lnTo>
                  <a:lnTo>
                    <a:pt x="168" y="25"/>
                  </a:lnTo>
                  <a:lnTo>
                    <a:pt x="137" y="0"/>
                  </a:lnTo>
                  <a:close/>
                </a:path>
              </a:pathLst>
            </a:custGeom>
            <a:solidFill>
              <a:srgbClr val="FFDE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57"/>
            <p:cNvSpPr>
              <a:spLocks/>
            </p:cNvSpPr>
            <p:nvPr/>
          </p:nvSpPr>
          <p:spPr bwMode="auto">
            <a:xfrm>
              <a:off x="4364038" y="1485901"/>
              <a:ext cx="265113" cy="600075"/>
            </a:xfrm>
            <a:custGeom>
              <a:avLst/>
              <a:gdLst>
                <a:gd name="T0" fmla="*/ 136 w 167"/>
                <a:gd name="T1" fmla="*/ 0 h 378"/>
                <a:gd name="T2" fmla="*/ 0 w 167"/>
                <a:gd name="T3" fmla="*/ 353 h 378"/>
                <a:gd name="T4" fmla="*/ 30 w 167"/>
                <a:gd name="T5" fmla="*/ 378 h 378"/>
                <a:gd name="T6" fmla="*/ 167 w 167"/>
                <a:gd name="T7" fmla="*/ 31 h 378"/>
                <a:gd name="T8" fmla="*/ 136 w 167"/>
                <a:gd name="T9" fmla="*/ 0 h 378"/>
              </a:gdLst>
              <a:ahLst/>
              <a:cxnLst>
                <a:cxn ang="0">
                  <a:pos x="T0" y="T1"/>
                </a:cxn>
                <a:cxn ang="0">
                  <a:pos x="T2" y="T3"/>
                </a:cxn>
                <a:cxn ang="0">
                  <a:pos x="T4" y="T5"/>
                </a:cxn>
                <a:cxn ang="0">
                  <a:pos x="T6" y="T7"/>
                </a:cxn>
                <a:cxn ang="0">
                  <a:pos x="T8" y="T9"/>
                </a:cxn>
              </a:cxnLst>
              <a:rect l="0" t="0" r="r" b="b"/>
              <a:pathLst>
                <a:path w="167" h="378">
                  <a:moveTo>
                    <a:pt x="136" y="0"/>
                  </a:moveTo>
                  <a:lnTo>
                    <a:pt x="0" y="353"/>
                  </a:lnTo>
                  <a:lnTo>
                    <a:pt x="30" y="378"/>
                  </a:lnTo>
                  <a:lnTo>
                    <a:pt x="167" y="31"/>
                  </a:lnTo>
                  <a:lnTo>
                    <a:pt x="136" y="0"/>
                  </a:lnTo>
                  <a:close/>
                </a:path>
              </a:pathLst>
            </a:custGeom>
            <a:solidFill>
              <a:srgbClr val="FFDE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58"/>
            <p:cNvSpPr>
              <a:spLocks/>
            </p:cNvSpPr>
            <p:nvPr/>
          </p:nvSpPr>
          <p:spPr bwMode="auto">
            <a:xfrm>
              <a:off x="4521200" y="1643063"/>
              <a:ext cx="265113" cy="600075"/>
            </a:xfrm>
            <a:custGeom>
              <a:avLst/>
              <a:gdLst>
                <a:gd name="T0" fmla="*/ 136 w 167"/>
                <a:gd name="T1" fmla="*/ 0 h 378"/>
                <a:gd name="T2" fmla="*/ 0 w 167"/>
                <a:gd name="T3" fmla="*/ 347 h 378"/>
                <a:gd name="T4" fmla="*/ 24 w 167"/>
                <a:gd name="T5" fmla="*/ 378 h 378"/>
                <a:gd name="T6" fmla="*/ 167 w 167"/>
                <a:gd name="T7" fmla="*/ 31 h 378"/>
                <a:gd name="T8" fmla="*/ 136 w 167"/>
                <a:gd name="T9" fmla="*/ 0 h 378"/>
              </a:gdLst>
              <a:ahLst/>
              <a:cxnLst>
                <a:cxn ang="0">
                  <a:pos x="T0" y="T1"/>
                </a:cxn>
                <a:cxn ang="0">
                  <a:pos x="T2" y="T3"/>
                </a:cxn>
                <a:cxn ang="0">
                  <a:pos x="T4" y="T5"/>
                </a:cxn>
                <a:cxn ang="0">
                  <a:pos x="T6" y="T7"/>
                </a:cxn>
                <a:cxn ang="0">
                  <a:pos x="T8" y="T9"/>
                </a:cxn>
              </a:cxnLst>
              <a:rect l="0" t="0" r="r" b="b"/>
              <a:pathLst>
                <a:path w="167" h="378">
                  <a:moveTo>
                    <a:pt x="136" y="0"/>
                  </a:moveTo>
                  <a:lnTo>
                    <a:pt x="0" y="347"/>
                  </a:lnTo>
                  <a:lnTo>
                    <a:pt x="24" y="378"/>
                  </a:lnTo>
                  <a:lnTo>
                    <a:pt x="167" y="31"/>
                  </a:lnTo>
                  <a:lnTo>
                    <a:pt x="136" y="0"/>
                  </a:lnTo>
                  <a:close/>
                </a:path>
              </a:pathLst>
            </a:custGeom>
            <a:solidFill>
              <a:srgbClr val="FFDE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59"/>
            <p:cNvSpPr>
              <a:spLocks/>
            </p:cNvSpPr>
            <p:nvPr/>
          </p:nvSpPr>
          <p:spPr bwMode="auto">
            <a:xfrm>
              <a:off x="3389313" y="1860551"/>
              <a:ext cx="600075" cy="265113"/>
            </a:xfrm>
            <a:custGeom>
              <a:avLst/>
              <a:gdLst>
                <a:gd name="T0" fmla="*/ 0 w 378"/>
                <a:gd name="T1" fmla="*/ 136 h 167"/>
                <a:gd name="T2" fmla="*/ 347 w 378"/>
                <a:gd name="T3" fmla="*/ 0 h 167"/>
                <a:gd name="T4" fmla="*/ 378 w 378"/>
                <a:gd name="T5" fmla="*/ 31 h 167"/>
                <a:gd name="T6" fmla="*/ 31 w 378"/>
                <a:gd name="T7" fmla="*/ 167 h 167"/>
                <a:gd name="T8" fmla="*/ 0 w 378"/>
                <a:gd name="T9" fmla="*/ 136 h 167"/>
              </a:gdLst>
              <a:ahLst/>
              <a:cxnLst>
                <a:cxn ang="0">
                  <a:pos x="T0" y="T1"/>
                </a:cxn>
                <a:cxn ang="0">
                  <a:pos x="T2" y="T3"/>
                </a:cxn>
                <a:cxn ang="0">
                  <a:pos x="T4" y="T5"/>
                </a:cxn>
                <a:cxn ang="0">
                  <a:pos x="T6" y="T7"/>
                </a:cxn>
                <a:cxn ang="0">
                  <a:pos x="T8" y="T9"/>
                </a:cxn>
              </a:cxnLst>
              <a:rect l="0" t="0" r="r" b="b"/>
              <a:pathLst>
                <a:path w="378" h="167">
                  <a:moveTo>
                    <a:pt x="0" y="136"/>
                  </a:moveTo>
                  <a:lnTo>
                    <a:pt x="347" y="0"/>
                  </a:lnTo>
                  <a:lnTo>
                    <a:pt x="378" y="31"/>
                  </a:lnTo>
                  <a:lnTo>
                    <a:pt x="31" y="167"/>
                  </a:lnTo>
                  <a:lnTo>
                    <a:pt x="0" y="136"/>
                  </a:lnTo>
                  <a:close/>
                </a:path>
              </a:pathLst>
            </a:custGeom>
            <a:solidFill>
              <a:srgbClr val="FFD61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60"/>
            <p:cNvSpPr>
              <a:spLocks/>
            </p:cNvSpPr>
            <p:nvPr/>
          </p:nvSpPr>
          <p:spPr bwMode="auto">
            <a:xfrm>
              <a:off x="3546475" y="2017713"/>
              <a:ext cx="600075" cy="265113"/>
            </a:xfrm>
            <a:custGeom>
              <a:avLst/>
              <a:gdLst>
                <a:gd name="T0" fmla="*/ 0 w 378"/>
                <a:gd name="T1" fmla="*/ 136 h 167"/>
                <a:gd name="T2" fmla="*/ 347 w 378"/>
                <a:gd name="T3" fmla="*/ 0 h 167"/>
                <a:gd name="T4" fmla="*/ 378 w 378"/>
                <a:gd name="T5" fmla="*/ 25 h 167"/>
                <a:gd name="T6" fmla="*/ 31 w 378"/>
                <a:gd name="T7" fmla="*/ 167 h 167"/>
                <a:gd name="T8" fmla="*/ 0 w 378"/>
                <a:gd name="T9" fmla="*/ 136 h 167"/>
              </a:gdLst>
              <a:ahLst/>
              <a:cxnLst>
                <a:cxn ang="0">
                  <a:pos x="T0" y="T1"/>
                </a:cxn>
                <a:cxn ang="0">
                  <a:pos x="T2" y="T3"/>
                </a:cxn>
                <a:cxn ang="0">
                  <a:pos x="T4" y="T5"/>
                </a:cxn>
                <a:cxn ang="0">
                  <a:pos x="T6" y="T7"/>
                </a:cxn>
                <a:cxn ang="0">
                  <a:pos x="T8" y="T9"/>
                </a:cxn>
              </a:cxnLst>
              <a:rect l="0" t="0" r="r" b="b"/>
              <a:pathLst>
                <a:path w="378" h="167">
                  <a:moveTo>
                    <a:pt x="0" y="136"/>
                  </a:moveTo>
                  <a:lnTo>
                    <a:pt x="347" y="0"/>
                  </a:lnTo>
                  <a:lnTo>
                    <a:pt x="378" y="25"/>
                  </a:lnTo>
                  <a:lnTo>
                    <a:pt x="31" y="167"/>
                  </a:lnTo>
                  <a:lnTo>
                    <a:pt x="0" y="136"/>
                  </a:lnTo>
                  <a:close/>
                </a:path>
              </a:pathLst>
            </a:custGeom>
            <a:solidFill>
              <a:srgbClr val="FFD61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61"/>
            <p:cNvSpPr>
              <a:spLocks/>
            </p:cNvSpPr>
            <p:nvPr/>
          </p:nvSpPr>
          <p:spPr bwMode="auto">
            <a:xfrm>
              <a:off x="3703638" y="2174876"/>
              <a:ext cx="600075" cy="265113"/>
            </a:xfrm>
            <a:custGeom>
              <a:avLst/>
              <a:gdLst>
                <a:gd name="T0" fmla="*/ 0 w 378"/>
                <a:gd name="T1" fmla="*/ 136 h 167"/>
                <a:gd name="T2" fmla="*/ 347 w 378"/>
                <a:gd name="T3" fmla="*/ 0 h 167"/>
                <a:gd name="T4" fmla="*/ 378 w 378"/>
                <a:gd name="T5" fmla="*/ 25 h 167"/>
                <a:gd name="T6" fmla="*/ 31 w 378"/>
                <a:gd name="T7" fmla="*/ 167 h 167"/>
                <a:gd name="T8" fmla="*/ 0 w 378"/>
                <a:gd name="T9" fmla="*/ 136 h 167"/>
              </a:gdLst>
              <a:ahLst/>
              <a:cxnLst>
                <a:cxn ang="0">
                  <a:pos x="T0" y="T1"/>
                </a:cxn>
                <a:cxn ang="0">
                  <a:pos x="T2" y="T3"/>
                </a:cxn>
                <a:cxn ang="0">
                  <a:pos x="T4" y="T5"/>
                </a:cxn>
                <a:cxn ang="0">
                  <a:pos x="T6" y="T7"/>
                </a:cxn>
                <a:cxn ang="0">
                  <a:pos x="T8" y="T9"/>
                </a:cxn>
              </a:cxnLst>
              <a:rect l="0" t="0" r="r" b="b"/>
              <a:pathLst>
                <a:path w="378" h="167">
                  <a:moveTo>
                    <a:pt x="0" y="136"/>
                  </a:moveTo>
                  <a:lnTo>
                    <a:pt x="347" y="0"/>
                  </a:lnTo>
                  <a:lnTo>
                    <a:pt x="378" y="25"/>
                  </a:lnTo>
                  <a:lnTo>
                    <a:pt x="31" y="167"/>
                  </a:lnTo>
                  <a:lnTo>
                    <a:pt x="0" y="136"/>
                  </a:lnTo>
                  <a:close/>
                </a:path>
              </a:pathLst>
            </a:custGeom>
            <a:solidFill>
              <a:srgbClr val="FFD61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62"/>
            <p:cNvSpPr>
              <a:spLocks/>
            </p:cNvSpPr>
            <p:nvPr/>
          </p:nvSpPr>
          <p:spPr bwMode="auto">
            <a:xfrm>
              <a:off x="3860800" y="2322513"/>
              <a:ext cx="600075" cy="274638"/>
            </a:xfrm>
            <a:custGeom>
              <a:avLst/>
              <a:gdLst>
                <a:gd name="T0" fmla="*/ 0 w 378"/>
                <a:gd name="T1" fmla="*/ 142 h 173"/>
                <a:gd name="T2" fmla="*/ 347 w 378"/>
                <a:gd name="T3" fmla="*/ 0 h 173"/>
                <a:gd name="T4" fmla="*/ 378 w 378"/>
                <a:gd name="T5" fmla="*/ 31 h 173"/>
                <a:gd name="T6" fmla="*/ 31 w 378"/>
                <a:gd name="T7" fmla="*/ 173 h 173"/>
                <a:gd name="T8" fmla="*/ 0 w 378"/>
                <a:gd name="T9" fmla="*/ 142 h 173"/>
              </a:gdLst>
              <a:ahLst/>
              <a:cxnLst>
                <a:cxn ang="0">
                  <a:pos x="T0" y="T1"/>
                </a:cxn>
                <a:cxn ang="0">
                  <a:pos x="T2" y="T3"/>
                </a:cxn>
                <a:cxn ang="0">
                  <a:pos x="T4" y="T5"/>
                </a:cxn>
                <a:cxn ang="0">
                  <a:pos x="T6" y="T7"/>
                </a:cxn>
                <a:cxn ang="0">
                  <a:pos x="T8" y="T9"/>
                </a:cxn>
              </a:cxnLst>
              <a:rect l="0" t="0" r="r" b="b"/>
              <a:pathLst>
                <a:path w="378" h="173">
                  <a:moveTo>
                    <a:pt x="0" y="142"/>
                  </a:moveTo>
                  <a:lnTo>
                    <a:pt x="347" y="0"/>
                  </a:lnTo>
                  <a:lnTo>
                    <a:pt x="378" y="31"/>
                  </a:lnTo>
                  <a:lnTo>
                    <a:pt x="31" y="173"/>
                  </a:lnTo>
                  <a:lnTo>
                    <a:pt x="0" y="142"/>
                  </a:lnTo>
                  <a:close/>
                </a:path>
              </a:pathLst>
            </a:custGeom>
            <a:solidFill>
              <a:srgbClr val="FFD61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03817" y="192629"/>
            <a:ext cx="8543925" cy="574765"/>
          </a:xfrm>
        </p:spPr>
        <p:txBody>
          <a:bodyPr>
            <a:noAutofit/>
          </a:bodyPr>
          <a:lstStyle/>
          <a:p>
            <a:pPr algn="ctr"/>
            <a:r>
              <a:rPr lang="en-US" sz="5400" dirty="0" smtClean="0"/>
              <a:t>Research Questions </a:t>
            </a:r>
            <a:endParaRPr lang="fr-FR" sz="5400" dirty="0"/>
          </a:p>
        </p:txBody>
      </p:sp>
      <p:sp>
        <p:nvSpPr>
          <p:cNvPr id="3" name="Espace réservé du contenu 2"/>
          <p:cNvSpPr>
            <a:spLocks noGrp="1"/>
          </p:cNvSpPr>
          <p:nvPr>
            <p:ph idx="1"/>
          </p:nvPr>
        </p:nvSpPr>
        <p:spPr>
          <a:xfrm>
            <a:off x="133065" y="738344"/>
            <a:ext cx="9137176" cy="5894468"/>
          </a:xfrm>
        </p:spPr>
        <p:txBody>
          <a:bodyPr vert="horz" lIns="91440" tIns="45720" rIns="91440" bIns="45720" rtlCol="0">
            <a:noAutofit/>
          </a:bodyPr>
          <a:lstStyle/>
          <a:p>
            <a:pPr marL="0" indent="0" algn="just"/>
            <a:r>
              <a:rPr lang="en-US" sz="2400" dirty="0" smtClean="0">
                <a:latin typeface="FrankRuehl" pitchFamily="34" charset="-79"/>
                <a:cs typeface="FrankRuehl" pitchFamily="34" charset="-79"/>
              </a:rPr>
              <a:t>How do female filmmakers depict silence in relation to women? </a:t>
            </a:r>
            <a:endParaRPr lang="fr-FR" sz="2400" dirty="0" smtClean="0">
              <a:latin typeface="FrankRuehl" pitchFamily="34" charset="-79"/>
              <a:cs typeface="FrankRuehl" pitchFamily="34" charset="-79"/>
            </a:endParaRPr>
          </a:p>
          <a:p>
            <a:pPr marL="0" lvl="0" indent="0" algn="just"/>
            <a:r>
              <a:rPr lang="en-US" sz="2400" dirty="0" smtClean="0">
                <a:latin typeface="FrankRuehl" pitchFamily="34" charset="-79"/>
                <a:cs typeface="FrankRuehl" pitchFamily="34" charset="-79"/>
              </a:rPr>
              <a:t>What does silence convey? When do women keep silent? What are the scenarios where silence is highlighted? </a:t>
            </a:r>
            <a:endParaRPr lang="fr-FR" sz="2400" dirty="0" smtClean="0">
              <a:latin typeface="FrankRuehl" pitchFamily="34" charset="-79"/>
              <a:cs typeface="FrankRuehl" pitchFamily="34" charset="-79"/>
            </a:endParaRPr>
          </a:p>
          <a:p>
            <a:pPr marL="0" lvl="0" indent="0" algn="just"/>
            <a:r>
              <a:rPr lang="en-US" sz="2400" dirty="0" smtClean="0">
                <a:latin typeface="FrankRuehl" pitchFamily="34" charset="-79"/>
                <a:cs typeface="FrankRuehl" pitchFamily="34" charset="-79"/>
              </a:rPr>
              <a:t>What are the semiotic forms of silence? What are the techniques and non-verbal behavior that frame / foreground silence in films? Why do we need the concept ‘voicing’ to understand Silence in films?</a:t>
            </a:r>
            <a:endParaRPr lang="fr-FR" sz="2400" dirty="0" smtClean="0">
              <a:latin typeface="FrankRuehl" pitchFamily="34" charset="-79"/>
              <a:cs typeface="FrankRuehl" pitchFamily="34" charset="-79"/>
            </a:endParaRPr>
          </a:p>
          <a:p>
            <a:pPr marL="0" lvl="0" indent="0" algn="just"/>
            <a:r>
              <a:rPr lang="en-US" sz="2400" dirty="0" smtClean="0">
                <a:latin typeface="FrankRuehl" pitchFamily="34" charset="-79"/>
                <a:cs typeface="FrankRuehl" pitchFamily="34" charset="-79"/>
              </a:rPr>
              <a:t>Can films produced by women be considered as a voice against silencing? Does silence articulate critiques of prevailing sexist ideology? Can we talk about a counter-cinema or just a different cinema? Are the female filmmakers’ agendas feminist?</a:t>
            </a:r>
            <a:endParaRPr lang="fr-FR" sz="2400" dirty="0" smtClean="0">
              <a:latin typeface="FrankRuehl" pitchFamily="34" charset="-79"/>
              <a:cs typeface="FrankRuehl" pitchFamily="34" charset="-79"/>
            </a:endParaRPr>
          </a:p>
          <a:p>
            <a:pPr marL="0" indent="0" algn="just"/>
            <a:endParaRPr lang="fr-FR" sz="2400" dirty="0" smtClean="0">
              <a:latin typeface="FrankRuehl" pitchFamily="34" charset="-79"/>
              <a:cs typeface="FrankRuehl" pitchFamily="34" charset="-79"/>
            </a:endParaRPr>
          </a:p>
        </p:txBody>
      </p:sp>
      <p:grpSp>
        <p:nvGrpSpPr>
          <p:cNvPr id="4" name="Groupe 3"/>
          <p:cNvGrpSpPr/>
          <p:nvPr/>
        </p:nvGrpSpPr>
        <p:grpSpPr>
          <a:xfrm>
            <a:off x="8627091" y="191069"/>
            <a:ext cx="1097792" cy="1678675"/>
            <a:chOff x="4148477" y="2008756"/>
            <a:chExt cx="3402495" cy="3523585"/>
          </a:xfrm>
        </p:grpSpPr>
        <p:sp>
          <p:nvSpPr>
            <p:cNvPr id="5" name="Freeform 2"/>
            <p:cNvSpPr>
              <a:spLocks/>
            </p:cNvSpPr>
            <p:nvPr/>
          </p:nvSpPr>
          <p:spPr bwMode="auto">
            <a:xfrm>
              <a:off x="4148477" y="2074221"/>
              <a:ext cx="1321291" cy="1050015"/>
            </a:xfrm>
            <a:custGeom>
              <a:avLst/>
              <a:gdLst>
                <a:gd name="T0" fmla="*/ 134 w 150"/>
                <a:gd name="T1" fmla="*/ 55 h 159"/>
                <a:gd name="T2" fmla="*/ 136 w 150"/>
                <a:gd name="T3" fmla="*/ 55 h 159"/>
                <a:gd name="T4" fmla="*/ 147 w 150"/>
                <a:gd name="T5" fmla="*/ 34 h 159"/>
                <a:gd name="T6" fmla="*/ 127 w 150"/>
                <a:gd name="T7" fmla="*/ 23 h 159"/>
                <a:gd name="T8" fmla="*/ 125 w 150"/>
                <a:gd name="T9" fmla="*/ 23 h 159"/>
                <a:gd name="T10" fmla="*/ 124 w 150"/>
                <a:gd name="T11" fmla="*/ 21 h 159"/>
                <a:gd name="T12" fmla="*/ 118 w 150"/>
                <a:gd name="T13" fmla="*/ 0 h 159"/>
                <a:gd name="T14" fmla="*/ 56 w 150"/>
                <a:gd name="T15" fmla="*/ 36 h 159"/>
                <a:gd name="T16" fmla="*/ 0 w 150"/>
                <a:gd name="T17" fmla="*/ 147 h 159"/>
                <a:gd name="T18" fmla="*/ 95 w 150"/>
                <a:gd name="T19" fmla="*/ 159 h 159"/>
                <a:gd name="T20" fmla="*/ 131 w 150"/>
                <a:gd name="T21" fmla="*/ 91 h 159"/>
                <a:gd name="T22" fmla="*/ 142 w 150"/>
                <a:gd name="T23" fmla="*/ 83 h 159"/>
                <a:gd name="T24" fmla="*/ 134 w 150"/>
                <a:gd name="T25" fmla="*/ 55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59">
                  <a:moveTo>
                    <a:pt x="134" y="55"/>
                  </a:moveTo>
                  <a:cubicBezTo>
                    <a:pt x="136" y="55"/>
                    <a:pt x="136" y="55"/>
                    <a:pt x="136" y="55"/>
                  </a:cubicBezTo>
                  <a:cubicBezTo>
                    <a:pt x="145" y="52"/>
                    <a:pt x="150" y="43"/>
                    <a:pt x="147" y="34"/>
                  </a:cubicBezTo>
                  <a:cubicBezTo>
                    <a:pt x="145" y="25"/>
                    <a:pt x="136" y="20"/>
                    <a:pt x="127" y="23"/>
                  </a:cubicBezTo>
                  <a:cubicBezTo>
                    <a:pt x="125" y="23"/>
                    <a:pt x="125" y="23"/>
                    <a:pt x="125" y="23"/>
                  </a:cubicBezTo>
                  <a:cubicBezTo>
                    <a:pt x="124" y="21"/>
                    <a:pt x="124" y="21"/>
                    <a:pt x="124" y="21"/>
                  </a:cubicBezTo>
                  <a:cubicBezTo>
                    <a:pt x="118" y="0"/>
                    <a:pt x="118" y="0"/>
                    <a:pt x="118" y="0"/>
                  </a:cubicBezTo>
                  <a:cubicBezTo>
                    <a:pt x="95" y="8"/>
                    <a:pt x="74" y="20"/>
                    <a:pt x="56" y="36"/>
                  </a:cubicBezTo>
                  <a:cubicBezTo>
                    <a:pt x="21" y="66"/>
                    <a:pt x="2" y="103"/>
                    <a:pt x="0" y="147"/>
                  </a:cubicBezTo>
                  <a:cubicBezTo>
                    <a:pt x="95" y="159"/>
                    <a:pt x="95" y="159"/>
                    <a:pt x="95" y="159"/>
                  </a:cubicBezTo>
                  <a:cubicBezTo>
                    <a:pt x="101" y="128"/>
                    <a:pt x="113" y="106"/>
                    <a:pt x="131" y="91"/>
                  </a:cubicBezTo>
                  <a:cubicBezTo>
                    <a:pt x="134" y="88"/>
                    <a:pt x="138" y="85"/>
                    <a:pt x="142" y="83"/>
                  </a:cubicBezTo>
                  <a:lnTo>
                    <a:pt x="134" y="55"/>
                  </a:ln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6" name="Freeform 3"/>
            <p:cNvSpPr>
              <a:spLocks/>
            </p:cNvSpPr>
            <p:nvPr/>
          </p:nvSpPr>
          <p:spPr bwMode="auto">
            <a:xfrm>
              <a:off x="5223310" y="2008756"/>
              <a:ext cx="1622517" cy="600743"/>
            </a:xfrm>
            <a:custGeom>
              <a:avLst/>
              <a:gdLst>
                <a:gd name="T0" fmla="*/ 6 w 184"/>
                <a:gd name="T1" fmla="*/ 29 h 91"/>
                <a:gd name="T2" fmla="*/ 29 w 184"/>
                <a:gd name="T3" fmla="*/ 43 h 91"/>
                <a:gd name="T4" fmla="*/ 17 w 184"/>
                <a:gd name="T5" fmla="*/ 68 h 91"/>
                <a:gd name="T6" fmla="*/ 23 w 184"/>
                <a:gd name="T7" fmla="*/ 91 h 91"/>
                <a:gd name="T8" fmla="*/ 75 w 184"/>
                <a:gd name="T9" fmla="*/ 78 h 91"/>
                <a:gd name="T10" fmla="*/ 124 w 184"/>
                <a:gd name="T11" fmla="*/ 89 h 91"/>
                <a:gd name="T12" fmla="*/ 143 w 184"/>
                <a:gd name="T13" fmla="*/ 69 h 91"/>
                <a:gd name="T14" fmla="*/ 145 w 184"/>
                <a:gd name="T15" fmla="*/ 70 h 91"/>
                <a:gd name="T16" fmla="*/ 157 w 184"/>
                <a:gd name="T17" fmla="*/ 75 h 91"/>
                <a:gd name="T18" fmla="*/ 168 w 184"/>
                <a:gd name="T19" fmla="*/ 70 h 91"/>
                <a:gd name="T20" fmla="*/ 173 w 184"/>
                <a:gd name="T21" fmla="*/ 58 h 91"/>
                <a:gd name="T22" fmla="*/ 168 w 184"/>
                <a:gd name="T23" fmla="*/ 46 h 91"/>
                <a:gd name="T24" fmla="*/ 166 w 184"/>
                <a:gd name="T25" fmla="*/ 45 h 91"/>
                <a:gd name="T26" fmla="*/ 168 w 184"/>
                <a:gd name="T27" fmla="*/ 43 h 91"/>
                <a:gd name="T28" fmla="*/ 184 w 184"/>
                <a:gd name="T29" fmla="*/ 26 h 91"/>
                <a:gd name="T30" fmla="*/ 70 w 184"/>
                <a:gd name="T31" fmla="*/ 0 h 91"/>
                <a:gd name="T32" fmla="*/ 0 w 184"/>
                <a:gd name="T33" fmla="*/ 9 h 91"/>
                <a:gd name="T34" fmla="*/ 6 w 184"/>
                <a:gd name="T35" fmla="*/ 29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4" h="91">
                  <a:moveTo>
                    <a:pt x="6" y="29"/>
                  </a:moveTo>
                  <a:cubicBezTo>
                    <a:pt x="16" y="27"/>
                    <a:pt x="26" y="33"/>
                    <a:pt x="29" y="43"/>
                  </a:cubicBezTo>
                  <a:cubicBezTo>
                    <a:pt x="32" y="53"/>
                    <a:pt x="27" y="64"/>
                    <a:pt x="17" y="68"/>
                  </a:cubicBezTo>
                  <a:cubicBezTo>
                    <a:pt x="23" y="91"/>
                    <a:pt x="23" y="91"/>
                    <a:pt x="23" y="91"/>
                  </a:cubicBezTo>
                  <a:cubicBezTo>
                    <a:pt x="38" y="82"/>
                    <a:pt x="55" y="78"/>
                    <a:pt x="75" y="78"/>
                  </a:cubicBezTo>
                  <a:cubicBezTo>
                    <a:pt x="94" y="78"/>
                    <a:pt x="110" y="82"/>
                    <a:pt x="124" y="89"/>
                  </a:cubicBezTo>
                  <a:cubicBezTo>
                    <a:pt x="143" y="69"/>
                    <a:pt x="143" y="69"/>
                    <a:pt x="143" y="69"/>
                  </a:cubicBezTo>
                  <a:cubicBezTo>
                    <a:pt x="145" y="70"/>
                    <a:pt x="145" y="70"/>
                    <a:pt x="145" y="70"/>
                  </a:cubicBezTo>
                  <a:cubicBezTo>
                    <a:pt x="148" y="73"/>
                    <a:pt x="152" y="75"/>
                    <a:pt x="157" y="75"/>
                  </a:cubicBezTo>
                  <a:cubicBezTo>
                    <a:pt x="161" y="75"/>
                    <a:pt x="165" y="73"/>
                    <a:pt x="168" y="70"/>
                  </a:cubicBezTo>
                  <a:cubicBezTo>
                    <a:pt x="171" y="67"/>
                    <a:pt x="173" y="62"/>
                    <a:pt x="173" y="58"/>
                  </a:cubicBezTo>
                  <a:cubicBezTo>
                    <a:pt x="173" y="54"/>
                    <a:pt x="171" y="49"/>
                    <a:pt x="168" y="46"/>
                  </a:cubicBezTo>
                  <a:cubicBezTo>
                    <a:pt x="166" y="45"/>
                    <a:pt x="166" y="45"/>
                    <a:pt x="166" y="45"/>
                  </a:cubicBezTo>
                  <a:cubicBezTo>
                    <a:pt x="168" y="43"/>
                    <a:pt x="168" y="43"/>
                    <a:pt x="168" y="43"/>
                  </a:cubicBezTo>
                  <a:cubicBezTo>
                    <a:pt x="184" y="26"/>
                    <a:pt x="184" y="26"/>
                    <a:pt x="184" y="26"/>
                  </a:cubicBezTo>
                  <a:cubicBezTo>
                    <a:pt x="153" y="9"/>
                    <a:pt x="115" y="0"/>
                    <a:pt x="70" y="0"/>
                  </a:cubicBezTo>
                  <a:cubicBezTo>
                    <a:pt x="45" y="0"/>
                    <a:pt x="21" y="3"/>
                    <a:pt x="0" y="9"/>
                  </a:cubicBezTo>
                  <a:lnTo>
                    <a:pt x="6" y="29"/>
                  </a:ln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7" name="Freeform 4"/>
            <p:cNvSpPr>
              <a:spLocks/>
            </p:cNvSpPr>
            <p:nvPr/>
          </p:nvSpPr>
          <p:spPr bwMode="auto">
            <a:xfrm>
              <a:off x="6342641" y="2193600"/>
              <a:ext cx="1208331" cy="1180946"/>
            </a:xfrm>
            <a:custGeom>
              <a:avLst/>
              <a:gdLst>
                <a:gd name="T0" fmla="*/ 45 w 137"/>
                <a:gd name="T1" fmla="*/ 17 h 179"/>
                <a:gd name="T2" fmla="*/ 50 w 137"/>
                <a:gd name="T3" fmla="*/ 30 h 179"/>
                <a:gd name="T4" fmla="*/ 44 w 137"/>
                <a:gd name="T5" fmla="*/ 45 h 179"/>
                <a:gd name="T6" fmla="*/ 30 w 137"/>
                <a:gd name="T7" fmla="*/ 51 h 179"/>
                <a:gd name="T8" fmla="*/ 16 w 137"/>
                <a:gd name="T9" fmla="*/ 46 h 179"/>
                <a:gd name="T10" fmla="*/ 0 w 137"/>
                <a:gd name="T11" fmla="*/ 63 h 179"/>
                <a:gd name="T12" fmla="*/ 13 w 137"/>
                <a:gd name="T13" fmla="*/ 72 h 179"/>
                <a:gd name="T14" fmla="*/ 37 w 137"/>
                <a:gd name="T15" fmla="*/ 123 h 179"/>
                <a:gd name="T16" fmla="*/ 32 w 137"/>
                <a:gd name="T17" fmla="*/ 146 h 179"/>
                <a:gd name="T18" fmla="*/ 61 w 137"/>
                <a:gd name="T19" fmla="*/ 155 h 179"/>
                <a:gd name="T20" fmla="*/ 60 w 137"/>
                <a:gd name="T21" fmla="*/ 157 h 179"/>
                <a:gd name="T22" fmla="*/ 62 w 137"/>
                <a:gd name="T23" fmla="*/ 170 h 179"/>
                <a:gd name="T24" fmla="*/ 72 w 137"/>
                <a:gd name="T25" fmla="*/ 178 h 179"/>
                <a:gd name="T26" fmla="*/ 84 w 137"/>
                <a:gd name="T27" fmla="*/ 176 h 179"/>
                <a:gd name="T28" fmla="*/ 92 w 137"/>
                <a:gd name="T29" fmla="*/ 167 h 179"/>
                <a:gd name="T30" fmla="*/ 93 w 137"/>
                <a:gd name="T31" fmla="*/ 165 h 179"/>
                <a:gd name="T32" fmla="*/ 95 w 137"/>
                <a:gd name="T33" fmla="*/ 165 h 179"/>
                <a:gd name="T34" fmla="*/ 127 w 137"/>
                <a:gd name="T35" fmla="*/ 175 h 179"/>
                <a:gd name="T36" fmla="*/ 137 w 137"/>
                <a:gd name="T37" fmla="*/ 126 h 179"/>
                <a:gd name="T38" fmla="*/ 85 w 137"/>
                <a:gd name="T39" fmla="*/ 18 h 179"/>
                <a:gd name="T40" fmla="*/ 61 w 137"/>
                <a:gd name="T41" fmla="*/ 0 h 179"/>
                <a:gd name="T42" fmla="*/ 45 w 137"/>
                <a:gd name="T43" fmla="*/ 17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7" h="179">
                  <a:moveTo>
                    <a:pt x="45" y="17"/>
                  </a:moveTo>
                  <a:cubicBezTo>
                    <a:pt x="48" y="21"/>
                    <a:pt x="50" y="25"/>
                    <a:pt x="50" y="30"/>
                  </a:cubicBezTo>
                  <a:cubicBezTo>
                    <a:pt x="50" y="35"/>
                    <a:pt x="48" y="41"/>
                    <a:pt x="44" y="45"/>
                  </a:cubicBezTo>
                  <a:cubicBezTo>
                    <a:pt x="40" y="49"/>
                    <a:pt x="35" y="51"/>
                    <a:pt x="30" y="51"/>
                  </a:cubicBezTo>
                  <a:cubicBezTo>
                    <a:pt x="25" y="51"/>
                    <a:pt x="20" y="49"/>
                    <a:pt x="16" y="46"/>
                  </a:cubicBezTo>
                  <a:cubicBezTo>
                    <a:pt x="0" y="63"/>
                    <a:pt x="0" y="63"/>
                    <a:pt x="0" y="63"/>
                  </a:cubicBezTo>
                  <a:cubicBezTo>
                    <a:pt x="5" y="66"/>
                    <a:pt x="9" y="68"/>
                    <a:pt x="13" y="72"/>
                  </a:cubicBezTo>
                  <a:cubicBezTo>
                    <a:pt x="29" y="86"/>
                    <a:pt x="37" y="103"/>
                    <a:pt x="37" y="123"/>
                  </a:cubicBezTo>
                  <a:cubicBezTo>
                    <a:pt x="37" y="132"/>
                    <a:pt x="35" y="139"/>
                    <a:pt x="32" y="146"/>
                  </a:cubicBezTo>
                  <a:cubicBezTo>
                    <a:pt x="61" y="155"/>
                    <a:pt x="61" y="155"/>
                    <a:pt x="61" y="155"/>
                  </a:cubicBezTo>
                  <a:cubicBezTo>
                    <a:pt x="60" y="157"/>
                    <a:pt x="60" y="157"/>
                    <a:pt x="60" y="157"/>
                  </a:cubicBezTo>
                  <a:cubicBezTo>
                    <a:pt x="59" y="161"/>
                    <a:pt x="60" y="166"/>
                    <a:pt x="62" y="170"/>
                  </a:cubicBezTo>
                  <a:cubicBezTo>
                    <a:pt x="64" y="174"/>
                    <a:pt x="67" y="176"/>
                    <a:pt x="72" y="178"/>
                  </a:cubicBezTo>
                  <a:cubicBezTo>
                    <a:pt x="76" y="179"/>
                    <a:pt x="80" y="179"/>
                    <a:pt x="84" y="176"/>
                  </a:cubicBezTo>
                  <a:cubicBezTo>
                    <a:pt x="88" y="174"/>
                    <a:pt x="91" y="171"/>
                    <a:pt x="92" y="167"/>
                  </a:cubicBezTo>
                  <a:cubicBezTo>
                    <a:pt x="93" y="165"/>
                    <a:pt x="93" y="165"/>
                    <a:pt x="93" y="165"/>
                  </a:cubicBezTo>
                  <a:cubicBezTo>
                    <a:pt x="95" y="165"/>
                    <a:pt x="95" y="165"/>
                    <a:pt x="95" y="165"/>
                  </a:cubicBezTo>
                  <a:cubicBezTo>
                    <a:pt x="127" y="175"/>
                    <a:pt x="127" y="175"/>
                    <a:pt x="127" y="175"/>
                  </a:cubicBezTo>
                  <a:cubicBezTo>
                    <a:pt x="134" y="159"/>
                    <a:pt x="137" y="143"/>
                    <a:pt x="137" y="126"/>
                  </a:cubicBezTo>
                  <a:cubicBezTo>
                    <a:pt x="137" y="85"/>
                    <a:pt x="120" y="49"/>
                    <a:pt x="85" y="18"/>
                  </a:cubicBezTo>
                  <a:cubicBezTo>
                    <a:pt x="77" y="12"/>
                    <a:pt x="69" y="6"/>
                    <a:pt x="61" y="0"/>
                  </a:cubicBezTo>
                  <a:lnTo>
                    <a:pt x="45" y="17"/>
                  </a:lnTo>
                  <a:close/>
                </a:path>
              </a:pathLst>
            </a:custGeom>
            <a:solidFill>
              <a:schemeClr val="accent3"/>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8" name="Freeform 5"/>
            <p:cNvSpPr>
              <a:spLocks/>
            </p:cNvSpPr>
            <p:nvPr/>
          </p:nvSpPr>
          <p:spPr bwMode="auto">
            <a:xfrm>
              <a:off x="5928455" y="3183284"/>
              <a:ext cx="1516403" cy="818960"/>
            </a:xfrm>
            <a:custGeom>
              <a:avLst/>
              <a:gdLst>
                <a:gd name="T0" fmla="*/ 142 w 172"/>
                <a:gd name="T1" fmla="*/ 20 h 124"/>
                <a:gd name="T2" fmla="*/ 133 w 172"/>
                <a:gd name="T3" fmla="*/ 30 h 124"/>
                <a:gd name="T4" fmla="*/ 123 w 172"/>
                <a:gd name="T5" fmla="*/ 32 h 124"/>
                <a:gd name="T6" fmla="*/ 117 w 172"/>
                <a:gd name="T7" fmla="*/ 32 h 124"/>
                <a:gd name="T8" fmla="*/ 105 w 172"/>
                <a:gd name="T9" fmla="*/ 22 h 124"/>
                <a:gd name="T10" fmla="*/ 103 w 172"/>
                <a:gd name="T11" fmla="*/ 8 h 124"/>
                <a:gd name="T12" fmla="*/ 78 w 172"/>
                <a:gd name="T13" fmla="*/ 0 h 124"/>
                <a:gd name="T14" fmla="*/ 70 w 172"/>
                <a:gd name="T15" fmla="*/ 13 h 124"/>
                <a:gd name="T16" fmla="*/ 16 w 172"/>
                <a:gd name="T17" fmla="*/ 61 h 124"/>
                <a:gd name="T18" fmla="*/ 0 w 172"/>
                <a:gd name="T19" fmla="*/ 75 h 124"/>
                <a:gd name="T20" fmla="*/ 26 w 172"/>
                <a:gd name="T21" fmla="*/ 91 h 124"/>
                <a:gd name="T22" fmla="*/ 25 w 172"/>
                <a:gd name="T23" fmla="*/ 92 h 124"/>
                <a:gd name="T24" fmla="*/ 23 w 172"/>
                <a:gd name="T25" fmla="*/ 105 h 124"/>
                <a:gd name="T26" fmla="*/ 31 w 172"/>
                <a:gd name="T27" fmla="*/ 115 h 124"/>
                <a:gd name="T28" fmla="*/ 43 w 172"/>
                <a:gd name="T29" fmla="*/ 117 h 124"/>
                <a:gd name="T30" fmla="*/ 54 w 172"/>
                <a:gd name="T31" fmla="*/ 109 h 124"/>
                <a:gd name="T32" fmla="*/ 55 w 172"/>
                <a:gd name="T33" fmla="*/ 107 h 124"/>
                <a:gd name="T34" fmla="*/ 56 w 172"/>
                <a:gd name="T35" fmla="*/ 108 h 124"/>
                <a:gd name="T36" fmla="*/ 83 w 172"/>
                <a:gd name="T37" fmla="*/ 124 h 124"/>
                <a:gd name="T38" fmla="*/ 165 w 172"/>
                <a:gd name="T39" fmla="*/ 41 h 124"/>
                <a:gd name="T40" fmla="*/ 172 w 172"/>
                <a:gd name="T41" fmla="*/ 28 h 124"/>
                <a:gd name="T42" fmla="*/ 142 w 172"/>
                <a:gd name="T43" fmla="*/ 2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72" h="124">
                  <a:moveTo>
                    <a:pt x="142" y="20"/>
                  </a:moveTo>
                  <a:cubicBezTo>
                    <a:pt x="141" y="24"/>
                    <a:pt x="137" y="28"/>
                    <a:pt x="133" y="30"/>
                  </a:cubicBezTo>
                  <a:cubicBezTo>
                    <a:pt x="130" y="32"/>
                    <a:pt x="127" y="32"/>
                    <a:pt x="123" y="32"/>
                  </a:cubicBezTo>
                  <a:cubicBezTo>
                    <a:pt x="121" y="32"/>
                    <a:pt x="119" y="32"/>
                    <a:pt x="117" y="32"/>
                  </a:cubicBezTo>
                  <a:cubicBezTo>
                    <a:pt x="112" y="30"/>
                    <a:pt x="108" y="26"/>
                    <a:pt x="105" y="22"/>
                  </a:cubicBezTo>
                  <a:cubicBezTo>
                    <a:pt x="103" y="17"/>
                    <a:pt x="102" y="13"/>
                    <a:pt x="103" y="8"/>
                  </a:cubicBezTo>
                  <a:cubicBezTo>
                    <a:pt x="78" y="0"/>
                    <a:pt x="78" y="0"/>
                    <a:pt x="78" y="0"/>
                  </a:cubicBezTo>
                  <a:cubicBezTo>
                    <a:pt x="76" y="5"/>
                    <a:pt x="73" y="9"/>
                    <a:pt x="70" y="13"/>
                  </a:cubicBezTo>
                  <a:cubicBezTo>
                    <a:pt x="64" y="21"/>
                    <a:pt x="46" y="37"/>
                    <a:pt x="16" y="61"/>
                  </a:cubicBezTo>
                  <a:cubicBezTo>
                    <a:pt x="10" y="66"/>
                    <a:pt x="5" y="71"/>
                    <a:pt x="0" y="75"/>
                  </a:cubicBezTo>
                  <a:cubicBezTo>
                    <a:pt x="26" y="91"/>
                    <a:pt x="26" y="91"/>
                    <a:pt x="26" y="91"/>
                  </a:cubicBezTo>
                  <a:cubicBezTo>
                    <a:pt x="25" y="92"/>
                    <a:pt x="25" y="92"/>
                    <a:pt x="25" y="92"/>
                  </a:cubicBezTo>
                  <a:cubicBezTo>
                    <a:pt x="23" y="96"/>
                    <a:pt x="22" y="101"/>
                    <a:pt x="23" y="105"/>
                  </a:cubicBezTo>
                  <a:cubicBezTo>
                    <a:pt x="24" y="109"/>
                    <a:pt x="27" y="113"/>
                    <a:pt x="31" y="115"/>
                  </a:cubicBezTo>
                  <a:cubicBezTo>
                    <a:pt x="35" y="117"/>
                    <a:pt x="39" y="118"/>
                    <a:pt x="43" y="117"/>
                  </a:cubicBezTo>
                  <a:cubicBezTo>
                    <a:pt x="48" y="116"/>
                    <a:pt x="51" y="113"/>
                    <a:pt x="54" y="109"/>
                  </a:cubicBezTo>
                  <a:cubicBezTo>
                    <a:pt x="55" y="107"/>
                    <a:pt x="55" y="107"/>
                    <a:pt x="55" y="107"/>
                  </a:cubicBezTo>
                  <a:cubicBezTo>
                    <a:pt x="56" y="108"/>
                    <a:pt x="56" y="108"/>
                    <a:pt x="56" y="108"/>
                  </a:cubicBezTo>
                  <a:cubicBezTo>
                    <a:pt x="83" y="124"/>
                    <a:pt x="83" y="124"/>
                    <a:pt x="83" y="124"/>
                  </a:cubicBezTo>
                  <a:cubicBezTo>
                    <a:pt x="125" y="89"/>
                    <a:pt x="152" y="61"/>
                    <a:pt x="165" y="41"/>
                  </a:cubicBezTo>
                  <a:cubicBezTo>
                    <a:pt x="168" y="37"/>
                    <a:pt x="170" y="33"/>
                    <a:pt x="172" y="28"/>
                  </a:cubicBezTo>
                  <a:lnTo>
                    <a:pt x="142" y="20"/>
                  </a:lnTo>
                  <a:close/>
                </a:path>
              </a:pathLst>
            </a:custGeom>
            <a:solidFill>
              <a:schemeClr val="accent4"/>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9" name="Rectangle 8"/>
            <p:cNvSpPr>
              <a:spLocks noChangeArrowheads="1"/>
            </p:cNvSpPr>
            <p:nvPr/>
          </p:nvSpPr>
          <p:spPr bwMode="auto">
            <a:xfrm>
              <a:off x="5408154" y="4918762"/>
              <a:ext cx="855759" cy="613579"/>
            </a:xfrm>
            <a:prstGeom prst="rect">
              <a:avLst/>
            </a:prstGeom>
            <a:solidFill>
              <a:schemeClr val="accent6"/>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0" name="Freeform 7"/>
            <p:cNvSpPr>
              <a:spLocks/>
            </p:cNvSpPr>
            <p:nvPr/>
          </p:nvSpPr>
          <p:spPr bwMode="auto">
            <a:xfrm>
              <a:off x="5408154" y="3698022"/>
              <a:ext cx="1225447" cy="983266"/>
            </a:xfrm>
            <a:custGeom>
              <a:avLst/>
              <a:gdLst>
                <a:gd name="T0" fmla="*/ 115 w 139"/>
                <a:gd name="T1" fmla="*/ 35 h 149"/>
                <a:gd name="T2" fmla="*/ 104 w 139"/>
                <a:gd name="T3" fmla="*/ 43 h 149"/>
                <a:gd name="T4" fmla="*/ 88 w 139"/>
                <a:gd name="T5" fmla="*/ 40 h 149"/>
                <a:gd name="T6" fmla="*/ 78 w 139"/>
                <a:gd name="T7" fmla="*/ 28 h 149"/>
                <a:gd name="T8" fmla="*/ 80 w 139"/>
                <a:gd name="T9" fmla="*/ 14 h 149"/>
                <a:gd name="T10" fmla="*/ 56 w 139"/>
                <a:gd name="T11" fmla="*/ 0 h 149"/>
                <a:gd name="T12" fmla="*/ 15 w 139"/>
                <a:gd name="T13" fmla="*/ 49 h 149"/>
                <a:gd name="T14" fmla="*/ 0 w 139"/>
                <a:gd name="T15" fmla="*/ 124 h 149"/>
                <a:gd name="T16" fmla="*/ 0 w 139"/>
                <a:gd name="T17" fmla="*/ 149 h 149"/>
                <a:gd name="T18" fmla="*/ 94 w 139"/>
                <a:gd name="T19" fmla="*/ 149 h 149"/>
                <a:gd name="T20" fmla="*/ 101 w 139"/>
                <a:gd name="T21" fmla="*/ 90 h 149"/>
                <a:gd name="T22" fmla="*/ 139 w 139"/>
                <a:gd name="T23" fmla="*/ 48 h 149"/>
                <a:gd name="T24" fmla="*/ 115 w 139"/>
                <a:gd name="T25" fmla="*/ 3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 h="149">
                  <a:moveTo>
                    <a:pt x="115" y="35"/>
                  </a:moveTo>
                  <a:cubicBezTo>
                    <a:pt x="112" y="39"/>
                    <a:pt x="108" y="41"/>
                    <a:pt x="104" y="43"/>
                  </a:cubicBezTo>
                  <a:cubicBezTo>
                    <a:pt x="98" y="44"/>
                    <a:pt x="93" y="43"/>
                    <a:pt x="88" y="40"/>
                  </a:cubicBezTo>
                  <a:cubicBezTo>
                    <a:pt x="83" y="38"/>
                    <a:pt x="80" y="33"/>
                    <a:pt x="78" y="28"/>
                  </a:cubicBezTo>
                  <a:cubicBezTo>
                    <a:pt x="77" y="23"/>
                    <a:pt x="78" y="18"/>
                    <a:pt x="80" y="14"/>
                  </a:cubicBezTo>
                  <a:cubicBezTo>
                    <a:pt x="56" y="0"/>
                    <a:pt x="56" y="0"/>
                    <a:pt x="56" y="0"/>
                  </a:cubicBezTo>
                  <a:cubicBezTo>
                    <a:pt x="36" y="18"/>
                    <a:pt x="22" y="34"/>
                    <a:pt x="15" y="49"/>
                  </a:cubicBezTo>
                  <a:cubicBezTo>
                    <a:pt x="5" y="69"/>
                    <a:pt x="0" y="94"/>
                    <a:pt x="0" y="124"/>
                  </a:cubicBezTo>
                  <a:cubicBezTo>
                    <a:pt x="0" y="127"/>
                    <a:pt x="0" y="135"/>
                    <a:pt x="0" y="149"/>
                  </a:cubicBezTo>
                  <a:cubicBezTo>
                    <a:pt x="94" y="149"/>
                    <a:pt x="94" y="149"/>
                    <a:pt x="94" y="149"/>
                  </a:cubicBezTo>
                  <a:cubicBezTo>
                    <a:pt x="93" y="120"/>
                    <a:pt x="96" y="101"/>
                    <a:pt x="101" y="90"/>
                  </a:cubicBezTo>
                  <a:cubicBezTo>
                    <a:pt x="106" y="79"/>
                    <a:pt x="119" y="65"/>
                    <a:pt x="139" y="48"/>
                  </a:cubicBezTo>
                  <a:lnTo>
                    <a:pt x="115" y="35"/>
                  </a:lnTo>
                  <a:close/>
                </a:path>
              </a:pathLst>
            </a:custGeom>
            <a:solidFill>
              <a:schemeClr val="accent5"/>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1" name="TextBox 32"/>
            <p:cNvSpPr txBox="1">
              <a:spLocks noChangeAspect="1"/>
            </p:cNvSpPr>
            <p:nvPr/>
          </p:nvSpPr>
          <p:spPr>
            <a:xfrm>
              <a:off x="4537287" y="2400300"/>
              <a:ext cx="468000" cy="351000"/>
            </a:xfrm>
            <a:prstGeom prst="rect">
              <a:avLst/>
            </a:prstGeom>
            <a:noFill/>
          </p:spPr>
          <p:txBody>
            <a:bodyPr vert="horz" wrap="none" lIns="0" tIns="0" rIns="0" bIns="0" rtlCol="0" anchor="ctr" anchorCtr="1">
              <a:noAutofit/>
            </a:bodyPr>
            <a:lstStyle/>
            <a:p>
              <a:pPr algn="ctr"/>
              <a:r>
                <a:rPr lang="en-US" sz="5400" dirty="0">
                  <a:solidFill>
                    <a:schemeClr val="bg1"/>
                  </a:solidFill>
                  <a:latin typeface="Entypo" pitchFamily="2" charset="0"/>
                  <a:ea typeface="Entypo" pitchFamily="2" charset="0"/>
                </a:rPr>
                <a:t>,</a:t>
              </a:r>
              <a:endParaRPr lang="ru-RU" sz="5400" dirty="0">
                <a:solidFill>
                  <a:schemeClr val="bg1"/>
                </a:solidFill>
                <a:ea typeface="Entypo" pitchFamily="2" charset="0"/>
              </a:endParaRPr>
            </a:p>
          </p:txBody>
        </p:sp>
        <p:sp>
          <p:nvSpPr>
            <p:cNvPr id="12" name="TextBox 33"/>
            <p:cNvSpPr txBox="1">
              <a:spLocks noChangeAspect="1"/>
            </p:cNvSpPr>
            <p:nvPr/>
          </p:nvSpPr>
          <p:spPr>
            <a:xfrm>
              <a:off x="5732957" y="2013857"/>
              <a:ext cx="468000" cy="351000"/>
            </a:xfrm>
            <a:prstGeom prst="rect">
              <a:avLst/>
            </a:prstGeom>
            <a:noFill/>
          </p:spPr>
          <p:txBody>
            <a:bodyPr vert="horz" wrap="none" lIns="0" tIns="0" rIns="0" bIns="0" rtlCol="0" anchor="ctr" anchorCtr="1">
              <a:noAutofit/>
            </a:bodyPr>
            <a:lstStyle/>
            <a:p>
              <a:pPr algn="ctr"/>
              <a:r>
                <a:rPr lang="en-US" sz="5400" dirty="0">
                  <a:solidFill>
                    <a:schemeClr val="bg1"/>
                  </a:solidFill>
                  <a:latin typeface="Entypo" pitchFamily="2" charset="0"/>
                  <a:ea typeface="Entypo" pitchFamily="2" charset="0"/>
                </a:rPr>
                <a:t>B</a:t>
              </a:r>
              <a:endParaRPr lang="ru-RU" sz="5400" dirty="0">
                <a:solidFill>
                  <a:schemeClr val="bg1"/>
                </a:solidFill>
                <a:ea typeface="Entypo" pitchFamily="2" charset="0"/>
              </a:endParaRPr>
            </a:p>
          </p:txBody>
        </p:sp>
        <p:sp>
          <p:nvSpPr>
            <p:cNvPr id="13" name="TextBox 34"/>
            <p:cNvSpPr txBox="1">
              <a:spLocks noChangeAspect="1"/>
            </p:cNvSpPr>
            <p:nvPr/>
          </p:nvSpPr>
          <p:spPr>
            <a:xfrm>
              <a:off x="6824783" y="2562225"/>
              <a:ext cx="468000" cy="351000"/>
            </a:xfrm>
            <a:prstGeom prst="rect">
              <a:avLst/>
            </a:prstGeom>
            <a:noFill/>
          </p:spPr>
          <p:txBody>
            <a:bodyPr vert="horz" wrap="none" lIns="0" tIns="0" rIns="0" bIns="0" rtlCol="0" anchor="ctr" anchorCtr="1">
              <a:noAutofit/>
            </a:bodyPr>
            <a:lstStyle/>
            <a:p>
              <a:pPr algn="ctr"/>
              <a:r>
                <a:rPr lang="en-US" sz="5400" dirty="0">
                  <a:solidFill>
                    <a:schemeClr val="bg1"/>
                  </a:solidFill>
                  <a:latin typeface="Entypo" pitchFamily="2" charset="0"/>
                  <a:ea typeface="Entypo" pitchFamily="2" charset="0"/>
                </a:rPr>
                <a:t>$</a:t>
              </a:r>
              <a:endParaRPr lang="ru-RU" sz="5400" dirty="0">
                <a:solidFill>
                  <a:schemeClr val="bg1"/>
                </a:solidFill>
                <a:ea typeface="Entypo" pitchFamily="2" charset="0"/>
              </a:endParaRPr>
            </a:p>
          </p:txBody>
        </p:sp>
        <p:sp>
          <p:nvSpPr>
            <p:cNvPr id="14" name="TextBox 35"/>
            <p:cNvSpPr txBox="1">
              <a:spLocks noChangeAspect="1"/>
            </p:cNvSpPr>
            <p:nvPr/>
          </p:nvSpPr>
          <p:spPr>
            <a:xfrm>
              <a:off x="6365713" y="3366407"/>
              <a:ext cx="468000" cy="351000"/>
            </a:xfrm>
            <a:prstGeom prst="rect">
              <a:avLst/>
            </a:prstGeom>
            <a:noFill/>
          </p:spPr>
          <p:txBody>
            <a:bodyPr vert="horz" wrap="none" lIns="0" tIns="0" rIns="0" bIns="0" rtlCol="0" anchor="ctr" anchorCtr="1">
              <a:noAutofit/>
            </a:bodyPr>
            <a:lstStyle/>
            <a:p>
              <a:pPr algn="ctr"/>
              <a:r>
                <a:rPr lang="en-US" sz="5400" dirty="0">
                  <a:solidFill>
                    <a:schemeClr val="bg1"/>
                  </a:solidFill>
                  <a:latin typeface="Entypo" pitchFamily="2" charset="0"/>
                  <a:ea typeface="Entypo" pitchFamily="2" charset="0"/>
                </a:rPr>
                <a:t>N</a:t>
              </a:r>
              <a:endParaRPr lang="ru-RU" sz="5400" dirty="0">
                <a:solidFill>
                  <a:schemeClr val="bg1"/>
                </a:solidFill>
                <a:ea typeface="Entypo" pitchFamily="2" charset="0"/>
              </a:endParaRPr>
            </a:p>
          </p:txBody>
        </p:sp>
        <p:sp>
          <p:nvSpPr>
            <p:cNvPr id="15" name="TextBox 36"/>
            <p:cNvSpPr txBox="1">
              <a:spLocks noChangeAspect="1"/>
            </p:cNvSpPr>
            <p:nvPr/>
          </p:nvSpPr>
          <p:spPr>
            <a:xfrm>
              <a:off x="5642935" y="3997778"/>
              <a:ext cx="468000" cy="351000"/>
            </a:xfrm>
            <a:prstGeom prst="rect">
              <a:avLst/>
            </a:prstGeom>
            <a:noFill/>
          </p:spPr>
          <p:txBody>
            <a:bodyPr vert="horz" wrap="none" lIns="0" tIns="0" rIns="0" bIns="0" rtlCol="0" anchor="ctr" anchorCtr="1">
              <a:noAutofit/>
            </a:bodyPr>
            <a:lstStyle/>
            <a:p>
              <a:pPr algn="ctr"/>
              <a:r>
                <a:rPr lang="en-US" sz="5400" dirty="0">
                  <a:solidFill>
                    <a:schemeClr val="bg1"/>
                  </a:solidFill>
                  <a:latin typeface="Entypo" pitchFamily="2" charset="0"/>
                  <a:ea typeface="Entypo" pitchFamily="2" charset="0"/>
                </a:rPr>
                <a:t>8</a:t>
              </a:r>
              <a:endParaRPr lang="ru-RU" sz="5400" dirty="0">
                <a:solidFill>
                  <a:schemeClr val="bg1"/>
                </a:solidFill>
                <a:ea typeface="Entypo" pitchFamily="2" charset="0"/>
              </a:endParaRPr>
            </a:p>
          </p:txBody>
        </p:sp>
        <p:sp>
          <p:nvSpPr>
            <p:cNvPr id="16" name="TextBox 37"/>
            <p:cNvSpPr txBox="1">
              <a:spLocks noChangeAspect="1"/>
            </p:cNvSpPr>
            <p:nvPr/>
          </p:nvSpPr>
          <p:spPr>
            <a:xfrm>
              <a:off x="5591200" y="4957082"/>
              <a:ext cx="468000" cy="351000"/>
            </a:xfrm>
            <a:prstGeom prst="rect">
              <a:avLst/>
            </a:prstGeom>
            <a:noFill/>
          </p:spPr>
          <p:txBody>
            <a:bodyPr vert="horz" wrap="none" lIns="0" tIns="0" rIns="0" bIns="0" rtlCol="0" anchor="ctr" anchorCtr="1">
              <a:noAutofit/>
            </a:bodyPr>
            <a:lstStyle/>
            <a:p>
              <a:pPr algn="ctr"/>
              <a:r>
                <a:rPr lang="en-US" sz="5400" dirty="0">
                  <a:solidFill>
                    <a:schemeClr val="bg1"/>
                  </a:solidFill>
                  <a:latin typeface="Entypo" pitchFamily="2" charset="0"/>
                  <a:ea typeface="Entypo" pitchFamily="2" charset="0"/>
                </a:rPr>
                <a:t>M</a:t>
              </a:r>
              <a:endParaRPr lang="ru-RU" sz="5400" dirty="0">
                <a:solidFill>
                  <a:schemeClr val="bg1"/>
                </a:solidFill>
                <a:ea typeface="Entypo" pitchFamily="2" charset="0"/>
              </a:endParaRP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42950" y="300253"/>
            <a:ext cx="8420100" cy="1378423"/>
          </a:xfrm>
        </p:spPr>
        <p:txBody>
          <a:bodyPr/>
          <a:lstStyle/>
          <a:p>
            <a:pPr algn="ctr"/>
            <a:r>
              <a:rPr lang="fr-FR" dirty="0" smtClean="0"/>
              <a:t>RELATED LINES OF RESEARCH</a:t>
            </a:r>
            <a:endParaRPr lang="fr-FR" dirty="0"/>
          </a:p>
        </p:txBody>
      </p:sp>
      <p:sp>
        <p:nvSpPr>
          <p:cNvPr id="3" name="Sous-titre 2"/>
          <p:cNvSpPr>
            <a:spLocks noGrp="1"/>
          </p:cNvSpPr>
          <p:nvPr>
            <p:ph type="subTitle" idx="1"/>
          </p:nvPr>
        </p:nvSpPr>
        <p:spPr>
          <a:xfrm>
            <a:off x="504967" y="1446663"/>
            <a:ext cx="8775511" cy="5411338"/>
          </a:xfrm>
        </p:spPr>
        <p:txBody>
          <a:bodyPr>
            <a:normAutofit fontScale="92500" lnSpcReduction="10000"/>
          </a:bodyPr>
          <a:lstStyle/>
          <a:p>
            <a:pPr algn="l"/>
            <a:r>
              <a:rPr lang="fr-FR" dirty="0" err="1" smtClean="0">
                <a:solidFill>
                  <a:schemeClr val="tx1"/>
                </a:solidFill>
              </a:rPr>
              <a:t>Assuming</a:t>
            </a:r>
            <a:r>
              <a:rPr lang="fr-FR" dirty="0" smtClean="0">
                <a:solidFill>
                  <a:schemeClr val="tx1"/>
                </a:solidFill>
              </a:rPr>
              <a:t> </a:t>
            </a:r>
            <a:r>
              <a:rPr lang="fr-FR" dirty="0" err="1" smtClean="0">
                <a:solidFill>
                  <a:schemeClr val="tx1"/>
                </a:solidFill>
              </a:rPr>
              <a:t>that</a:t>
            </a:r>
            <a:r>
              <a:rPr lang="fr-FR" dirty="0" smtClean="0">
                <a:solidFill>
                  <a:schemeClr val="tx1"/>
                </a:solidFill>
              </a:rPr>
              <a:t> the films </a:t>
            </a:r>
            <a:r>
              <a:rPr lang="fr-FR" dirty="0" err="1" smtClean="0">
                <a:solidFill>
                  <a:schemeClr val="tx1"/>
                </a:solidFill>
              </a:rPr>
              <a:t>produced</a:t>
            </a:r>
            <a:r>
              <a:rPr lang="fr-FR" dirty="0" smtClean="0">
                <a:solidFill>
                  <a:schemeClr val="tx1"/>
                </a:solidFill>
              </a:rPr>
              <a:t> by </a:t>
            </a:r>
            <a:r>
              <a:rPr lang="fr-FR" dirty="0" err="1" smtClean="0">
                <a:solidFill>
                  <a:schemeClr val="tx1"/>
                </a:solidFill>
              </a:rPr>
              <a:t>female</a:t>
            </a:r>
            <a:r>
              <a:rPr lang="fr-FR" dirty="0" smtClean="0">
                <a:solidFill>
                  <a:schemeClr val="tx1"/>
                </a:solidFill>
              </a:rPr>
              <a:t> </a:t>
            </a:r>
            <a:r>
              <a:rPr lang="fr-FR" dirty="0" err="1" smtClean="0">
                <a:solidFill>
                  <a:schemeClr val="tx1"/>
                </a:solidFill>
              </a:rPr>
              <a:t>filmmakers</a:t>
            </a:r>
            <a:r>
              <a:rPr lang="fr-FR" dirty="0" smtClean="0">
                <a:solidFill>
                  <a:schemeClr val="tx1"/>
                </a:solidFill>
              </a:rPr>
              <a:t> </a:t>
            </a:r>
            <a:r>
              <a:rPr lang="fr-FR" dirty="0" err="1" smtClean="0">
                <a:solidFill>
                  <a:schemeClr val="tx1"/>
                </a:solidFill>
              </a:rPr>
              <a:t>can</a:t>
            </a:r>
            <a:r>
              <a:rPr lang="fr-FR" dirty="0" smtClean="0">
                <a:solidFill>
                  <a:schemeClr val="tx1"/>
                </a:solidFill>
              </a:rPr>
              <a:t> </a:t>
            </a:r>
            <a:r>
              <a:rPr lang="fr-FR" dirty="0" err="1" smtClean="0">
                <a:solidFill>
                  <a:schemeClr val="tx1"/>
                </a:solidFill>
              </a:rPr>
              <a:t>be</a:t>
            </a:r>
            <a:r>
              <a:rPr lang="fr-FR" dirty="0" smtClean="0">
                <a:solidFill>
                  <a:schemeClr val="tx1"/>
                </a:solidFill>
              </a:rPr>
              <a:t> a site for social and </a:t>
            </a:r>
            <a:r>
              <a:rPr lang="fr-FR" dirty="0" err="1" smtClean="0">
                <a:solidFill>
                  <a:schemeClr val="tx1"/>
                </a:solidFill>
              </a:rPr>
              <a:t>psychological</a:t>
            </a:r>
            <a:r>
              <a:rPr lang="fr-FR" dirty="0" smtClean="0">
                <a:solidFill>
                  <a:schemeClr val="tx1"/>
                </a:solidFill>
              </a:rPr>
              <a:t> </a:t>
            </a:r>
            <a:r>
              <a:rPr lang="fr-FR" dirty="0" err="1" smtClean="0">
                <a:solidFill>
                  <a:schemeClr val="tx1"/>
                </a:solidFill>
              </a:rPr>
              <a:t>conflicts</a:t>
            </a:r>
            <a:r>
              <a:rPr lang="fr-FR" dirty="0" smtClean="0">
                <a:solidFill>
                  <a:schemeClr val="tx1"/>
                </a:solidFill>
              </a:rPr>
              <a:t> of the </a:t>
            </a:r>
            <a:r>
              <a:rPr lang="fr-FR" dirty="0" err="1" smtClean="0">
                <a:solidFill>
                  <a:schemeClr val="tx1"/>
                </a:solidFill>
              </a:rPr>
              <a:t>subaltern</a:t>
            </a:r>
            <a:r>
              <a:rPr lang="fr-FR" dirty="0" smtClean="0">
                <a:solidFill>
                  <a:schemeClr val="tx1"/>
                </a:solidFill>
              </a:rPr>
              <a:t> and </a:t>
            </a:r>
            <a:r>
              <a:rPr lang="fr-FR" dirty="0" err="1" smtClean="0">
                <a:solidFill>
                  <a:schemeClr val="tx1"/>
                </a:solidFill>
              </a:rPr>
              <a:t>marginalized</a:t>
            </a:r>
            <a:r>
              <a:rPr lang="fr-FR" dirty="0" smtClean="0">
                <a:solidFill>
                  <a:schemeClr val="tx1"/>
                </a:solidFill>
              </a:rPr>
              <a:t> classes and </a:t>
            </a:r>
            <a:r>
              <a:rPr lang="fr-FR" dirty="0" err="1" smtClean="0">
                <a:solidFill>
                  <a:schemeClr val="tx1"/>
                </a:solidFill>
              </a:rPr>
              <a:t>that</a:t>
            </a:r>
            <a:r>
              <a:rPr lang="fr-FR" dirty="0" smtClean="0">
                <a:solidFill>
                  <a:schemeClr val="tx1"/>
                </a:solidFill>
              </a:rPr>
              <a:t> </a:t>
            </a:r>
            <a:r>
              <a:rPr lang="fr-FR" dirty="0" err="1" smtClean="0">
                <a:solidFill>
                  <a:schemeClr val="tx1"/>
                </a:solidFill>
              </a:rPr>
              <a:t>they</a:t>
            </a:r>
            <a:r>
              <a:rPr lang="fr-FR" dirty="0" smtClean="0">
                <a:solidFill>
                  <a:schemeClr val="tx1"/>
                </a:solidFill>
              </a:rPr>
              <a:t> are able to show manifestations of </a:t>
            </a:r>
            <a:r>
              <a:rPr lang="fr-FR" dirty="0" err="1" smtClean="0">
                <a:solidFill>
                  <a:schemeClr val="tx1"/>
                </a:solidFill>
              </a:rPr>
              <a:t>resistance</a:t>
            </a:r>
            <a:r>
              <a:rPr lang="fr-FR" dirty="0" smtClean="0">
                <a:solidFill>
                  <a:schemeClr val="tx1"/>
                </a:solidFill>
              </a:rPr>
              <a:t> and </a:t>
            </a:r>
            <a:r>
              <a:rPr lang="fr-FR" dirty="0" err="1" smtClean="0">
                <a:solidFill>
                  <a:schemeClr val="tx1"/>
                </a:solidFill>
              </a:rPr>
              <a:t>empowerment</a:t>
            </a:r>
            <a:r>
              <a:rPr lang="fr-FR" dirty="0" smtClean="0">
                <a:solidFill>
                  <a:schemeClr val="tx1"/>
                </a:solidFill>
              </a:rPr>
              <a:t>, </a:t>
            </a:r>
            <a:r>
              <a:rPr lang="fr-FR" dirty="0" err="1" smtClean="0">
                <a:solidFill>
                  <a:schemeClr val="tx1"/>
                </a:solidFill>
              </a:rPr>
              <a:t>this</a:t>
            </a:r>
            <a:r>
              <a:rPr lang="fr-FR" dirty="0" smtClean="0">
                <a:solidFill>
                  <a:schemeClr val="tx1"/>
                </a:solidFill>
              </a:rPr>
              <a:t> </a:t>
            </a:r>
            <a:r>
              <a:rPr lang="fr-FR" dirty="0" err="1" smtClean="0">
                <a:solidFill>
                  <a:schemeClr val="tx1"/>
                </a:solidFill>
              </a:rPr>
              <a:t>paper</a:t>
            </a:r>
            <a:r>
              <a:rPr lang="fr-FR" dirty="0" smtClean="0">
                <a:solidFill>
                  <a:schemeClr val="tx1"/>
                </a:solidFill>
              </a:rPr>
              <a:t> </a:t>
            </a:r>
            <a:r>
              <a:rPr lang="fr-FR" dirty="0" err="1" smtClean="0">
                <a:solidFill>
                  <a:schemeClr val="tx1"/>
                </a:solidFill>
              </a:rPr>
              <a:t>aims</a:t>
            </a:r>
            <a:r>
              <a:rPr lang="fr-FR" dirty="0" smtClean="0">
                <a:solidFill>
                  <a:schemeClr val="tx1"/>
                </a:solidFill>
              </a:rPr>
              <a:t> to examine the </a:t>
            </a:r>
            <a:r>
              <a:rPr lang="fr-FR" dirty="0" err="1" smtClean="0">
                <a:solidFill>
                  <a:schemeClr val="tx1"/>
                </a:solidFill>
              </a:rPr>
              <a:t>mechanisms</a:t>
            </a:r>
            <a:r>
              <a:rPr lang="fr-FR" dirty="0" smtClean="0">
                <a:solidFill>
                  <a:schemeClr val="tx1"/>
                </a:solidFill>
              </a:rPr>
              <a:t> </a:t>
            </a:r>
            <a:r>
              <a:rPr lang="fr-FR" dirty="0" err="1" smtClean="0">
                <a:solidFill>
                  <a:schemeClr val="tx1"/>
                </a:solidFill>
              </a:rPr>
              <a:t>that</a:t>
            </a:r>
            <a:r>
              <a:rPr lang="fr-FR" dirty="0" smtClean="0">
                <a:solidFill>
                  <a:schemeClr val="tx1"/>
                </a:solidFill>
              </a:rPr>
              <a:t> express </a:t>
            </a:r>
            <a:r>
              <a:rPr lang="fr-FR" dirty="0" err="1" smtClean="0">
                <a:solidFill>
                  <a:schemeClr val="tx1"/>
                </a:solidFill>
              </a:rPr>
              <a:t>these</a:t>
            </a:r>
            <a:r>
              <a:rPr lang="fr-FR" dirty="0" smtClean="0">
                <a:solidFill>
                  <a:schemeClr val="tx1"/>
                </a:solidFill>
              </a:rPr>
              <a:t> </a:t>
            </a:r>
            <a:r>
              <a:rPr lang="fr-FR" dirty="0" err="1" smtClean="0">
                <a:solidFill>
                  <a:schemeClr val="tx1"/>
                </a:solidFill>
              </a:rPr>
              <a:t>conflicts</a:t>
            </a:r>
            <a:r>
              <a:rPr lang="fr-FR" dirty="0" smtClean="0">
                <a:solidFill>
                  <a:schemeClr val="tx1"/>
                </a:solidFill>
              </a:rPr>
              <a:t> and </a:t>
            </a:r>
            <a:r>
              <a:rPr lang="fr-FR" dirty="0" err="1" smtClean="0">
                <a:solidFill>
                  <a:schemeClr val="tx1"/>
                </a:solidFill>
              </a:rPr>
              <a:t>their</a:t>
            </a:r>
            <a:r>
              <a:rPr lang="fr-FR" dirty="0" smtClean="0">
                <a:solidFill>
                  <a:schemeClr val="tx1"/>
                </a:solidFill>
              </a:rPr>
              <a:t> manifestations as </a:t>
            </a:r>
            <a:r>
              <a:rPr lang="fr-FR" dirty="0" err="1" smtClean="0">
                <a:solidFill>
                  <a:schemeClr val="tx1"/>
                </a:solidFill>
              </a:rPr>
              <a:t>expres</a:t>
            </a:r>
            <a:r>
              <a:rPr lang="fr-FR" dirty="0" smtClean="0">
                <a:solidFill>
                  <a:schemeClr val="tx1"/>
                </a:solidFill>
              </a:rPr>
              <a:t> </a:t>
            </a:r>
            <a:r>
              <a:rPr lang="fr-FR" dirty="0" err="1" smtClean="0">
                <a:solidFill>
                  <a:schemeClr val="tx1"/>
                </a:solidFill>
              </a:rPr>
              <a:t>sed</a:t>
            </a:r>
            <a:r>
              <a:rPr lang="fr-FR" dirty="0" smtClean="0">
                <a:solidFill>
                  <a:schemeClr val="tx1"/>
                </a:solidFill>
              </a:rPr>
              <a:t> by </a:t>
            </a:r>
            <a:r>
              <a:rPr lang="fr-FR" dirty="0" err="1" smtClean="0">
                <a:solidFill>
                  <a:schemeClr val="tx1"/>
                </a:solidFill>
              </a:rPr>
              <a:t>female</a:t>
            </a:r>
            <a:r>
              <a:rPr lang="fr-FR" dirty="0" smtClean="0">
                <a:solidFill>
                  <a:schemeClr val="tx1"/>
                </a:solidFill>
              </a:rPr>
              <a:t> </a:t>
            </a:r>
            <a:r>
              <a:rPr lang="fr-FR" dirty="0" err="1" smtClean="0">
                <a:solidFill>
                  <a:schemeClr val="tx1"/>
                </a:solidFill>
              </a:rPr>
              <a:t>filmmakers</a:t>
            </a:r>
            <a:r>
              <a:rPr lang="fr-FR" dirty="0" smtClean="0">
                <a:solidFill>
                  <a:schemeClr val="tx1"/>
                </a:solidFill>
              </a:rPr>
              <a:t> by </a:t>
            </a:r>
            <a:r>
              <a:rPr lang="fr-FR" dirty="0" err="1" smtClean="0">
                <a:solidFill>
                  <a:schemeClr val="tx1"/>
                </a:solidFill>
              </a:rPr>
              <a:t>suggesting</a:t>
            </a:r>
            <a:r>
              <a:rPr lang="fr-FR" dirty="0" smtClean="0">
                <a:solidFill>
                  <a:schemeClr val="tx1"/>
                </a:solidFill>
              </a:rPr>
              <a:t> a </a:t>
            </a:r>
            <a:r>
              <a:rPr lang="fr-FR" dirty="0" err="1" smtClean="0">
                <a:solidFill>
                  <a:schemeClr val="tx1"/>
                </a:solidFill>
              </a:rPr>
              <a:t>synthesis</a:t>
            </a:r>
            <a:r>
              <a:rPr lang="fr-FR" dirty="0" smtClean="0">
                <a:solidFill>
                  <a:schemeClr val="tx1"/>
                </a:solidFill>
              </a:rPr>
              <a:t> of </a:t>
            </a:r>
            <a:r>
              <a:rPr lang="fr-FR" dirty="0" err="1" smtClean="0">
                <a:solidFill>
                  <a:schemeClr val="tx1"/>
                </a:solidFill>
              </a:rPr>
              <a:t>many</a:t>
            </a:r>
            <a:r>
              <a:rPr lang="fr-FR" dirty="0" smtClean="0">
                <a:solidFill>
                  <a:schemeClr val="tx1"/>
                </a:solidFill>
              </a:rPr>
              <a:t> </a:t>
            </a:r>
            <a:r>
              <a:rPr lang="fr-FR" dirty="0" err="1" smtClean="0">
                <a:solidFill>
                  <a:schemeClr val="tx1"/>
                </a:solidFill>
              </a:rPr>
              <a:t>approaches</a:t>
            </a:r>
            <a:r>
              <a:rPr lang="fr-FR" dirty="0" smtClean="0">
                <a:solidFill>
                  <a:schemeClr val="tx1"/>
                </a:solidFill>
              </a:rPr>
              <a:t> and </a:t>
            </a:r>
            <a:r>
              <a:rPr lang="fr-FR" dirty="0" err="1" smtClean="0">
                <a:solidFill>
                  <a:schemeClr val="tx1"/>
                </a:solidFill>
              </a:rPr>
              <a:t>theories</a:t>
            </a:r>
            <a:endParaRPr lang="fr-FR" dirty="0" smtClean="0">
              <a:solidFill>
                <a:schemeClr val="tx1"/>
              </a:solidFill>
            </a:endParaRPr>
          </a:p>
          <a:p>
            <a:pPr algn="l"/>
            <a:r>
              <a:rPr lang="en-US" dirty="0" smtClean="0">
                <a:solidFill>
                  <a:schemeClr val="tx1"/>
                </a:solidFill>
              </a:rPr>
              <a:t>The paper reviews related literature with a view to showing the different angles  from which the topic under scrutiny could be explored.</a:t>
            </a:r>
            <a:endParaRPr lang="fr-FR" dirty="0" smtClean="0">
              <a:solidFill>
                <a:schemeClr val="tx1"/>
              </a:solidFill>
            </a:endParaRPr>
          </a:p>
          <a:p>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9920</TotalTime>
  <Words>8780</Words>
  <Application>Microsoft Office PowerPoint</Application>
  <PresentationFormat>A4 Paper (210x297 mm)</PresentationFormat>
  <Paragraphs>380</Paragraphs>
  <Slides>66</Slides>
  <Notes>25</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Thème Office</vt:lpstr>
      <vt:lpstr>   Tunisian Female Fimmakers :  Cinema as an Action against Silence and Silencing   </vt:lpstr>
      <vt:lpstr>The Structure of The Research Paper</vt:lpstr>
      <vt:lpstr>PowerPoint Presentation</vt:lpstr>
      <vt:lpstr>INTRODUCTION</vt:lpstr>
      <vt:lpstr> BACKGROUND TO THE STUDY </vt:lpstr>
      <vt:lpstr>PowerPoint Presentation</vt:lpstr>
      <vt:lpstr>Statement of the problem </vt:lpstr>
      <vt:lpstr>Research Questions </vt:lpstr>
      <vt:lpstr>RELATED LINES OF RESEARCH</vt:lpstr>
      <vt:lpstr>PowerPoint Presentation</vt:lpstr>
      <vt:lpstr>The input of Cultural Studies </vt:lpstr>
      <vt:lpstr>Patriarchal Ideology</vt:lpstr>
      <vt:lpstr>The input of Media Studies </vt:lpstr>
      <vt:lpstr>Representation </vt:lpstr>
      <vt:lpstr>Stereotyping  </vt:lpstr>
      <vt:lpstr>Framing  </vt:lpstr>
      <vt:lpstr>The input of Film Studies </vt:lpstr>
      <vt:lpstr>PowerPoint Presentation</vt:lpstr>
      <vt:lpstr> </vt:lpstr>
      <vt:lpstr>Feminist film theory  </vt:lpstr>
      <vt:lpstr>Women in Films </vt:lpstr>
      <vt:lpstr>The Input of Pragmatics of Silence </vt:lpstr>
      <vt:lpstr> Silence and Silencing </vt:lpstr>
      <vt:lpstr>   The Input of Critical Discourse Analysis (CDA)  </vt:lpstr>
      <vt:lpstr>   Feminist Critical Discourse Analysis (FCDA)  </vt:lpstr>
      <vt:lpstr>The input of Semiotics </vt:lpstr>
      <vt:lpstr>Denotation versus connotation </vt:lpstr>
      <vt:lpstr>Syntagmatic versus pardigmatic relations </vt:lpstr>
      <vt:lpstr>Social Semiotics </vt:lpstr>
      <vt:lpstr>Major claim </vt:lpstr>
      <vt:lpstr>Methodology </vt:lpstr>
      <vt:lpstr>Red Satin / Satin Rouge (2002) </vt:lpstr>
      <vt:lpstr>As I Open My Eyes / À peine j'ouvre les yeux (2015) </vt:lpstr>
      <vt:lpstr>The corpus is approached from 3 angles: Pragmatics, film techniques and semiotics</vt:lpstr>
      <vt:lpstr>Theoretical innovation: Voicing applied on films</vt:lpstr>
      <vt:lpstr>Fairclough’s model: Description</vt:lpstr>
      <vt:lpstr>Voicing toolkit</vt:lpstr>
      <vt:lpstr>Cinematography</vt:lpstr>
      <vt:lpstr>Plot and Motivation</vt:lpstr>
      <vt:lpstr>Motivation in As I Open My Eyes </vt:lpstr>
      <vt:lpstr>Motivation in  Red Satin </vt:lpstr>
      <vt:lpstr>Interpretation</vt:lpstr>
      <vt:lpstr>Situational contexts </vt:lpstr>
      <vt:lpstr>Schema </vt:lpstr>
      <vt:lpstr>Valorization of artistic expression schema </vt:lpstr>
      <vt:lpstr>Examples</vt:lpstr>
      <vt:lpstr>PowerPoint Presentation</vt:lpstr>
      <vt:lpstr>Involvement versus Detachment </vt:lpstr>
      <vt:lpstr>Examples</vt:lpstr>
      <vt:lpstr>Explanation/ discussion</vt:lpstr>
      <vt:lpstr>Discourse as a site of resistance</vt:lpstr>
      <vt:lpstr>Representation of widowhood in popular culture </vt:lpstr>
      <vt:lpstr>Patriarchal and Neopatriarchal Discourses</vt:lpstr>
      <vt:lpstr>Tunisian Cinema</vt:lpstr>
      <vt:lpstr>Pre- revolution Tunisian cinema (Ben Ali era) </vt:lpstr>
      <vt:lpstr>Post- revolution Tunisian cinema </vt:lpstr>
      <vt:lpstr>Tunisian female filmmakers </vt:lpstr>
      <vt:lpstr>PowerPoint Presentation</vt:lpstr>
      <vt:lpstr>PowerPoint Presentation</vt:lpstr>
      <vt:lpstr>PowerPoint Presentation</vt:lpstr>
      <vt:lpstr>PowerPoint Presentation</vt:lpstr>
      <vt:lpstr>IMPLICATIONS</vt:lpstr>
      <vt:lpstr>PowerPoint Presentation</vt:lpstr>
      <vt:lpstr>Conclusion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Anand</dc:creator>
  <cp:lastModifiedBy>stack</cp:lastModifiedBy>
  <cp:revision>1050</cp:revision>
  <dcterms:created xsi:type="dcterms:W3CDTF">2015-03-03T16:33:47Z</dcterms:created>
  <dcterms:modified xsi:type="dcterms:W3CDTF">2020-11-06T10:29:42Z</dcterms:modified>
</cp:coreProperties>
</file>