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5"/>
  </p:notesMasterIdLst>
  <p:sldIdLst>
    <p:sldId id="256" r:id="rId5"/>
    <p:sldId id="257" r:id="rId6"/>
    <p:sldId id="258" r:id="rId7"/>
    <p:sldId id="260" r:id="rId8"/>
    <p:sldId id="269" r:id="rId9"/>
    <p:sldId id="277" r:id="rId10"/>
    <p:sldId id="264" r:id="rId11"/>
    <p:sldId id="270" r:id="rId12"/>
    <p:sldId id="265" r:id="rId13"/>
    <p:sldId id="273" r:id="rId14"/>
    <p:sldId id="274" r:id="rId15"/>
    <p:sldId id="275" r:id="rId16"/>
    <p:sldId id="278" r:id="rId17"/>
    <p:sldId id="266" r:id="rId18"/>
    <p:sldId id="276" r:id="rId19"/>
    <p:sldId id="263" r:id="rId20"/>
    <p:sldId id="272" r:id="rId21"/>
    <p:sldId id="262" r:id="rId22"/>
    <p:sldId id="267" r:id="rId23"/>
    <p:sldId id="268"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Leslie Vandeputte" initials="DV"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8012E-FD93-4560-89FD-F500384B6F3B}" v="711" dt="2020-11-03T07:27:51.609"/>
    <p1510:client id="{147EDAF0-76BA-4265-94A1-95A6D5217D10}" v="2" dt="2020-11-05T12:46:15.901"/>
    <p1510:client id="{2BD7D6EB-BE6E-4137-8EF5-262A628A4EDC}" v="69" dt="2020-11-05T15:17:53.268"/>
    <p1510:client id="{2EB9F141-B25D-4B3B-923A-20EAD5EFD689}" v="97" dt="2020-11-02T10:05:24.413"/>
    <p1510:client id="{30D5C7ED-1327-41FE-A328-C2A4B42FD9DD}" v="14" dt="2020-11-05T14:56:19.259"/>
    <p1510:client id="{39124AA1-5560-4E9A-807D-C7AFEB795E49}" v="51" dt="2020-11-02T14:53:44.017"/>
    <p1510:client id="{50639401-9BFF-4904-A7CD-06B43CA33C0C}" v="1" dt="2020-11-02T09:36:08.238"/>
    <p1510:client id="{55500AA8-288F-418B-A8DC-387F80C42CF5}" v="50" dt="2020-11-04T12:30:46.090"/>
    <p1510:client id="{56D91D94-E629-45C2-821C-76AC42351606}" v="25" dt="2020-11-03T14:40:03.219"/>
    <p1510:client id="{5AFC7630-9DE9-44DD-91E6-8B791E9637E7}" v="1" dt="2020-11-05T08:17:56.550"/>
    <p1510:client id="{5F3386D2-7841-4362-A347-94DA6A632657}" v="12" dt="2020-11-05T17:02:10.178"/>
    <p1510:client id="{6DE148AB-A483-4FEB-B16D-39A9AE32A9DC}" v="99" dt="2020-11-05T15:20:31.639"/>
    <p1510:client id="{6F13A546-BF6C-4FAE-9040-B53D6699285D}" v="16" dt="2020-11-01T07:29:01.933"/>
    <p1510:client id="{7D96D487-C956-4DD0-8329-B459DC603092}" v="245" dt="2020-11-02T09:29:14.612"/>
    <p1510:client id="{7DDAAA29-61F7-44C7-A353-9BB1D8EDD071}" v="426" dt="2020-11-05T16:04:44.515"/>
    <p1510:client id="{90132C1E-5793-4B58-9666-4155D84B70B9}" v="200" dt="2020-11-05T13:00:12.247"/>
    <p1510:client id="{91E3353A-5A5E-4814-9A87-A37F63FED40B}" v="48" dt="2020-11-05T15:20:42.536"/>
    <p1510:client id="{9C8F68F7-D063-4933-9965-43CB973419BC}" v="26" dt="2020-11-05T15:28:55.788"/>
    <p1510:client id="{9D2FBB1B-A2CC-45DB-8B84-B9FC3C51E41F}" v="5" dt="2020-11-05T16:43:35.428"/>
    <p1510:client id="{9F08C8BA-4494-4E19-9412-F0B65304A121}" v="562" dt="2020-10-31T19:13:18.659"/>
    <p1510:client id="{A27ABF14-3A1C-499C-99FE-821A00A8BAB0}" v="124" dt="2020-11-05T16:58:20.686"/>
    <p1510:client id="{B73BADC2-2C69-46F1-A905-A0FCF128B599}" v="42" dt="2020-11-05T13:28:22.539"/>
    <p1510:client id="{BB6D9A8A-C987-4F7F-8B74-5769B9C1361F}" v="106" dt="2020-11-05T14:26:39.740"/>
    <p1510:client id="{BE5DEB38-0360-4FA5-A3FF-8320AC0DD4A8}" v="253" dt="2020-11-04T06:01:41.651"/>
    <p1510:client id="{CCE2FDCA-CB6A-44E3-9DCE-25D250CF4E38}" v="80" dt="2020-11-05T16:42:32.083"/>
    <p1510:client id="{CFD0DB7F-9D87-47F5-8FB3-8BABF9138F39}" v="1" dt="2020-11-04T16:34:13.961"/>
    <p1510:client id="{D0F700C5-FA3B-4E6B-BFF5-1259DF17A8AD}" v="49" dt="2020-11-05T14:33:56.117"/>
    <p1510:client id="{D497BF2D-6777-40BF-8BD5-CC67063951C7}" v="404" dt="2020-11-05T15:30:10.943"/>
    <p1510:client id="{DD0DEA20-BCCB-4ADE-8AED-041200F8BE38}" v="29" dt="2020-11-05T13:08:58.861"/>
    <p1510:client id="{DDCC3628-886A-407B-B611-F8BE0995FF24}" v="3" dt="2020-11-05T14:55:41.214"/>
    <p1510:client id="{E0D66468-A48A-46EA-9827-C6C5E06D0553}" v="438" dt="2020-11-05T14:22:19.550"/>
    <p1510:client id="{E3EBE5B7-7A84-47C9-BC99-96DA430B65B5}" v="2" dt="2020-11-05T16:53:41.304"/>
    <p1510:client id="{E442B622-641A-483C-92C1-D93DEB656B2E}" v="14" dt="2020-11-05T14:04:51.351"/>
    <p1510:client id="{E5419E6E-F5A9-410D-B07E-66A46D764841}" v="24" dt="2020-11-04T07:53:19.837"/>
    <p1510:client id="{E59C120B-7DA2-4D01-9124-721CFE609889}" v="216" dt="2020-11-05T15:03:25.039"/>
    <p1510:client id="{E97521B6-9EB4-4D8F-99DF-0503E4485E90}" v="208" dt="2020-11-04T06:12:47.383"/>
    <p1510:client id="{EC90A40A-F45A-419D-A283-84D157403B17}" v="188" dt="2020-11-05T14:40:43.873"/>
    <p1510:client id="{F1675B37-1E0B-44C0-BA41-080986FF87B5}" v="1103" dt="2020-11-05T15:46:35.783"/>
    <p1510:client id="{FAFACD6C-4339-4B51-9B44-D4135D4EE70E}" v="904" dt="2020-11-05T16:04:00.217"/>
    <p1510:client id="{FBB29512-3C68-4316-A100-096ECD0504CC}" v="156" dt="2020-11-05T13:43:16.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64"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Leslie Vandeputte" userId="S::leslie.vandeputte@aue.ae::8b37f9de-9514-4c20-8afc-bbcebf0b8a5c" providerId="AD" clId="Web-{5F3386D2-7841-4362-A347-94DA6A632657}"/>
    <pc:docChg chg="modSld">
      <pc:chgData name="Dr. Leslie Vandeputte" userId="S::leslie.vandeputte@aue.ae::8b37f9de-9514-4c20-8afc-bbcebf0b8a5c" providerId="AD" clId="Web-{5F3386D2-7841-4362-A347-94DA6A632657}" dt="2020-11-05T17:02:10.178" v="11" actId="20577"/>
      <pc:docMkLst>
        <pc:docMk/>
      </pc:docMkLst>
      <pc:sldChg chg="modSp">
        <pc:chgData name="Dr. Leslie Vandeputte" userId="S::leslie.vandeputte@aue.ae::8b37f9de-9514-4c20-8afc-bbcebf0b8a5c" providerId="AD" clId="Web-{5F3386D2-7841-4362-A347-94DA6A632657}" dt="2020-11-05T17:02:10.178" v="10" actId="20577"/>
        <pc:sldMkLst>
          <pc:docMk/>
          <pc:sldMk cId="904620282" sldId="278"/>
        </pc:sldMkLst>
        <pc:spChg chg="mod">
          <ac:chgData name="Dr. Leslie Vandeputte" userId="S::leslie.vandeputte@aue.ae::8b37f9de-9514-4c20-8afc-bbcebf0b8a5c" providerId="AD" clId="Web-{5F3386D2-7841-4362-A347-94DA6A632657}" dt="2020-11-05T17:02:10.178" v="10" actId="20577"/>
          <ac:spMkLst>
            <pc:docMk/>
            <pc:sldMk cId="904620282" sldId="278"/>
            <ac:spMk id="3" creationId="{E37A5BA4-D054-4B2A-81CD-D4984A4CCE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1D73C-0ABB-47BE-A658-75C5544620C4}" type="datetimeFigureOut">
              <a:rPr lang="en-US"/>
              <a:t>11/5/2020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92A94-4183-4BAB-AA9A-F7A281D1868F}" type="slidenum">
              <a:rPr lang="en-US"/>
              <a:t>‹#›</a:t>
            </a:fld>
            <a:endParaRPr lang="en-US"/>
          </a:p>
        </p:txBody>
      </p:sp>
    </p:spTree>
    <p:extLst>
      <p:ext uri="{BB962C8B-B14F-4D97-AF65-F5344CB8AC3E}">
        <p14:creationId xmlns:p14="http://schemas.microsoft.com/office/powerpoint/2010/main" val="45033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formation of UAE (1971), the government encourages a fortified consolidated Emirati family where Emirati men marry Emirati women. In order to maintain this Emirati social demographic composition, a federal law No. 47 was adopted in 1992 establishing the Marriage fund which provides financial assistance to Emirati men who are about to get married to Emirati women.1 Conserving a cohesive stable traditional family is among the core values of UAE. In 2016, however, the Marriage fund was dissolved, and all its realms were integrated within the Ministry of Community Development (MoCD). MoCD pursued with UAE’s vision of an orthodox family. The Ministry initiated the “Marriage Grant” service as a financial subsidy to Emirati men who are espousing to “contribute to the establishment of a stable and firm Emirati family; within the conditions and regulations of the grant which contributes to encouraging marrying Emirati women”.2 The first condition to benefit from this service is that both partners ought to be UAE citizens. These policies were enacted to encourage Emiratis marry their compatriots since in the past decade there was a surge in “mixed marriages” .3 The following section examines the present trend of “Emirati women who married non-Emirati citizens in UAE” from a legal constitutional perspective as well as from an anthropological one. It aims at understanding the rights of those women and their offspring in terms of legacy, citizenship, property transmission, etc. Also, this article focuses on cultural and national identity and analyzes these women’s attachment to the nation despite their “deviant choice”. </a:t>
            </a:r>
          </a:p>
        </p:txBody>
      </p:sp>
      <p:sp>
        <p:nvSpPr>
          <p:cNvPr id="4" name="Slide Number Placeholder 3"/>
          <p:cNvSpPr>
            <a:spLocks noGrp="1"/>
          </p:cNvSpPr>
          <p:nvPr>
            <p:ph type="sldNum" sz="quarter" idx="5"/>
          </p:nvPr>
        </p:nvSpPr>
        <p:spPr/>
        <p:txBody>
          <a:bodyPr/>
          <a:lstStyle/>
          <a:p>
            <a:fld id="{3B192A94-4183-4BAB-AA9A-F7A281D1868F}" type="slidenum">
              <a:rPr lang="en-US"/>
              <a:t>2</a:t>
            </a:fld>
            <a:endParaRPr lang="en-US"/>
          </a:p>
        </p:txBody>
      </p:sp>
    </p:spTree>
    <p:extLst>
      <p:ext uri="{BB962C8B-B14F-4D97-AF65-F5344CB8AC3E}">
        <p14:creationId xmlns:p14="http://schemas.microsoft.com/office/powerpoint/2010/main" val="17703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F</a:t>
            </a:r>
            <a:r>
              <a:rPr lang="x-none"/>
              <a:t>atima 1 + abdullah son</a:t>
            </a:r>
          </a:p>
          <a:p>
            <a:pPr marL="228600" indent="-228600">
              <a:buAutoNum type="arabicPeriod"/>
            </a:pPr>
            <a:r>
              <a:rPr lang="en-US"/>
              <a:t>S</a:t>
            </a:r>
            <a:r>
              <a:rPr lang="x-none"/>
              <a:t>hamsa</a:t>
            </a:r>
          </a:p>
          <a:p>
            <a:pPr marL="228600" indent="-228600">
              <a:buAutoNum type="arabicPeriod"/>
            </a:pPr>
            <a:r>
              <a:rPr lang="en-US"/>
              <a:t>A</a:t>
            </a:r>
            <a:r>
              <a:rPr lang="x-none"/>
              <a:t>yat</a:t>
            </a:r>
          </a:p>
          <a:p>
            <a:pPr marL="228600" indent="-228600">
              <a:buAutoNum type="arabicPeriod"/>
            </a:pPr>
            <a:r>
              <a:rPr lang="en-US"/>
              <a:t>F</a:t>
            </a:r>
            <a:r>
              <a:rPr lang="x-none"/>
              <a:t>atima 2+ abdullah </a:t>
            </a:r>
          </a:p>
          <a:p>
            <a:pPr marL="228600" indent="-228600">
              <a:buAutoNum type="arabicPeriod"/>
            </a:pPr>
            <a:r>
              <a:rPr lang="en-US"/>
              <a:t>E</a:t>
            </a:r>
            <a:r>
              <a:rPr lang="x-none"/>
              <a:t>ptisam</a:t>
            </a:r>
          </a:p>
          <a:p>
            <a:pPr marL="228600" indent="-228600">
              <a:buAutoNum type="arabicPeriod"/>
            </a:pPr>
            <a:r>
              <a:rPr lang="en-US"/>
              <a:t>F</a:t>
            </a:r>
            <a:r>
              <a:rPr lang="x-none"/>
              <a:t>atima 3 </a:t>
            </a:r>
          </a:p>
        </p:txBody>
      </p:sp>
      <p:sp>
        <p:nvSpPr>
          <p:cNvPr id="4" name="Slide Number Placeholder 3"/>
          <p:cNvSpPr>
            <a:spLocks noGrp="1"/>
          </p:cNvSpPr>
          <p:nvPr>
            <p:ph type="sldNum" sz="quarter" idx="5"/>
          </p:nvPr>
        </p:nvSpPr>
        <p:spPr/>
        <p:txBody>
          <a:bodyPr/>
          <a:lstStyle/>
          <a:p>
            <a:fld id="{3B192A94-4183-4BAB-AA9A-F7A281D1868F}" type="slidenum">
              <a:rPr lang="en-US" smtClean="0"/>
              <a:t>4</a:t>
            </a:fld>
            <a:endParaRPr lang="en-US"/>
          </a:p>
        </p:txBody>
      </p:sp>
    </p:spTree>
    <p:extLst>
      <p:ext uri="{BB962C8B-B14F-4D97-AF65-F5344CB8AC3E}">
        <p14:creationId xmlns:p14="http://schemas.microsoft.com/office/powerpoint/2010/main" val="418903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Updated</a:t>
            </a:r>
            <a:r>
              <a:rPr lang="fr-FR"/>
              <a:t> </a:t>
            </a:r>
            <a:r>
              <a:rPr lang="fr-FR" err="1"/>
              <a:t>laws</a:t>
            </a:r>
            <a:r>
              <a:rPr lang="fr-FR"/>
              <a:t> </a:t>
            </a:r>
            <a:r>
              <a:rPr lang="fr-FR" err="1"/>
              <a:t>that</a:t>
            </a:r>
            <a:r>
              <a:rPr lang="fr-FR"/>
              <a:t> </a:t>
            </a:r>
            <a:r>
              <a:rPr lang="fr-FR" err="1"/>
              <a:t>makes</a:t>
            </a:r>
            <a:r>
              <a:rPr lang="fr-FR"/>
              <a:t> the </a:t>
            </a:r>
            <a:r>
              <a:rPr lang="fr-FR" err="1"/>
              <a:t>lives</a:t>
            </a:r>
            <a:r>
              <a:rPr lang="fr-FR"/>
              <a:t> of </a:t>
            </a:r>
            <a:r>
              <a:rPr lang="fr-FR" err="1"/>
              <a:t>emirati</a:t>
            </a:r>
            <a:r>
              <a:rPr lang="fr-FR"/>
              <a:t> </a:t>
            </a:r>
            <a:r>
              <a:rPr lang="fr-FR" err="1"/>
              <a:t>women</a:t>
            </a:r>
            <a:r>
              <a:rPr lang="fr-FR"/>
              <a:t> </a:t>
            </a:r>
            <a:r>
              <a:rPr lang="fr-FR" err="1"/>
              <a:t>married</a:t>
            </a:r>
            <a:r>
              <a:rPr lang="fr-FR"/>
              <a:t> to non-</a:t>
            </a:r>
            <a:r>
              <a:rPr lang="fr-FR" err="1"/>
              <a:t>emirati</a:t>
            </a:r>
            <a:r>
              <a:rPr lang="fr-FR"/>
              <a:t> </a:t>
            </a:r>
            <a:r>
              <a:rPr lang="fr-FR" err="1"/>
              <a:t>easier</a:t>
            </a:r>
            <a:r>
              <a:rPr lang="fr-FR"/>
              <a:t>. </a:t>
            </a:r>
            <a:endParaRPr lang="en-US"/>
          </a:p>
        </p:txBody>
      </p:sp>
      <p:sp>
        <p:nvSpPr>
          <p:cNvPr id="4" name="Slide Number Placeholder 3"/>
          <p:cNvSpPr>
            <a:spLocks noGrp="1"/>
          </p:cNvSpPr>
          <p:nvPr>
            <p:ph type="sldNum" sz="quarter" idx="5"/>
          </p:nvPr>
        </p:nvSpPr>
        <p:spPr/>
        <p:txBody>
          <a:bodyPr/>
          <a:lstStyle/>
          <a:p>
            <a:fld id="{3B192A94-4183-4BAB-AA9A-F7A281D1868F}" type="slidenum">
              <a:rPr lang="en-US"/>
              <a:t>10</a:t>
            </a:fld>
            <a:endParaRPr lang="en-US"/>
          </a:p>
        </p:txBody>
      </p:sp>
    </p:spTree>
    <p:extLst>
      <p:ext uri="{BB962C8B-B14F-4D97-AF65-F5344CB8AC3E}">
        <p14:creationId xmlns:p14="http://schemas.microsoft.com/office/powerpoint/2010/main" val="280830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9489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2224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253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934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111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654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523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8088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146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31169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138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09325285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wired.it/attualita/tech/2019/11/05/museo-futuro-dubai-algoritmo/"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mirage-a-trois.blogspot.com/2010_11_01_archive.html"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r.wikipedia.org/wiki/%D8%A8%D8%B1%D9%82%D8%B9"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nlinelibrary.wiley.com/doi/abs/10.1111/muse.12009" TargetMode="External"/><Relationship Id="rId2" Type="http://schemas.openxmlformats.org/officeDocument/2006/relationships/hyperlink" Target="https://doi.org/10.1080/01419870.2019.1665697" TargetMode="External"/><Relationship Id="rId1" Type="http://schemas.openxmlformats.org/officeDocument/2006/relationships/slideLayout" Target="../slideLayouts/slideLayout2.xml"/><Relationship Id="rId4" Type="http://schemas.openxmlformats.org/officeDocument/2006/relationships/hyperlink" Target="https://u.ae/en/information-and-services/social-affairs/marriag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4FE3D8-6929-004A-A197-9F78B9955403}"/>
              </a:ext>
            </a:extLst>
          </p:cNvPr>
          <p:cNvSpPr>
            <a:spLocks noGrp="1"/>
          </p:cNvSpPr>
          <p:nvPr>
            <p:ph type="ctrTitle"/>
          </p:nvPr>
        </p:nvSpPr>
        <p:spPr>
          <a:xfrm>
            <a:off x="0" y="304800"/>
            <a:ext cx="11767457" cy="4909457"/>
          </a:xfrm>
        </p:spPr>
        <p:txBody>
          <a:bodyPr>
            <a:normAutofit fontScale="90000"/>
          </a:bodyPr>
          <a:lstStyle/>
          <a:p>
            <a:pPr fontAlgn="base"/>
            <a:r>
              <a:rPr lang="en-US"/>
              <a:t> </a:t>
            </a:r>
            <a:br>
              <a:rPr lang="en-US"/>
            </a:br>
            <a:r>
              <a:rPr lang="en-US"/>
              <a:t>A “deviant” choice </a:t>
            </a:r>
            <a:br>
              <a:rPr lang="en-US"/>
            </a:br>
            <a:r>
              <a:rPr lang="en-US"/>
              <a:t>Emirati women married to non- Emirati locals: a legal and anthropological perspective </a:t>
            </a:r>
            <a:br>
              <a:rPr lang="en-US"/>
            </a:br>
            <a:r>
              <a:rPr lang="en-US"/>
              <a:t/>
            </a:r>
            <a:br>
              <a:rPr lang="en-US"/>
            </a:br>
            <a:endParaRPr lang="x-none"/>
          </a:p>
        </p:txBody>
      </p:sp>
      <p:sp>
        <p:nvSpPr>
          <p:cNvPr id="3" name="Subtitle 2">
            <a:extLst>
              <a:ext uri="{FF2B5EF4-FFF2-40B4-BE49-F238E27FC236}">
                <a16:creationId xmlns:a16="http://schemas.microsoft.com/office/drawing/2014/main" xmlns="" id="{E0EB6016-4D37-1F4D-A979-580F5ED8EAC7}"/>
              </a:ext>
            </a:extLst>
          </p:cNvPr>
          <p:cNvSpPr>
            <a:spLocks noGrp="1"/>
          </p:cNvSpPr>
          <p:nvPr>
            <p:ph type="subTitle" idx="1"/>
          </p:nvPr>
        </p:nvSpPr>
        <p:spPr>
          <a:xfrm>
            <a:off x="488183" y="3764206"/>
            <a:ext cx="8273144" cy="2906224"/>
          </a:xfrm>
        </p:spPr>
        <p:txBody>
          <a:bodyPr vert="horz" lIns="91440" tIns="45720" rIns="91440" bIns="45720" rtlCol="0" anchor="t">
            <a:normAutofit fontScale="85000" lnSpcReduction="20000"/>
          </a:bodyPr>
          <a:lstStyle/>
          <a:p>
            <a:endParaRPr lang="en-US"/>
          </a:p>
          <a:p>
            <a:pPr fontAlgn="base"/>
            <a:endParaRPr lang="en-US"/>
          </a:p>
          <a:p>
            <a:pPr fontAlgn="base"/>
            <a:endParaRPr lang="en-US"/>
          </a:p>
          <a:p>
            <a:pPr fontAlgn="base"/>
            <a:endParaRPr lang="en-US"/>
          </a:p>
          <a:p>
            <a:pPr fontAlgn="base"/>
            <a:endParaRPr lang="en-US"/>
          </a:p>
          <a:p>
            <a:pPr fontAlgn="base"/>
            <a:r>
              <a:rPr lang="en-US"/>
              <a:t>Dr. Leslie Vandeputte,  Ms. </a:t>
            </a:r>
            <a:r>
              <a:rPr lang="en-US" err="1"/>
              <a:t>Karoleen</a:t>
            </a:r>
            <a:r>
              <a:rPr lang="en-US"/>
              <a:t> </a:t>
            </a:r>
            <a:r>
              <a:rPr lang="en-US" err="1"/>
              <a:t>Molaeb</a:t>
            </a:r>
            <a:r>
              <a:rPr lang="en-US"/>
              <a:t>, </a:t>
            </a:r>
            <a:r>
              <a:rPr lang="en-US">
                <a:ea typeface="+mn-lt"/>
                <a:cs typeface="+mn-lt"/>
              </a:rPr>
              <a:t>Ms. Casiana Pascariu</a:t>
            </a:r>
            <a:endParaRPr lang="en-US">
              <a:cs typeface="Calibri"/>
            </a:endParaRPr>
          </a:p>
          <a:p>
            <a:pPr fontAlgn="base"/>
            <a:endParaRPr lang="en-US"/>
          </a:p>
          <a:p>
            <a:pPr fontAlgn="base"/>
            <a:r>
              <a:rPr lang="en-US"/>
              <a:t>American University in the Emirates – Dubai   </a:t>
            </a:r>
          </a:p>
          <a:p>
            <a:endParaRPr lang="x-none"/>
          </a:p>
        </p:txBody>
      </p:sp>
      <p:pic>
        <p:nvPicPr>
          <p:cNvPr id="4" name="Image 4" descr="Une image contenant flèche&#10;&#10;Description générée automatiquement">
            <a:extLst>
              <a:ext uri="{FF2B5EF4-FFF2-40B4-BE49-F238E27FC236}">
                <a16:creationId xmlns:a16="http://schemas.microsoft.com/office/drawing/2014/main" xmlns="" id="{07B3B07C-1953-48B8-848A-7018EE53139C}"/>
              </a:ext>
            </a:extLst>
          </p:cNvPr>
          <p:cNvPicPr>
            <a:picLocks noChangeAspect="1"/>
          </p:cNvPicPr>
          <p:nvPr/>
        </p:nvPicPr>
        <p:blipFill>
          <a:blip r:embed="rId2"/>
          <a:stretch>
            <a:fillRect/>
          </a:stretch>
        </p:blipFill>
        <p:spPr>
          <a:xfrm>
            <a:off x="9078685" y="5217845"/>
            <a:ext cx="2743200" cy="1362751"/>
          </a:xfrm>
          <a:prstGeom prst="rect">
            <a:avLst/>
          </a:prstGeom>
        </p:spPr>
      </p:pic>
    </p:spTree>
    <p:extLst>
      <p:ext uri="{BB962C8B-B14F-4D97-AF65-F5344CB8AC3E}">
        <p14:creationId xmlns:p14="http://schemas.microsoft.com/office/powerpoint/2010/main" val="11267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98E889-6B2D-4EAA-9490-FF8D82A25359}"/>
              </a:ext>
            </a:extLst>
          </p:cNvPr>
          <p:cNvSpPr>
            <a:spLocks noGrp="1"/>
          </p:cNvSpPr>
          <p:nvPr>
            <p:ph type="title"/>
          </p:nvPr>
        </p:nvSpPr>
        <p:spPr>
          <a:xfrm>
            <a:off x="655320" y="365125"/>
            <a:ext cx="5120114" cy="1692794"/>
          </a:xfrm>
        </p:spPr>
        <p:txBody>
          <a:bodyPr>
            <a:normAutofit/>
          </a:bodyPr>
          <a:lstStyle/>
          <a:p>
            <a:r>
              <a:rPr lang="fr-FR" err="1">
                <a:ea typeface="+mj-lt"/>
                <a:cs typeface="+mj-lt"/>
              </a:rPr>
              <a:t>Citizenship</a:t>
            </a:r>
            <a:endParaRPr lang="en-US">
              <a:cs typeface="Calibri Light"/>
            </a:endParaRPr>
          </a:p>
        </p:txBody>
      </p:sp>
      <p:cxnSp>
        <p:nvCxnSpPr>
          <p:cNvPr id="23" name="Straight Arrow Connector 2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7E10EFAA-71D0-4DB2-9EFF-F1E6A2F6CA36}"/>
              </a:ext>
            </a:extLst>
          </p:cNvPr>
          <p:cNvSpPr>
            <a:spLocks noGrp="1"/>
          </p:cNvSpPr>
          <p:nvPr>
            <p:ph idx="1"/>
          </p:nvPr>
        </p:nvSpPr>
        <p:spPr>
          <a:xfrm>
            <a:off x="551085" y="2575034"/>
            <a:ext cx="5440009" cy="3462228"/>
          </a:xfrm>
        </p:spPr>
        <p:txBody>
          <a:bodyPr vert="horz" lIns="91440" tIns="45720" rIns="91440" bIns="45720" rtlCol="0" anchor="t">
            <a:noAutofit/>
          </a:bodyPr>
          <a:lstStyle/>
          <a:p>
            <a:r>
              <a:rPr lang="fr-FR" sz="2400" err="1">
                <a:cs typeface="Calibri" panose="020F0502020204030204"/>
              </a:rPr>
              <a:t>Updated</a:t>
            </a:r>
            <a:r>
              <a:rPr lang="fr-FR" sz="2400">
                <a:cs typeface="Calibri" panose="020F0502020204030204"/>
              </a:rPr>
              <a:t> </a:t>
            </a:r>
            <a:r>
              <a:rPr lang="fr-FR" sz="2400" err="1">
                <a:cs typeface="Calibri" panose="020F0502020204030204"/>
              </a:rPr>
              <a:t>laws</a:t>
            </a:r>
            <a:r>
              <a:rPr lang="fr-FR" sz="2400">
                <a:cs typeface="Calibri" panose="020F0502020204030204"/>
              </a:rPr>
              <a:t> </a:t>
            </a:r>
          </a:p>
          <a:p>
            <a:pPr marL="0" indent="0">
              <a:buNone/>
            </a:pPr>
            <a:endParaRPr lang="fr-FR" sz="2400">
              <a:cs typeface="Calibri" panose="020F0502020204030204"/>
            </a:endParaRPr>
          </a:p>
          <a:p>
            <a:r>
              <a:rPr lang="fr-FR" sz="2400">
                <a:cs typeface="Calibri" panose="020F0502020204030204"/>
              </a:rPr>
              <a:t>The </a:t>
            </a:r>
            <a:r>
              <a:rPr lang="fr-FR" sz="2400" err="1">
                <a:cs typeface="Calibri" panose="020F0502020204030204"/>
              </a:rPr>
              <a:t>woman</a:t>
            </a:r>
            <a:r>
              <a:rPr lang="fr-FR" sz="2400">
                <a:cs typeface="Calibri" panose="020F0502020204030204"/>
              </a:rPr>
              <a:t> </a:t>
            </a:r>
            <a:r>
              <a:rPr lang="fr-FR" sz="2400" err="1">
                <a:cs typeface="Calibri" panose="020F0502020204030204"/>
              </a:rPr>
              <a:t>still</a:t>
            </a:r>
            <a:r>
              <a:rPr lang="fr-FR" sz="2400">
                <a:cs typeface="Calibri" panose="020F0502020204030204"/>
              </a:rPr>
              <a:t> </a:t>
            </a:r>
            <a:r>
              <a:rPr lang="fr-FR" sz="2400" err="1">
                <a:cs typeface="Calibri" panose="020F0502020204030204"/>
              </a:rPr>
              <a:t>needs</a:t>
            </a:r>
            <a:r>
              <a:rPr lang="fr-FR" sz="2400">
                <a:cs typeface="Calibri" panose="020F0502020204030204"/>
              </a:rPr>
              <a:t> the </a:t>
            </a:r>
            <a:r>
              <a:rPr lang="fr-FR" sz="2400" err="1">
                <a:cs typeface="Calibri" panose="020F0502020204030204"/>
              </a:rPr>
              <a:t>approval</a:t>
            </a:r>
            <a:r>
              <a:rPr lang="fr-FR" sz="2400">
                <a:cs typeface="Calibri" panose="020F0502020204030204"/>
              </a:rPr>
              <a:t> of a male </a:t>
            </a:r>
            <a:r>
              <a:rPr lang="fr-FR" sz="2400" err="1">
                <a:cs typeface="Calibri" panose="020F0502020204030204"/>
              </a:rPr>
              <a:t>quardian</a:t>
            </a:r>
            <a:r>
              <a:rPr lang="fr-FR" sz="2400">
                <a:cs typeface="Calibri" panose="020F0502020204030204"/>
              </a:rPr>
              <a:t>, </a:t>
            </a:r>
            <a:r>
              <a:rPr lang="fr-FR" sz="2400" err="1">
                <a:cs typeface="Calibri" panose="020F0502020204030204"/>
              </a:rPr>
              <a:t>compared</a:t>
            </a:r>
            <a:r>
              <a:rPr lang="fr-FR" sz="2400">
                <a:cs typeface="Calibri" panose="020F0502020204030204"/>
              </a:rPr>
              <a:t> to an Emirati men </a:t>
            </a:r>
          </a:p>
          <a:p>
            <a:pPr marL="0" indent="0">
              <a:buNone/>
            </a:pPr>
            <a:endParaRPr lang="fr-FR" sz="2400">
              <a:ea typeface="+mn-lt"/>
              <a:cs typeface="+mn-lt"/>
            </a:endParaRPr>
          </a:p>
          <a:p>
            <a:r>
              <a:rPr lang="fr-FR" sz="2400">
                <a:ea typeface="+mn-lt"/>
                <a:cs typeface="+mn-lt"/>
              </a:rPr>
              <a:t>Very long time to </a:t>
            </a:r>
            <a:r>
              <a:rPr lang="fr-FR" sz="2400" err="1">
                <a:ea typeface="+mn-lt"/>
                <a:cs typeface="+mn-lt"/>
              </a:rPr>
              <a:t>receive</a:t>
            </a:r>
            <a:r>
              <a:rPr lang="fr-FR" sz="2400">
                <a:ea typeface="+mn-lt"/>
                <a:cs typeface="+mn-lt"/>
              </a:rPr>
              <a:t> the </a:t>
            </a:r>
            <a:r>
              <a:rPr lang="fr-FR" sz="2400" err="1">
                <a:ea typeface="+mn-lt"/>
                <a:cs typeface="+mn-lt"/>
              </a:rPr>
              <a:t>citizenship</a:t>
            </a:r>
            <a:r>
              <a:rPr lang="fr-FR" sz="2400">
                <a:ea typeface="+mn-lt"/>
                <a:cs typeface="+mn-lt"/>
              </a:rPr>
              <a:t>  for </a:t>
            </a:r>
            <a:r>
              <a:rPr lang="fr-FR" sz="2400" err="1">
                <a:ea typeface="+mn-lt"/>
                <a:cs typeface="+mn-lt"/>
              </a:rPr>
              <a:t>their</a:t>
            </a:r>
            <a:r>
              <a:rPr lang="fr-FR" sz="2400">
                <a:ea typeface="+mn-lt"/>
                <a:cs typeface="+mn-lt"/>
              </a:rPr>
              <a:t> </a:t>
            </a:r>
            <a:r>
              <a:rPr lang="fr-FR" sz="2400" err="1">
                <a:ea typeface="+mn-lt"/>
                <a:cs typeface="+mn-lt"/>
              </a:rPr>
              <a:t>offsprings</a:t>
            </a:r>
            <a:r>
              <a:rPr lang="fr-FR" sz="2400">
                <a:ea typeface="+mn-lt"/>
                <a:cs typeface="+mn-lt"/>
              </a:rPr>
              <a:t> and </a:t>
            </a:r>
            <a:r>
              <a:rPr lang="fr-FR" sz="2400" err="1">
                <a:ea typeface="+mn-lt"/>
                <a:cs typeface="+mn-lt"/>
              </a:rPr>
              <a:t>spouses</a:t>
            </a:r>
            <a:r>
              <a:rPr lang="fr-FR" sz="2400">
                <a:ea typeface="+mn-lt"/>
                <a:cs typeface="+mn-lt"/>
              </a:rPr>
              <a:t> 15-30 </a:t>
            </a:r>
            <a:r>
              <a:rPr lang="fr-FR" sz="2400" err="1">
                <a:ea typeface="+mn-lt"/>
                <a:cs typeface="+mn-lt"/>
              </a:rPr>
              <a:t>years</a:t>
            </a:r>
            <a:r>
              <a:rPr lang="fr-FR" sz="2400">
                <a:ea typeface="+mn-lt"/>
                <a:cs typeface="+mn-lt"/>
              </a:rPr>
              <a:t> </a:t>
            </a:r>
            <a:endParaRPr lang="fr-FR" sz="2400">
              <a:cs typeface="Calibri" panose="020F0502020204030204"/>
            </a:endParaRPr>
          </a:p>
          <a:p>
            <a:endParaRPr lang="fr-FR" sz="1800">
              <a:cs typeface="Calibri" panose="020F0502020204030204"/>
            </a:endParaRPr>
          </a:p>
          <a:p>
            <a:endParaRPr lang="fr-FR" sz="1800">
              <a:cs typeface="Calibri" panose="020F0502020204030204"/>
            </a:endParaRPr>
          </a:p>
        </p:txBody>
      </p:sp>
      <p:pic>
        <p:nvPicPr>
          <p:cNvPr id="4" name="Picture 4" descr="Free Images : UAE FLAG, uae, sky, flag of the united ...">
            <a:extLst>
              <a:ext uri="{FF2B5EF4-FFF2-40B4-BE49-F238E27FC236}">
                <a16:creationId xmlns:a16="http://schemas.microsoft.com/office/drawing/2014/main" xmlns="" id="{5873F3F2-63BD-4AD4-B4B6-3D818A64EC50}"/>
              </a:ext>
            </a:extLst>
          </p:cNvPr>
          <p:cNvPicPr>
            <a:picLocks noChangeAspect="1"/>
          </p:cNvPicPr>
          <p:nvPr/>
        </p:nvPicPr>
        <p:blipFill rotWithShape="1">
          <a:blip r:embed="rId3"/>
          <a:srcRect l="7632" r="30920"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182862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5C68DE3-4250-457A-AA42-FEA1DB1CAC29}"/>
              </a:ext>
            </a:extLst>
          </p:cNvPr>
          <p:cNvSpPr>
            <a:spLocks noGrp="1"/>
          </p:cNvSpPr>
          <p:nvPr>
            <p:ph type="title"/>
          </p:nvPr>
        </p:nvSpPr>
        <p:spPr>
          <a:xfrm>
            <a:off x="655320" y="365125"/>
            <a:ext cx="5120114" cy="1692794"/>
          </a:xfrm>
        </p:spPr>
        <p:txBody>
          <a:bodyPr>
            <a:normAutofit/>
          </a:bodyPr>
          <a:lstStyle/>
          <a:p>
            <a:r>
              <a:rPr lang="en-GB" sz="4000">
                <a:ea typeface="+mj-lt"/>
                <a:cs typeface="+mj-lt"/>
              </a:rPr>
              <a:t>Property</a:t>
            </a:r>
            <a:r>
              <a:rPr lang="fr-FR" sz="4000">
                <a:ea typeface="+mj-lt"/>
                <a:cs typeface="+mj-lt"/>
              </a:rPr>
              <a:t> transmission</a:t>
            </a:r>
            <a:endParaRPr lang="en-US" sz="4000">
              <a:cs typeface="Calibri Light"/>
            </a:endParaRPr>
          </a:p>
        </p:txBody>
      </p:sp>
      <p:cxnSp>
        <p:nvCxnSpPr>
          <p:cNvPr id="25" name="Straight Arrow Connector 24">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64CBCADE-AE6F-4C2F-9D38-012B56AA15CD}"/>
              </a:ext>
            </a:extLst>
          </p:cNvPr>
          <p:cNvSpPr>
            <a:spLocks noGrp="1"/>
          </p:cNvSpPr>
          <p:nvPr>
            <p:ph idx="1"/>
          </p:nvPr>
        </p:nvSpPr>
        <p:spPr>
          <a:xfrm>
            <a:off x="655321" y="2575034"/>
            <a:ext cx="5120113" cy="3462228"/>
          </a:xfrm>
        </p:spPr>
        <p:txBody>
          <a:bodyPr vert="horz" lIns="91440" tIns="45720" rIns="91440" bIns="45720" rtlCol="0" anchor="t">
            <a:normAutofit/>
          </a:bodyPr>
          <a:lstStyle/>
          <a:p>
            <a:r>
              <a:rPr lang="fr-FR" sz="2400">
                <a:cs typeface="Calibri"/>
              </a:rPr>
              <a:t>Sharia </a:t>
            </a:r>
            <a:r>
              <a:rPr lang="fr-FR" sz="2400" err="1">
                <a:cs typeface="Calibri"/>
              </a:rPr>
              <a:t>law</a:t>
            </a:r>
            <a:r>
              <a:rPr lang="fr-FR" sz="2400">
                <a:cs typeface="Calibri"/>
              </a:rPr>
              <a:t> </a:t>
            </a:r>
            <a:r>
              <a:rPr lang="fr-FR" sz="2400" err="1">
                <a:cs typeface="Calibri"/>
              </a:rPr>
              <a:t>makes</a:t>
            </a:r>
            <a:r>
              <a:rPr lang="fr-FR" sz="2400">
                <a:cs typeface="Calibri"/>
              </a:rPr>
              <a:t> the </a:t>
            </a:r>
            <a:r>
              <a:rPr lang="fr-FR" sz="2400" err="1">
                <a:cs typeface="Calibri"/>
              </a:rPr>
              <a:t>property</a:t>
            </a:r>
            <a:r>
              <a:rPr lang="fr-FR" sz="2400">
                <a:cs typeface="Calibri"/>
              </a:rPr>
              <a:t> transmission </a:t>
            </a:r>
            <a:r>
              <a:rPr lang="fr-FR" sz="2400" err="1">
                <a:cs typeface="Calibri"/>
              </a:rPr>
              <a:t>easier</a:t>
            </a:r>
            <a:r>
              <a:rPr lang="fr-FR" sz="2400">
                <a:cs typeface="Calibri"/>
              </a:rPr>
              <a:t> and </a:t>
            </a:r>
            <a:r>
              <a:rPr lang="fr-FR" sz="2400" err="1">
                <a:cs typeface="Calibri"/>
              </a:rPr>
              <a:t>clear</a:t>
            </a:r>
            <a:endParaRPr lang="fr-FR" sz="2400">
              <a:cs typeface="Calibri"/>
            </a:endParaRPr>
          </a:p>
          <a:p>
            <a:pPr marL="0" indent="0">
              <a:buNone/>
            </a:pPr>
            <a:endParaRPr lang="fr-FR" sz="2400">
              <a:cs typeface="Calibri"/>
            </a:endParaRPr>
          </a:p>
          <a:p>
            <a:r>
              <a:rPr lang="fr-FR" sz="2400">
                <a:cs typeface="Calibri"/>
              </a:rPr>
              <a:t>Western </a:t>
            </a:r>
            <a:r>
              <a:rPr lang="fr-FR" sz="2400" err="1">
                <a:cs typeface="Calibri"/>
              </a:rPr>
              <a:t>views</a:t>
            </a:r>
            <a:r>
              <a:rPr lang="fr-FR" sz="2400">
                <a:cs typeface="Calibri"/>
              </a:rPr>
              <a:t>: </a:t>
            </a:r>
            <a:r>
              <a:rPr lang="fr-FR" sz="2400" err="1">
                <a:cs typeface="Calibri"/>
              </a:rPr>
              <a:t>independent</a:t>
            </a:r>
            <a:r>
              <a:rPr lang="fr-FR" sz="2400">
                <a:cs typeface="Calibri"/>
              </a:rPr>
              <a:t> </a:t>
            </a:r>
            <a:r>
              <a:rPr lang="fr-FR" sz="2400" err="1">
                <a:cs typeface="Calibri"/>
              </a:rPr>
              <a:t>finacially</a:t>
            </a:r>
            <a:r>
              <a:rPr lang="fr-FR" sz="2400">
                <a:cs typeface="Calibri"/>
              </a:rPr>
              <a:t> </a:t>
            </a:r>
            <a:r>
              <a:rPr lang="fr-FR" sz="2400" err="1">
                <a:cs typeface="Calibri"/>
              </a:rPr>
              <a:t>from</a:t>
            </a:r>
            <a:r>
              <a:rPr lang="fr-FR" sz="2400">
                <a:cs typeface="Calibri"/>
              </a:rPr>
              <a:t> the </a:t>
            </a:r>
            <a:r>
              <a:rPr lang="fr-FR" sz="2400" err="1">
                <a:cs typeface="Calibri"/>
              </a:rPr>
              <a:t>family</a:t>
            </a:r>
            <a:r>
              <a:rPr lang="fr-FR" sz="2400">
                <a:cs typeface="Calibri"/>
              </a:rPr>
              <a:t> </a:t>
            </a:r>
          </a:p>
          <a:p>
            <a:pPr marL="0" indent="0">
              <a:buNone/>
            </a:pPr>
            <a:endParaRPr lang="fr-FR" sz="2400">
              <a:cs typeface="Calibri"/>
            </a:endParaRPr>
          </a:p>
          <a:p>
            <a:r>
              <a:rPr lang="fr-FR" sz="2400">
                <a:cs typeface="Calibri"/>
              </a:rPr>
              <a:t>Financial exclusion </a:t>
            </a:r>
            <a:r>
              <a:rPr lang="fr-FR" sz="2400" err="1">
                <a:cs typeface="Calibri"/>
              </a:rPr>
              <a:t>from</a:t>
            </a:r>
            <a:r>
              <a:rPr lang="fr-FR" sz="2400">
                <a:cs typeface="Calibri"/>
              </a:rPr>
              <a:t> </a:t>
            </a:r>
            <a:r>
              <a:rPr lang="fr-FR" sz="2400" err="1">
                <a:cs typeface="Calibri"/>
              </a:rPr>
              <a:t>imediate</a:t>
            </a:r>
            <a:r>
              <a:rPr lang="fr-FR" sz="2400">
                <a:cs typeface="Calibri"/>
              </a:rPr>
              <a:t> and </a:t>
            </a:r>
            <a:r>
              <a:rPr lang="fr-FR" sz="2400" err="1">
                <a:cs typeface="Calibri"/>
              </a:rPr>
              <a:t>extended</a:t>
            </a:r>
            <a:r>
              <a:rPr lang="fr-FR" sz="2400">
                <a:cs typeface="Calibri"/>
              </a:rPr>
              <a:t> </a:t>
            </a:r>
            <a:r>
              <a:rPr lang="fr-FR" sz="2400" err="1">
                <a:cs typeface="Calibri"/>
              </a:rPr>
              <a:t>family</a:t>
            </a:r>
            <a:endParaRPr lang="fr-FR" sz="2400">
              <a:cs typeface="Calibri"/>
            </a:endParaRPr>
          </a:p>
        </p:txBody>
      </p:sp>
      <p:pic>
        <p:nvPicPr>
          <p:cNvPr id="7" name="Picture 8" descr="A close up of a bridge&#10;&#10;Description automatically generated">
            <a:extLst>
              <a:ext uri="{FF2B5EF4-FFF2-40B4-BE49-F238E27FC236}">
                <a16:creationId xmlns:a16="http://schemas.microsoft.com/office/drawing/2014/main" xmlns="" id="{2B49FFCF-5D1A-42EE-B064-01488DC38855}"/>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21597" r="1856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extBox 8">
            <a:extLst>
              <a:ext uri="{FF2B5EF4-FFF2-40B4-BE49-F238E27FC236}">
                <a16:creationId xmlns:a16="http://schemas.microsoft.com/office/drawing/2014/main" xmlns="" id="{F1CABA52-CA27-4ECC-8F6B-95D18EA3B02F}"/>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3304772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group of people on a beach&#10;&#10;Description automatically generated">
            <a:extLst>
              <a:ext uri="{FF2B5EF4-FFF2-40B4-BE49-F238E27FC236}">
                <a16:creationId xmlns:a16="http://schemas.microsoft.com/office/drawing/2014/main" xmlns="" id="{D11651FC-7D04-437D-A047-0CC6B43D9B77}"/>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7865" b="7865"/>
          <a:stretch/>
        </p:blipFill>
        <p:spPr>
          <a:xfrm>
            <a:off x="-1" y="10"/>
            <a:ext cx="12192000" cy="6857990"/>
          </a:xfrm>
          <a:prstGeom prst="rect">
            <a:avLst/>
          </a:prstGeom>
        </p:spPr>
      </p:pic>
      <p:sp>
        <p:nvSpPr>
          <p:cNvPr id="13"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xmlns="" id="{A5C31EB6-522C-46FA-AAE6-1ECADF328D77}"/>
              </a:ext>
            </a:extLst>
          </p:cNvPr>
          <p:cNvSpPr>
            <a:spLocks noGrp="1"/>
          </p:cNvSpPr>
          <p:nvPr>
            <p:ph type="title"/>
          </p:nvPr>
        </p:nvSpPr>
        <p:spPr>
          <a:xfrm>
            <a:off x="720231" y="1856441"/>
            <a:ext cx="4204137" cy="1342754"/>
          </a:xfrm>
        </p:spPr>
        <p:txBody>
          <a:bodyPr>
            <a:normAutofit/>
          </a:bodyPr>
          <a:lstStyle/>
          <a:p>
            <a:pPr algn="ctr"/>
            <a:r>
              <a:rPr lang="fr-FR" sz="3600">
                <a:ea typeface="+mj-lt"/>
                <a:cs typeface="+mj-lt"/>
              </a:rPr>
              <a:t>Offsprings </a:t>
            </a:r>
            <a:endParaRPr lang="en-US" sz="3600"/>
          </a:p>
        </p:txBody>
      </p:sp>
      <p:cxnSp>
        <p:nvCxnSpPr>
          <p:cNvPr id="15" name="Straight Connector 14">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F6490AF4-60F4-4FC8-AFE2-74373D111566}"/>
              </a:ext>
            </a:extLst>
          </p:cNvPr>
          <p:cNvSpPr>
            <a:spLocks noGrp="1"/>
          </p:cNvSpPr>
          <p:nvPr>
            <p:ph idx="1"/>
          </p:nvPr>
        </p:nvSpPr>
        <p:spPr>
          <a:xfrm>
            <a:off x="525516" y="3417573"/>
            <a:ext cx="4593021" cy="2619839"/>
          </a:xfrm>
        </p:spPr>
        <p:txBody>
          <a:bodyPr vert="horz" lIns="91440" tIns="45720" rIns="91440" bIns="45720" rtlCol="0" anchor="ctr">
            <a:noAutofit/>
          </a:bodyPr>
          <a:lstStyle/>
          <a:p>
            <a:r>
              <a:rPr lang="en-US" sz="2000">
                <a:ea typeface="+mn-lt"/>
                <a:cs typeface="+mn-lt"/>
              </a:rPr>
              <a:t>Dress code</a:t>
            </a:r>
            <a:endParaRPr lang="fr-FR" sz="2000">
              <a:cs typeface="Calibri"/>
            </a:endParaRPr>
          </a:p>
          <a:p>
            <a:r>
              <a:rPr lang="en-US" sz="2000">
                <a:ea typeface="+mn-lt"/>
                <a:cs typeface="+mn-lt"/>
              </a:rPr>
              <a:t>Religion</a:t>
            </a:r>
            <a:endParaRPr lang="fr-FR" sz="2000">
              <a:ea typeface="+mn-lt"/>
              <a:cs typeface="+mn-lt"/>
            </a:endParaRPr>
          </a:p>
          <a:p>
            <a:r>
              <a:rPr lang="en-US" sz="2000">
                <a:ea typeface="+mn-lt"/>
                <a:cs typeface="+mn-lt"/>
              </a:rPr>
              <a:t>Rights and benefits of citizenship for offspring of Emirati woman married to a non-Emirati man</a:t>
            </a:r>
          </a:p>
          <a:p>
            <a:r>
              <a:rPr lang="en-US" sz="2000">
                <a:ea typeface="+mn-lt"/>
                <a:cs typeface="+mn-lt"/>
              </a:rPr>
              <a:t>Legacy: pluralism and multiculturalism </a:t>
            </a:r>
          </a:p>
        </p:txBody>
      </p:sp>
      <p:sp>
        <p:nvSpPr>
          <p:cNvPr id="8" name="TextBox 7">
            <a:extLst>
              <a:ext uri="{FF2B5EF4-FFF2-40B4-BE49-F238E27FC236}">
                <a16:creationId xmlns:a16="http://schemas.microsoft.com/office/drawing/2014/main" xmlns="" id="{D3055667-0B8F-47F1-BD73-A6E5D3E983B4}"/>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148426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8053A2-A062-40F3-83AD-003365CF854F}"/>
              </a:ext>
            </a:extLst>
          </p:cNvPr>
          <p:cNvSpPr>
            <a:spLocks noGrp="1"/>
          </p:cNvSpPr>
          <p:nvPr>
            <p:ph type="title"/>
          </p:nvPr>
        </p:nvSpPr>
        <p:spPr>
          <a:xfrm>
            <a:off x="655320" y="365125"/>
            <a:ext cx="5120114" cy="1692794"/>
          </a:xfrm>
        </p:spPr>
        <p:txBody>
          <a:bodyPr>
            <a:normAutofit/>
          </a:bodyPr>
          <a:lstStyle/>
          <a:p>
            <a:r>
              <a:rPr lang="en-US">
                <a:ea typeface="+mj-lt"/>
                <a:cs typeface="+mj-lt"/>
              </a:rPr>
              <a:t>Socio Marital Changes</a:t>
            </a:r>
          </a:p>
        </p:txBody>
      </p:sp>
      <p:cxnSp>
        <p:nvCxnSpPr>
          <p:cNvPr id="7"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37A5BA4-D054-4B2A-81CD-D4984A4CCE0D}"/>
              </a:ext>
            </a:extLst>
          </p:cNvPr>
          <p:cNvSpPr>
            <a:spLocks noGrp="1"/>
          </p:cNvSpPr>
          <p:nvPr>
            <p:ph idx="1"/>
          </p:nvPr>
        </p:nvSpPr>
        <p:spPr>
          <a:xfrm>
            <a:off x="655321" y="2575034"/>
            <a:ext cx="5120113" cy="3462228"/>
          </a:xfrm>
        </p:spPr>
        <p:txBody>
          <a:bodyPr vert="horz" lIns="91440" tIns="45720" rIns="91440" bIns="45720" rtlCol="0" anchor="t">
            <a:normAutofit/>
          </a:bodyPr>
          <a:lstStyle/>
          <a:p>
            <a:r>
              <a:rPr lang="en-US" sz="2400" dirty="0">
                <a:cs typeface="Calibri"/>
              </a:rPr>
              <a:t>Force dress code: abaya and </a:t>
            </a:r>
            <a:r>
              <a:rPr lang="en-US" sz="2400" dirty="0" err="1">
                <a:cs typeface="Calibri"/>
              </a:rPr>
              <a:t>shayla</a:t>
            </a:r>
            <a:endParaRPr lang="en-US" sz="2400" dirty="0">
              <a:cs typeface="Calibri"/>
            </a:endParaRPr>
          </a:p>
          <a:p>
            <a:endParaRPr lang="en-US" sz="2400">
              <a:cs typeface="Calibri"/>
            </a:endParaRPr>
          </a:p>
          <a:p>
            <a:r>
              <a:rPr lang="en-US" sz="2400" dirty="0">
                <a:cs typeface="Calibri"/>
              </a:rPr>
              <a:t>No honor killing but still being disowned </a:t>
            </a:r>
          </a:p>
          <a:p>
            <a:endParaRPr lang="en-US" sz="2400">
              <a:cs typeface="Calibri"/>
            </a:endParaRPr>
          </a:p>
          <a:p>
            <a:r>
              <a:rPr lang="en-US" sz="2400" dirty="0">
                <a:cs typeface="Calibri"/>
              </a:rPr>
              <a:t>Social bullying: from school to family members</a:t>
            </a:r>
          </a:p>
        </p:txBody>
      </p:sp>
      <p:pic>
        <p:nvPicPr>
          <p:cNvPr id="4" name="Picture 4" descr="A person wearing a mask&#10;&#10;Description automatically generated">
            <a:extLst>
              <a:ext uri="{FF2B5EF4-FFF2-40B4-BE49-F238E27FC236}">
                <a16:creationId xmlns:a16="http://schemas.microsoft.com/office/drawing/2014/main" xmlns="" id="{28B68575-8AE0-4F19-B83E-029D1B088DD3}"/>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797" r="1" b="2669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xmlns="" id="{B38A298C-9220-4174-9F90-247F89C66AF8}"/>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a:t>
            </a:r>
            <a:r>
              <a:rPr lang="en-US" sz="700">
                <a:solidFill>
                  <a:srgbClr val="FFFFFF"/>
                </a:solidFill>
              </a:rPr>
              <a:t>.</a:t>
            </a:r>
          </a:p>
        </p:txBody>
      </p:sp>
    </p:spTree>
    <p:extLst>
      <p:ext uri="{BB962C8B-B14F-4D97-AF65-F5344CB8AC3E}">
        <p14:creationId xmlns:p14="http://schemas.microsoft.com/office/powerpoint/2010/main" val="904620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F8E2F13-0E12-493F-9831-B811EB8CBBEA}"/>
              </a:ext>
            </a:extLst>
          </p:cNvPr>
          <p:cNvSpPr>
            <a:spLocks noGrp="1"/>
          </p:cNvSpPr>
          <p:nvPr>
            <p:ph type="title"/>
          </p:nvPr>
        </p:nvSpPr>
        <p:spPr>
          <a:xfrm>
            <a:off x="831221" y="123012"/>
            <a:ext cx="5130795" cy="1461778"/>
          </a:xfrm>
        </p:spPr>
        <p:txBody>
          <a:bodyPr>
            <a:normAutofit/>
          </a:bodyPr>
          <a:lstStyle/>
          <a:p>
            <a:r>
              <a:rPr lang="en-US" sz="4000">
                <a:ea typeface="+mj-lt"/>
                <a:cs typeface="+mj-lt"/>
              </a:rPr>
              <a:t>Emirati Women and UAE nation</a:t>
            </a:r>
            <a:endParaRPr lang="fr-FR" sz="4000"/>
          </a:p>
        </p:txBody>
      </p:sp>
      <p:sp>
        <p:nvSpPr>
          <p:cNvPr id="3" name="Espace réservé du contenu 2">
            <a:extLst>
              <a:ext uri="{FF2B5EF4-FFF2-40B4-BE49-F238E27FC236}">
                <a16:creationId xmlns:a16="http://schemas.microsoft.com/office/drawing/2014/main" xmlns="" id="{4FFE3E8E-9CCC-4356-8AF9-61292A3A489E}"/>
              </a:ext>
            </a:extLst>
          </p:cNvPr>
          <p:cNvSpPr>
            <a:spLocks noGrp="1"/>
          </p:cNvSpPr>
          <p:nvPr>
            <p:ph idx="1"/>
          </p:nvPr>
        </p:nvSpPr>
        <p:spPr>
          <a:xfrm>
            <a:off x="353926" y="2244160"/>
            <a:ext cx="5388123" cy="3837686"/>
          </a:xfrm>
        </p:spPr>
        <p:txBody>
          <a:bodyPr vert="horz" lIns="91440" tIns="45720" rIns="91440" bIns="45720" rtlCol="0" anchor="t">
            <a:normAutofit/>
          </a:bodyPr>
          <a:lstStyle/>
          <a:p>
            <a:pPr>
              <a:buClr>
                <a:srgbClr val="BF4B2E"/>
              </a:buClr>
            </a:pPr>
            <a:r>
              <a:rPr lang="fr-FR" sz="2400">
                <a:cs typeface="Calibri"/>
              </a:rPr>
              <a:t>UAE : a vision of a </a:t>
            </a:r>
            <a:r>
              <a:rPr lang="en-CA" sz="2400">
                <a:cs typeface="Calibri"/>
              </a:rPr>
              <a:t>cohesive</a:t>
            </a:r>
            <a:r>
              <a:rPr lang="fr-FR" sz="2400">
                <a:cs typeface="Calibri"/>
              </a:rPr>
              <a:t> </a:t>
            </a:r>
            <a:r>
              <a:rPr lang="fr-FR" sz="2400" err="1">
                <a:cs typeface="Calibri"/>
              </a:rPr>
              <a:t>demographic</a:t>
            </a:r>
            <a:r>
              <a:rPr lang="fr-FR" sz="2400">
                <a:cs typeface="Calibri"/>
              </a:rPr>
              <a:t> structure</a:t>
            </a:r>
            <a:endParaRPr lang="fr-FR"/>
          </a:p>
          <a:p>
            <a:pPr marL="0" indent="0">
              <a:buClr>
                <a:srgbClr val="BF4B2E"/>
              </a:buClr>
              <a:buNone/>
            </a:pPr>
            <a:endParaRPr lang="fr-FR">
              <a:cs typeface="Calibri" panose="020F0502020204030204"/>
            </a:endParaRPr>
          </a:p>
          <a:p>
            <a:pPr lvl="1">
              <a:buClr>
                <a:srgbClr val="BF4B2E"/>
              </a:buClr>
            </a:pPr>
            <a:r>
              <a:rPr lang="fr-FR" err="1">
                <a:cs typeface="Calibri"/>
              </a:rPr>
              <a:t>Promoting</a:t>
            </a:r>
            <a:r>
              <a:rPr lang="fr-FR">
                <a:cs typeface="Calibri"/>
              </a:rPr>
              <a:t> a </a:t>
            </a:r>
            <a:r>
              <a:rPr lang="fr-FR" err="1">
                <a:cs typeface="Calibri"/>
              </a:rPr>
              <a:t>sense</a:t>
            </a:r>
            <a:r>
              <a:rPr lang="fr-FR">
                <a:cs typeface="Calibri"/>
              </a:rPr>
              <a:t> of </a:t>
            </a:r>
            <a:r>
              <a:rPr lang="fr-FR" err="1">
                <a:cs typeface="Calibri"/>
              </a:rPr>
              <a:t>unity</a:t>
            </a:r>
            <a:r>
              <a:rPr lang="fr-FR">
                <a:cs typeface="Calibri"/>
              </a:rPr>
              <a:t> </a:t>
            </a:r>
          </a:p>
          <a:p>
            <a:pPr lvl="1">
              <a:buClr>
                <a:srgbClr val="BF4B2E"/>
              </a:buClr>
            </a:pPr>
            <a:r>
              <a:rPr lang="fr-FR" err="1">
                <a:cs typeface="Calibri"/>
              </a:rPr>
              <a:t>Homogeneity</a:t>
            </a:r>
            <a:r>
              <a:rPr lang="fr-FR">
                <a:cs typeface="Calibri"/>
              </a:rPr>
              <a:t> vs. </a:t>
            </a:r>
            <a:r>
              <a:rPr lang="fr-FR" err="1">
                <a:cs typeface="Calibri"/>
              </a:rPr>
              <a:t>Heterogeneity</a:t>
            </a:r>
            <a:endParaRPr lang="fr-FR">
              <a:cs typeface="Calibri"/>
            </a:endParaRPr>
          </a:p>
          <a:p>
            <a:pPr lvl="1">
              <a:buClr>
                <a:srgbClr val="BF4B2E"/>
              </a:buClr>
            </a:pPr>
            <a:endParaRPr lang="fr-FR">
              <a:ea typeface="+mn-lt"/>
              <a:cs typeface="+mn-lt"/>
            </a:endParaRPr>
          </a:p>
          <a:p>
            <a:pPr>
              <a:buClr>
                <a:srgbClr val="BF4B2E"/>
              </a:buClr>
            </a:pPr>
            <a:r>
              <a:rPr lang="fr-FR" sz="2400">
                <a:cs typeface="Calibri"/>
              </a:rPr>
              <a:t>National and cultural </a:t>
            </a:r>
            <a:r>
              <a:rPr lang="fr-FR" sz="2400" err="1">
                <a:cs typeface="Calibri"/>
              </a:rPr>
              <a:t>identities</a:t>
            </a:r>
            <a:r>
              <a:rPr lang="fr-FR" sz="2400">
                <a:cs typeface="Calibri"/>
              </a:rPr>
              <a:t> </a:t>
            </a:r>
          </a:p>
          <a:p>
            <a:pPr>
              <a:buClr>
                <a:srgbClr val="BF4B2E"/>
              </a:buClr>
            </a:pPr>
            <a:endParaRPr lang="fr-FR" sz="2400">
              <a:ea typeface="+mn-lt"/>
              <a:cs typeface="+mn-lt"/>
            </a:endParaRPr>
          </a:p>
          <a:p>
            <a:pPr marL="800100" lvl="1" indent="-342900">
              <a:lnSpc>
                <a:spcPct val="100000"/>
              </a:lnSpc>
              <a:spcBef>
                <a:spcPts val="0"/>
              </a:spcBef>
              <a:spcAft>
                <a:spcPts val="600"/>
              </a:spcAft>
              <a:buClr>
                <a:srgbClr val="BF4B2E"/>
              </a:buClr>
              <a:buFont typeface="Arial,Sans-Serif" panose="020B0604020202020204" pitchFamily="34" charset="0"/>
            </a:pPr>
            <a:r>
              <a:rPr lang="en-GB" sz="2000">
                <a:ea typeface="+mn-lt"/>
                <a:cs typeface="+mn-lt"/>
              </a:rPr>
              <a:t>From a strong attachment to rejection </a:t>
            </a:r>
            <a:endParaRPr lang="fr-FR" sz="2000">
              <a:ea typeface="+mn-lt"/>
              <a:cs typeface="+mn-lt"/>
            </a:endParaRPr>
          </a:p>
          <a:p>
            <a:pPr>
              <a:lnSpc>
                <a:spcPct val="100000"/>
              </a:lnSpc>
              <a:spcBef>
                <a:spcPts val="0"/>
              </a:spcBef>
              <a:spcAft>
                <a:spcPts val="600"/>
              </a:spcAft>
            </a:pPr>
            <a:endParaRPr lang="en-GB" sz="2400">
              <a:ea typeface="+mn-lt"/>
              <a:cs typeface="+mn-lt"/>
            </a:endParaRPr>
          </a:p>
          <a:p>
            <a:pPr>
              <a:buClr>
                <a:srgbClr val="BF4B2E"/>
              </a:buClr>
            </a:pPr>
            <a:endParaRPr lang="fr-FR" sz="2400">
              <a:cs typeface="Calibri"/>
            </a:endParaRPr>
          </a:p>
          <a:p>
            <a:pPr marL="0" indent="0">
              <a:buClr>
                <a:srgbClr val="BF4B2E"/>
              </a:buClr>
              <a:buNone/>
            </a:pPr>
            <a:endParaRPr lang="fr-FR" sz="2400">
              <a:cs typeface="Calibri"/>
            </a:endParaRPr>
          </a:p>
        </p:txBody>
      </p:sp>
      <p:pic>
        <p:nvPicPr>
          <p:cNvPr id="4" name="Image 4" descr="Une image contenant habits, femme, debout, couple&#10;&#10;Description générée automatiquement">
            <a:extLst>
              <a:ext uri="{FF2B5EF4-FFF2-40B4-BE49-F238E27FC236}">
                <a16:creationId xmlns:a16="http://schemas.microsoft.com/office/drawing/2014/main" xmlns="" id="{C1F6B91A-F33E-4A53-A7CB-F1270C055F65}"/>
              </a:ext>
            </a:extLst>
          </p:cNvPr>
          <p:cNvPicPr>
            <a:picLocks noChangeAspect="1"/>
          </p:cNvPicPr>
          <p:nvPr/>
        </p:nvPicPr>
        <p:blipFill rotWithShape="1">
          <a:blip r:embed="rId2"/>
          <a:srcRect l="9169" r="10746"/>
          <a:stretch/>
        </p:blipFill>
        <p:spPr>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5" name="ZoneTexte 4">
            <a:extLst>
              <a:ext uri="{FF2B5EF4-FFF2-40B4-BE49-F238E27FC236}">
                <a16:creationId xmlns:a16="http://schemas.microsoft.com/office/drawing/2014/main" xmlns="" id="{BB4500B8-D7F6-4483-BE41-C76B30AEADE5}"/>
              </a:ext>
            </a:extLst>
          </p:cNvPr>
          <p:cNvSpPr txBox="1"/>
          <p:nvPr/>
        </p:nvSpPr>
        <p:spPr>
          <a:xfrm>
            <a:off x="20" y="6172201"/>
            <a:ext cx="12191980" cy="68579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fr-FR" sz="1300">
              <a:solidFill>
                <a:srgbClr val="FFFFFF"/>
              </a:solidFill>
              <a:cs typeface="Calibri"/>
            </a:endParaRPr>
          </a:p>
        </p:txBody>
      </p:sp>
    </p:spTree>
    <p:extLst>
      <p:ext uri="{BB962C8B-B14F-4D97-AF65-F5344CB8AC3E}">
        <p14:creationId xmlns:p14="http://schemas.microsoft.com/office/powerpoint/2010/main" val="28925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10010F75-091D-4C27-B3FB-301F7B5BB877}"/>
              </a:ext>
            </a:extLst>
          </p:cNvPr>
          <p:cNvSpPr>
            <a:spLocks noGrp="1"/>
          </p:cNvSpPr>
          <p:nvPr>
            <p:ph idx="1"/>
          </p:nvPr>
        </p:nvSpPr>
        <p:spPr>
          <a:xfrm>
            <a:off x="838200" y="1138988"/>
            <a:ext cx="10515600" cy="5037975"/>
          </a:xfrm>
        </p:spPr>
        <p:txBody>
          <a:bodyPr vert="horz" lIns="91440" tIns="45720" rIns="91440" bIns="45720" rtlCol="0" anchor="t">
            <a:normAutofit/>
          </a:bodyPr>
          <a:lstStyle/>
          <a:p>
            <a:r>
              <a:rPr lang="en-US">
                <a:ea typeface="+mn-lt"/>
                <a:cs typeface="+mn-lt"/>
              </a:rPr>
              <a:t>"My late husband was from Bahrain. My first condition was to live in Dubai. I love my country." Farah, 60 years old.</a:t>
            </a:r>
            <a:endParaRPr lang="fr-FR">
              <a:cs typeface="Calibri"/>
            </a:endParaRPr>
          </a:p>
          <a:p>
            <a:pPr marL="0" indent="0">
              <a:buNone/>
            </a:pPr>
            <a:endParaRPr lang="en-US">
              <a:cs typeface="Calibri"/>
            </a:endParaRPr>
          </a:p>
          <a:p>
            <a:r>
              <a:rPr lang="fr-FR">
                <a:cs typeface="Calibri"/>
              </a:rPr>
              <a:t>"Look ! </a:t>
            </a:r>
            <a:r>
              <a:rPr lang="fr-FR" err="1">
                <a:cs typeface="Calibri"/>
              </a:rPr>
              <a:t>she</a:t>
            </a:r>
            <a:r>
              <a:rPr lang="fr-FR">
                <a:cs typeface="Calibri"/>
              </a:rPr>
              <a:t> </a:t>
            </a:r>
            <a:r>
              <a:rPr lang="fr-FR" err="1">
                <a:cs typeface="Calibri"/>
              </a:rPr>
              <a:t>is</a:t>
            </a:r>
            <a:r>
              <a:rPr lang="fr-FR">
                <a:cs typeface="Calibri"/>
              </a:rPr>
              <a:t> not </a:t>
            </a:r>
            <a:r>
              <a:rPr lang="fr-FR" err="1">
                <a:cs typeface="Calibri"/>
              </a:rPr>
              <a:t>even</a:t>
            </a:r>
            <a:r>
              <a:rPr lang="fr-FR">
                <a:cs typeface="Calibri"/>
              </a:rPr>
              <a:t> local and </a:t>
            </a:r>
            <a:r>
              <a:rPr lang="fr-FR" err="1">
                <a:cs typeface="Calibri"/>
              </a:rPr>
              <a:t>she</a:t>
            </a:r>
            <a:r>
              <a:rPr lang="fr-FR">
                <a:cs typeface="Calibri"/>
              </a:rPr>
              <a:t> </a:t>
            </a:r>
            <a:r>
              <a:rPr lang="fr-FR" err="1">
                <a:cs typeface="Calibri"/>
              </a:rPr>
              <a:t>is</a:t>
            </a:r>
            <a:r>
              <a:rPr lang="fr-FR">
                <a:cs typeface="Calibri"/>
              </a:rPr>
              <a:t> </a:t>
            </a:r>
            <a:r>
              <a:rPr lang="fr-FR" err="1">
                <a:cs typeface="Calibri"/>
              </a:rPr>
              <a:t>wearing</a:t>
            </a:r>
            <a:r>
              <a:rPr lang="fr-FR">
                <a:cs typeface="Calibri"/>
              </a:rPr>
              <a:t> abaya" </a:t>
            </a:r>
            <a:r>
              <a:rPr lang="fr-FR" err="1">
                <a:cs typeface="Calibri"/>
              </a:rPr>
              <a:t>Enam</a:t>
            </a:r>
            <a:r>
              <a:rPr lang="fr-FR">
                <a:cs typeface="Calibri"/>
              </a:rPr>
              <a:t> 35 </a:t>
            </a:r>
            <a:r>
              <a:rPr lang="fr-FR" err="1">
                <a:cs typeface="Calibri"/>
              </a:rPr>
              <a:t>years</a:t>
            </a:r>
            <a:r>
              <a:rPr lang="fr-FR">
                <a:cs typeface="Calibri"/>
              </a:rPr>
              <a:t> </a:t>
            </a:r>
            <a:r>
              <a:rPr lang="fr-FR" err="1">
                <a:cs typeface="Calibri"/>
              </a:rPr>
              <a:t>old</a:t>
            </a:r>
            <a:r>
              <a:rPr lang="fr-FR">
                <a:cs typeface="Calibri"/>
              </a:rPr>
              <a:t>, </a:t>
            </a:r>
            <a:r>
              <a:rPr lang="fr-FR" err="1">
                <a:cs typeface="Calibri"/>
              </a:rPr>
              <a:t>quoting</a:t>
            </a:r>
            <a:r>
              <a:rPr lang="fr-FR">
                <a:cs typeface="Calibri"/>
              </a:rPr>
              <a:t> </a:t>
            </a:r>
            <a:r>
              <a:rPr lang="fr-FR" err="1">
                <a:cs typeface="Calibri"/>
              </a:rPr>
              <a:t>remarks</a:t>
            </a:r>
            <a:r>
              <a:rPr lang="fr-FR">
                <a:cs typeface="Calibri"/>
              </a:rPr>
              <a:t> </a:t>
            </a:r>
            <a:r>
              <a:rPr lang="fr-FR" err="1">
                <a:cs typeface="Calibri"/>
              </a:rPr>
              <a:t>she</a:t>
            </a:r>
            <a:r>
              <a:rPr lang="fr-FR">
                <a:cs typeface="Calibri"/>
              </a:rPr>
              <a:t> </a:t>
            </a:r>
            <a:r>
              <a:rPr lang="fr-FR" err="1">
                <a:cs typeface="Calibri"/>
              </a:rPr>
              <a:t>frequently</a:t>
            </a:r>
            <a:r>
              <a:rPr lang="fr-FR">
                <a:cs typeface="Calibri"/>
              </a:rPr>
              <a:t> </a:t>
            </a:r>
            <a:r>
              <a:rPr lang="fr-FR" err="1">
                <a:cs typeface="Calibri"/>
              </a:rPr>
              <a:t>heard</a:t>
            </a:r>
            <a:r>
              <a:rPr lang="fr-FR">
                <a:cs typeface="Calibri"/>
              </a:rPr>
              <a:t> </a:t>
            </a:r>
          </a:p>
          <a:p>
            <a:pPr marL="0" indent="0">
              <a:buNone/>
            </a:pPr>
            <a:endParaRPr lang="fr-FR">
              <a:cs typeface="Calibri"/>
            </a:endParaRPr>
          </a:p>
          <a:p>
            <a:r>
              <a:rPr lang="fr-FR">
                <a:cs typeface="Calibri"/>
              </a:rPr>
              <a:t>""</a:t>
            </a:r>
            <a:r>
              <a:rPr lang="fr-FR">
                <a:ea typeface="+mn-lt"/>
                <a:cs typeface="+mn-lt"/>
              </a:rPr>
              <a:t>Y</a:t>
            </a:r>
            <a:r>
              <a:rPr lang="en-US" err="1">
                <a:ea typeface="+mn-lt"/>
                <a:cs typeface="+mn-lt"/>
              </a:rPr>
              <a:t>ou</a:t>
            </a:r>
            <a:r>
              <a:rPr lang="en-US">
                <a:ea typeface="+mn-lt"/>
                <a:cs typeface="+mn-lt"/>
              </a:rPr>
              <a:t> do not look Emirati" , my accent, my body shape is always associated with Egyptian." Amirah, 34 years old. </a:t>
            </a:r>
            <a:endParaRPr lang="fr-FR">
              <a:ea typeface="+mn-lt"/>
              <a:cs typeface="+mn-lt"/>
            </a:endParaRPr>
          </a:p>
          <a:p>
            <a:endParaRPr lang="en-US">
              <a:cs typeface="Calibri"/>
            </a:endParaRPr>
          </a:p>
          <a:p>
            <a:endParaRPr lang="en-US">
              <a:ea typeface="+mn-lt"/>
              <a:cs typeface="+mn-lt"/>
            </a:endParaRPr>
          </a:p>
        </p:txBody>
      </p:sp>
    </p:spTree>
    <p:extLst>
      <p:ext uri="{BB962C8B-B14F-4D97-AF65-F5344CB8AC3E}">
        <p14:creationId xmlns:p14="http://schemas.microsoft.com/office/powerpoint/2010/main" val="2796994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1EFA99B-00B5-4D24-A09B-C0FF1C028AFA}"/>
              </a:ext>
            </a:extLst>
          </p:cNvPr>
          <p:cNvSpPr>
            <a:spLocks noGrp="1"/>
          </p:cNvSpPr>
          <p:nvPr>
            <p:ph type="title"/>
          </p:nvPr>
        </p:nvSpPr>
        <p:spPr>
          <a:xfrm>
            <a:off x="838200" y="963877"/>
            <a:ext cx="3494362" cy="4930246"/>
          </a:xfrm>
        </p:spPr>
        <p:txBody>
          <a:bodyPr>
            <a:normAutofit/>
          </a:bodyPr>
          <a:lstStyle/>
          <a:p>
            <a:pPr algn="r"/>
            <a:r>
              <a:rPr lang="en-US">
                <a:solidFill>
                  <a:srgbClr val="00B050"/>
                </a:solidFill>
                <a:cs typeface="Calibri Light"/>
              </a:rPr>
              <a:t>Results/ Conclusions</a:t>
            </a:r>
            <a:r>
              <a:rPr lang="en-US">
                <a:solidFill>
                  <a:schemeClr val="accent1"/>
                </a:solidFill>
                <a:cs typeface="Calibri Light"/>
              </a:rPr>
              <a:t>  </a:t>
            </a:r>
            <a:endParaRPr lang="en-US">
              <a:solidFill>
                <a:schemeClr val="accent1"/>
              </a:solidFill>
            </a:endParaRPr>
          </a:p>
        </p:txBody>
      </p:sp>
      <p:cxnSp>
        <p:nvCxnSpPr>
          <p:cNvPr id="27" name="Straight Connector 26">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03004358-8AE7-4F80-A279-02503AC2564E}"/>
              </a:ext>
            </a:extLst>
          </p:cNvPr>
          <p:cNvSpPr>
            <a:spLocks noGrp="1"/>
          </p:cNvSpPr>
          <p:nvPr>
            <p:ph idx="1"/>
          </p:nvPr>
        </p:nvSpPr>
        <p:spPr>
          <a:xfrm>
            <a:off x="4976031" y="1388009"/>
            <a:ext cx="6377769" cy="4930246"/>
          </a:xfrm>
        </p:spPr>
        <p:txBody>
          <a:bodyPr vert="horz" lIns="91440" tIns="45720" rIns="91440" bIns="45720" rtlCol="0" anchor="ctr">
            <a:normAutofit/>
          </a:bodyPr>
          <a:lstStyle/>
          <a:p>
            <a:r>
              <a:rPr lang="en-US" sz="1900">
                <a:ea typeface="+mn-lt"/>
                <a:cs typeface="+mn-lt"/>
              </a:rPr>
              <a:t>The laws are perspicuous and UAE women whether marrying a local or non-local have equal rights to start a family.</a:t>
            </a:r>
          </a:p>
          <a:p>
            <a:r>
              <a:rPr lang="en-US" sz="1900">
                <a:ea typeface="+mn-lt"/>
                <a:cs typeface="+mn-lt"/>
              </a:rPr>
              <a:t>Women did not have any conflict with the Article 47 about marriage. </a:t>
            </a:r>
          </a:p>
          <a:p>
            <a:r>
              <a:rPr lang="en-US" sz="1900">
                <a:cs typeface="Calibri"/>
              </a:rPr>
              <a:t>The Offspring of mixed marriages got their UAE passport - sometimes it took a long time </a:t>
            </a:r>
          </a:p>
          <a:p>
            <a:r>
              <a:rPr lang="en-US" sz="1900">
                <a:cs typeface="Calibri"/>
              </a:rPr>
              <a:t>The national dressing Abaya is considered as a strong marker of cultural and national identity.</a:t>
            </a:r>
          </a:p>
          <a:p>
            <a:r>
              <a:rPr lang="en-US" sz="1900">
                <a:cs typeface="Calibri"/>
              </a:rPr>
              <a:t>Speaking the Arabic-Emirati dialect is considered essential in being Emirati. </a:t>
            </a:r>
          </a:p>
          <a:p>
            <a:r>
              <a:rPr lang="en-US" sz="1900">
                <a:cs typeface="Calibri"/>
              </a:rPr>
              <a:t>Culturally, marrying a person from a different country is still perceived as "deviant", abnormal.</a:t>
            </a:r>
          </a:p>
          <a:p>
            <a:r>
              <a:rPr lang="en-US" sz="1900">
                <a:cs typeface="Calibri"/>
              </a:rPr>
              <a:t>Having the same religion helps the family to accept the woman's decision to marry a non-national. </a:t>
            </a:r>
          </a:p>
          <a:p>
            <a:pPr marL="0" indent="0">
              <a:buNone/>
            </a:pPr>
            <a:endParaRPr lang="en-US" sz="1900">
              <a:cs typeface="Calibri"/>
            </a:endParaRPr>
          </a:p>
          <a:p>
            <a:endParaRPr lang="en-US" sz="1900">
              <a:cs typeface="Calibri"/>
            </a:endParaRPr>
          </a:p>
          <a:p>
            <a:endParaRPr lang="en-US" sz="1900">
              <a:cs typeface="Calibri"/>
            </a:endParaRPr>
          </a:p>
        </p:txBody>
      </p:sp>
    </p:spTree>
    <p:extLst>
      <p:ext uri="{BB962C8B-B14F-4D97-AF65-F5344CB8AC3E}">
        <p14:creationId xmlns:p14="http://schemas.microsoft.com/office/powerpoint/2010/main" val="421068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xmlns="" id="{FCAA052F-91A0-4526-8754-33BBCF5193A4}"/>
              </a:ext>
            </a:extLst>
          </p:cNvPr>
          <p:cNvSpPr>
            <a:spLocks noGrp="1"/>
          </p:cNvSpPr>
          <p:nvPr>
            <p:ph type="subTitle" idx="1"/>
          </p:nvPr>
        </p:nvSpPr>
        <p:spPr>
          <a:xfrm>
            <a:off x="1524000" y="1830903"/>
            <a:ext cx="9144000" cy="3426897"/>
          </a:xfrm>
        </p:spPr>
        <p:txBody>
          <a:bodyPr vert="horz" lIns="91440" tIns="45720" rIns="91440" bIns="45720" rtlCol="0" anchor="t">
            <a:normAutofit/>
          </a:bodyPr>
          <a:lstStyle/>
          <a:p>
            <a:r>
              <a:rPr lang="en-GB">
                <a:ea typeface="+mn-lt"/>
                <a:cs typeface="+mn-lt"/>
              </a:rPr>
              <a:t>"My husband was more than happy to convert to Islam. Indeed, he was a Christian coming from the British descendant, but he was born in UAE. He was raised in UAE, and he wanted himself to convert to Islam. I would have not married him." </a:t>
            </a:r>
            <a:endParaRPr lang="en-US">
              <a:ea typeface="+mn-lt"/>
              <a:cs typeface="+mn-lt"/>
            </a:endParaRPr>
          </a:p>
          <a:p>
            <a:r>
              <a:rPr lang="en-GB">
                <a:cs typeface="Calibri"/>
              </a:rPr>
              <a:t>Aminah</a:t>
            </a:r>
          </a:p>
        </p:txBody>
      </p:sp>
    </p:spTree>
    <p:extLst>
      <p:ext uri="{BB962C8B-B14F-4D97-AF65-F5344CB8AC3E}">
        <p14:creationId xmlns:p14="http://schemas.microsoft.com/office/powerpoint/2010/main" val="280411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F55D444-A306-4A4A-9AD3-374BC9D4B442}"/>
              </a:ext>
            </a:extLst>
          </p:cNvPr>
          <p:cNvSpPr>
            <a:spLocks noGrp="1"/>
          </p:cNvSpPr>
          <p:nvPr>
            <p:ph type="title"/>
          </p:nvPr>
        </p:nvSpPr>
        <p:spPr>
          <a:xfrm>
            <a:off x="446418" y="963877"/>
            <a:ext cx="3886144" cy="4930246"/>
          </a:xfrm>
        </p:spPr>
        <p:txBody>
          <a:bodyPr>
            <a:normAutofit/>
          </a:bodyPr>
          <a:lstStyle/>
          <a:p>
            <a:pPr marL="285750" indent="-285750" algn="r">
              <a:spcBef>
                <a:spcPts val="1000"/>
              </a:spcBef>
              <a:buFont typeface="Arial"/>
              <a:buChar char="•"/>
            </a:pPr>
            <a:endParaRPr lang="en-US" sz="3400">
              <a:solidFill>
                <a:srgbClr val="00B050"/>
              </a:solidFill>
              <a:ea typeface="+mj-lt"/>
              <a:cs typeface="+mj-lt"/>
            </a:endParaRPr>
          </a:p>
          <a:p>
            <a:pPr algn="r">
              <a:spcBef>
                <a:spcPts val="1000"/>
              </a:spcBef>
            </a:pPr>
            <a:r>
              <a:rPr lang="en-US" sz="3400">
                <a:solidFill>
                  <a:srgbClr val="00B050"/>
                </a:solidFill>
                <a:ea typeface="+mj-lt"/>
                <a:cs typeface="+mj-lt"/>
              </a:rPr>
              <a:t>Recommendations </a:t>
            </a:r>
            <a:br>
              <a:rPr lang="en-US" sz="3400">
                <a:solidFill>
                  <a:srgbClr val="00B050"/>
                </a:solidFill>
                <a:ea typeface="+mj-lt"/>
                <a:cs typeface="+mj-lt"/>
              </a:rPr>
            </a:br>
            <a:endParaRPr lang="en-US" sz="3400">
              <a:solidFill>
                <a:srgbClr val="00B050"/>
              </a:solidFill>
              <a:cs typeface="Calibri Light" panose="020F0302020204030204"/>
            </a:endParaRPr>
          </a:p>
        </p:txBody>
      </p:sp>
      <p:cxnSp>
        <p:nvCxnSpPr>
          <p:cNvPr id="56" name="Straight Connector 55">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1795DF30-CE30-41A9-AEA1-55AA58B731C8}"/>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a:ea typeface="+mn-lt"/>
                <a:cs typeface="+mn-lt"/>
              </a:rPr>
              <a:t>Easier way for the offspring (Emirati women married to non-Emirati) to receive citizenship.</a:t>
            </a:r>
            <a:endParaRPr lang="en-US" sz="2400">
              <a:cs typeface="Calibri"/>
            </a:endParaRPr>
          </a:p>
          <a:p>
            <a:pPr marL="0" indent="0">
              <a:buNone/>
            </a:pPr>
            <a:endParaRPr lang="en-US" sz="2400">
              <a:ea typeface="+mn-lt"/>
              <a:cs typeface="+mn-lt"/>
            </a:endParaRPr>
          </a:p>
          <a:p>
            <a:r>
              <a:rPr lang="en-US" sz="2400">
                <a:ea typeface="+mn-lt"/>
                <a:cs typeface="+mn-lt"/>
              </a:rPr>
              <a:t>Raise awareness on anti-bullying and tolerance towards  family members (especially women) who marry outside of the culture.</a:t>
            </a:r>
            <a:endParaRPr lang="en-US" sz="2400">
              <a:cs typeface="Calibri"/>
            </a:endParaRPr>
          </a:p>
          <a:p>
            <a:endParaRPr lang="en-US" sz="2400">
              <a:cs typeface="Calibri"/>
            </a:endParaRPr>
          </a:p>
        </p:txBody>
      </p:sp>
    </p:spTree>
    <p:extLst>
      <p:ext uri="{BB962C8B-B14F-4D97-AF65-F5344CB8AC3E}">
        <p14:creationId xmlns:p14="http://schemas.microsoft.com/office/powerpoint/2010/main" val="299992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21CDC6F-8485-4E61-8025-F04EFDD3A210}"/>
              </a:ext>
            </a:extLst>
          </p:cNvPr>
          <p:cNvSpPr>
            <a:spLocks noGrp="1"/>
          </p:cNvSpPr>
          <p:nvPr>
            <p:ph type="title"/>
          </p:nvPr>
        </p:nvSpPr>
        <p:spPr/>
        <p:txBody>
          <a:bodyPr/>
          <a:lstStyle/>
          <a:p>
            <a:r>
              <a:rPr lang="fr-FR" err="1">
                <a:cs typeface="Calibri Light"/>
              </a:rPr>
              <a:t>References</a:t>
            </a:r>
            <a:r>
              <a:rPr lang="fr-FR">
                <a:cs typeface="Calibri Light"/>
              </a:rPr>
              <a:t> </a:t>
            </a:r>
            <a:endParaRPr lang="fr-FR"/>
          </a:p>
        </p:txBody>
      </p:sp>
      <p:sp>
        <p:nvSpPr>
          <p:cNvPr id="3" name="Espace réservé du contenu 2">
            <a:extLst>
              <a:ext uri="{FF2B5EF4-FFF2-40B4-BE49-F238E27FC236}">
                <a16:creationId xmlns:a16="http://schemas.microsoft.com/office/drawing/2014/main" xmlns="" id="{336C885A-048C-4637-AF81-57C5D7BCCF40}"/>
              </a:ext>
            </a:extLst>
          </p:cNvPr>
          <p:cNvSpPr>
            <a:spLocks noGrp="1"/>
          </p:cNvSpPr>
          <p:nvPr>
            <p:ph idx="1"/>
          </p:nvPr>
        </p:nvSpPr>
        <p:spPr/>
        <p:txBody>
          <a:bodyPr vert="horz" lIns="91440" tIns="45720" rIns="91440" bIns="45720" rtlCol="0" anchor="t">
            <a:normAutofit fontScale="92500" lnSpcReduction="10000"/>
          </a:bodyPr>
          <a:lstStyle/>
          <a:p>
            <a:r>
              <a:rPr lang="fr-FR" sz="1800" err="1">
                <a:ea typeface="+mn-lt"/>
                <a:cs typeface="+mn-lt"/>
              </a:rPr>
              <a:t>Akinci</a:t>
            </a:r>
            <a:r>
              <a:rPr lang="fr-FR" sz="1800">
                <a:ea typeface="+mn-lt"/>
                <a:cs typeface="+mn-lt"/>
              </a:rPr>
              <a:t>, </a:t>
            </a:r>
            <a:r>
              <a:rPr lang="fr-FR" sz="1800" err="1">
                <a:ea typeface="+mn-lt"/>
                <a:cs typeface="+mn-lt"/>
              </a:rPr>
              <a:t>Idil</a:t>
            </a:r>
            <a:r>
              <a:rPr lang="fr-FR" sz="1800">
                <a:ea typeface="+mn-lt"/>
                <a:cs typeface="+mn-lt"/>
              </a:rPr>
              <a:t>. (2019) Dressing the nation? </a:t>
            </a:r>
            <a:r>
              <a:rPr lang="fr-FR" sz="1800" err="1">
                <a:ea typeface="+mn-lt"/>
                <a:cs typeface="+mn-lt"/>
              </a:rPr>
              <a:t>Symbolizing</a:t>
            </a:r>
            <a:r>
              <a:rPr lang="fr-FR" sz="1800">
                <a:ea typeface="+mn-lt"/>
                <a:cs typeface="+mn-lt"/>
              </a:rPr>
              <a:t> Emirati national </a:t>
            </a:r>
            <a:r>
              <a:rPr lang="fr-FR" sz="1800" err="1">
                <a:ea typeface="+mn-lt"/>
                <a:cs typeface="+mn-lt"/>
              </a:rPr>
              <a:t>identity</a:t>
            </a:r>
            <a:r>
              <a:rPr lang="fr-FR" sz="1800">
                <a:ea typeface="+mn-lt"/>
                <a:cs typeface="+mn-lt"/>
              </a:rPr>
              <a:t> and </a:t>
            </a:r>
            <a:r>
              <a:rPr lang="fr-FR" sz="1800" err="1">
                <a:ea typeface="+mn-lt"/>
                <a:cs typeface="+mn-lt"/>
              </a:rPr>
              <a:t>boundaries</a:t>
            </a:r>
            <a:r>
              <a:rPr lang="fr-FR" sz="1800">
                <a:ea typeface="+mn-lt"/>
                <a:cs typeface="+mn-lt"/>
              </a:rPr>
              <a:t> </a:t>
            </a:r>
            <a:r>
              <a:rPr lang="fr-FR" sz="1800" err="1">
                <a:ea typeface="+mn-lt"/>
                <a:cs typeface="+mn-lt"/>
              </a:rPr>
              <a:t>through</a:t>
            </a:r>
            <a:r>
              <a:rPr lang="fr-FR" sz="1800">
                <a:ea typeface="+mn-lt"/>
                <a:cs typeface="+mn-lt"/>
              </a:rPr>
              <a:t> national </a:t>
            </a:r>
            <a:r>
              <a:rPr lang="fr-FR" sz="1800" err="1">
                <a:ea typeface="+mn-lt"/>
                <a:cs typeface="+mn-lt"/>
              </a:rPr>
              <a:t>dress</a:t>
            </a:r>
            <a:r>
              <a:rPr lang="fr-FR" sz="1800">
                <a:ea typeface="+mn-lt"/>
                <a:cs typeface="+mn-lt"/>
              </a:rPr>
              <a:t>, </a:t>
            </a:r>
            <a:r>
              <a:rPr lang="fr-FR" sz="1800" err="1">
                <a:ea typeface="+mn-lt"/>
                <a:cs typeface="+mn-lt"/>
              </a:rPr>
              <a:t>Ethnic</a:t>
            </a:r>
            <a:r>
              <a:rPr lang="fr-FR" sz="1800">
                <a:ea typeface="+mn-lt"/>
                <a:cs typeface="+mn-lt"/>
              </a:rPr>
              <a:t> and Racial </a:t>
            </a:r>
            <a:r>
              <a:rPr lang="fr-FR" sz="1800" err="1">
                <a:ea typeface="+mn-lt"/>
                <a:cs typeface="+mn-lt"/>
              </a:rPr>
              <a:t>Studies</a:t>
            </a:r>
            <a:r>
              <a:rPr lang="fr-FR" sz="1800">
                <a:ea typeface="+mn-lt"/>
                <a:cs typeface="+mn-lt"/>
              </a:rPr>
              <a:t>, DOI: </a:t>
            </a:r>
            <a:r>
              <a:rPr lang="fr-FR" sz="1800" u="sng">
                <a:ea typeface="+mn-lt"/>
                <a:cs typeface="+mn-lt"/>
                <a:hlinkClick r:id="rId2"/>
              </a:rPr>
              <a:t>10.1080/01419870.2019.1665697</a:t>
            </a:r>
            <a:endParaRPr lang="fr-FR" sz="1800">
              <a:ea typeface="+mn-lt"/>
              <a:cs typeface="+mn-lt"/>
            </a:endParaRPr>
          </a:p>
          <a:p>
            <a:r>
              <a:rPr lang="fr-FR" sz="1800" err="1">
                <a:ea typeface="+mn-lt"/>
                <a:cs typeface="+mn-lt"/>
              </a:rPr>
              <a:t>Khattab</a:t>
            </a:r>
            <a:r>
              <a:rPr lang="fr-FR" sz="1800">
                <a:ea typeface="+mn-lt"/>
                <a:cs typeface="+mn-lt"/>
              </a:rPr>
              <a:t>, A. M. (1997). </a:t>
            </a:r>
            <a:r>
              <a:rPr lang="fr-FR" sz="1800" err="1">
                <a:ea typeface="+mn-lt"/>
                <a:cs typeface="+mn-lt"/>
              </a:rPr>
              <a:t>Muslim</a:t>
            </a:r>
            <a:r>
              <a:rPr lang="fr-FR" sz="1800">
                <a:ea typeface="+mn-lt"/>
                <a:cs typeface="+mn-lt"/>
              </a:rPr>
              <a:t> Family: </a:t>
            </a:r>
            <a:r>
              <a:rPr lang="fr-FR" sz="1800" err="1">
                <a:ea typeface="+mn-lt"/>
                <a:cs typeface="+mn-lt"/>
              </a:rPr>
              <a:t>Idealism</a:t>
            </a:r>
            <a:r>
              <a:rPr lang="fr-FR" sz="1800">
                <a:ea typeface="+mn-lt"/>
                <a:cs typeface="+mn-lt"/>
              </a:rPr>
              <a:t> and </a:t>
            </a:r>
            <a:r>
              <a:rPr lang="fr-FR" sz="1800" err="1">
                <a:ea typeface="+mn-lt"/>
                <a:cs typeface="+mn-lt"/>
              </a:rPr>
              <a:t>Realism</a:t>
            </a:r>
            <a:r>
              <a:rPr lang="fr-FR" sz="1800">
                <a:ea typeface="+mn-lt"/>
                <a:cs typeface="+mn-lt"/>
              </a:rPr>
              <a:t>. In G. L. Anderson (Ed.). The Family in Global Transition, (pp. 253Ͳ279). Minnesota: A </a:t>
            </a:r>
            <a:r>
              <a:rPr lang="fr-FR" sz="1800" err="1">
                <a:ea typeface="+mn-lt"/>
                <a:cs typeface="+mn-lt"/>
              </a:rPr>
              <a:t>Professors</a:t>
            </a:r>
            <a:r>
              <a:rPr lang="fr-FR" sz="1800">
                <a:ea typeface="+mn-lt"/>
                <a:cs typeface="+mn-lt"/>
              </a:rPr>
              <a:t> World </a:t>
            </a:r>
            <a:r>
              <a:rPr lang="fr-FR" sz="1800" err="1">
                <a:ea typeface="+mn-lt"/>
                <a:cs typeface="+mn-lt"/>
              </a:rPr>
              <a:t>Peace</a:t>
            </a:r>
            <a:r>
              <a:rPr lang="fr-FR" sz="1800">
                <a:ea typeface="+mn-lt"/>
                <a:cs typeface="+mn-lt"/>
              </a:rPr>
              <a:t> </a:t>
            </a:r>
            <a:r>
              <a:rPr lang="fr-FR" sz="1800" err="1">
                <a:ea typeface="+mn-lt"/>
                <a:cs typeface="+mn-lt"/>
              </a:rPr>
              <a:t>Academy</a:t>
            </a:r>
            <a:r>
              <a:rPr lang="fr-FR" sz="1800">
                <a:ea typeface="+mn-lt"/>
                <a:cs typeface="+mn-lt"/>
              </a:rPr>
              <a:t>.</a:t>
            </a:r>
            <a:endParaRPr lang="fr-FR" sz="1800">
              <a:cs typeface="Calibri" panose="020F0502020204030204"/>
            </a:endParaRPr>
          </a:p>
          <a:p>
            <a:pPr marL="0" indent="0">
              <a:buNone/>
            </a:pPr>
            <a:endParaRPr lang="fr-FR" sz="1800">
              <a:cs typeface="Calibri" panose="020F0502020204030204"/>
            </a:endParaRPr>
          </a:p>
          <a:p>
            <a:pPr marL="285750" indent="-285750" algn="just">
              <a:lnSpc>
                <a:spcPct val="100000"/>
              </a:lnSpc>
              <a:spcBef>
                <a:spcPts val="0"/>
              </a:spcBef>
              <a:buFont typeface="Arial,Sans-Serif" panose="020B0604020202020204" pitchFamily="34" charset="0"/>
            </a:pPr>
            <a:r>
              <a:rPr lang="en-US" sz="1800">
                <a:cs typeface="Calibri" panose="020F0502020204030204"/>
              </a:rPr>
              <a:t>Al Hourani, M (2019). Lived experiences of young Emirati women in the combined family: Extending and rethinking sociological concepts </a:t>
            </a:r>
            <a:r>
              <a:rPr lang="en-US" sz="1800" i="1">
                <a:cs typeface="Calibri" panose="020F0502020204030204"/>
              </a:rPr>
              <a:t>in</a:t>
            </a:r>
            <a:r>
              <a:rPr lang="en-US" sz="1800">
                <a:cs typeface="Calibri" panose="020F0502020204030204"/>
              </a:rPr>
              <a:t> International Journal of Sociology and Anthropology, vol. 11 (3), pp. 27-36. </a:t>
            </a:r>
            <a:endParaRPr lang="en-US" sz="1800">
              <a:ea typeface="+mn-lt"/>
              <a:cs typeface="+mn-lt"/>
            </a:endParaRPr>
          </a:p>
          <a:p>
            <a:pPr marL="285750" indent="-285750" algn="just">
              <a:lnSpc>
                <a:spcPct val="100000"/>
              </a:lnSpc>
              <a:spcBef>
                <a:spcPts val="0"/>
              </a:spcBef>
              <a:buFont typeface="Arial,Sans-Serif" panose="020B0604020202020204" pitchFamily="34" charset="0"/>
            </a:pPr>
            <a:endParaRPr lang="en-US" sz="1800">
              <a:cs typeface="Calibri" panose="020F0502020204030204"/>
            </a:endParaRPr>
          </a:p>
          <a:p>
            <a:pPr marL="285750" indent="-285750" algn="just">
              <a:lnSpc>
                <a:spcPct val="100000"/>
              </a:lnSpc>
              <a:spcBef>
                <a:spcPts val="0"/>
              </a:spcBef>
              <a:buFont typeface="Arial,Sans-Serif" panose="020B0604020202020204" pitchFamily="34" charset="0"/>
            </a:pPr>
            <a:r>
              <a:rPr lang="en-US" sz="1800">
                <a:cs typeface="Calibri" panose="020F0502020204030204"/>
              </a:rPr>
              <a:t>Al </a:t>
            </a:r>
            <a:r>
              <a:rPr lang="en-US" sz="1800" err="1">
                <a:cs typeface="Calibri" panose="020F0502020204030204"/>
              </a:rPr>
              <a:t>Oraimi</a:t>
            </a:r>
            <a:r>
              <a:rPr lang="en-US" sz="1800">
                <a:cs typeface="Calibri" panose="020F0502020204030204"/>
              </a:rPr>
              <a:t> S (2013). The Concept of Gender in Emirati Culture: An Analytical Study of the Role of the State </a:t>
            </a:r>
            <a:r>
              <a:rPr lang="en-US" sz="1800" i="1">
                <a:cs typeface="Calibri" panose="020F0502020204030204"/>
              </a:rPr>
              <a:t>in</a:t>
            </a:r>
            <a:r>
              <a:rPr lang="en-US" sz="1800">
                <a:cs typeface="Calibri" panose="020F0502020204030204"/>
              </a:rPr>
              <a:t> Redefining Gender and Social Roles </a:t>
            </a:r>
            <a:r>
              <a:rPr lang="en-US" sz="1800">
                <a:cs typeface="Calibri" panose="020F0502020204030204"/>
                <a:hlinkClick r:id="rId3"/>
              </a:rPr>
              <a:t>https://onlinelibrary.wiley.com/doi/abs/10.1111/muse.12009</a:t>
            </a:r>
            <a:endParaRPr lang="en-US" sz="1800">
              <a:ea typeface="+mn-lt"/>
              <a:cs typeface="+mn-lt"/>
            </a:endParaRPr>
          </a:p>
          <a:p>
            <a:pPr marL="285750" indent="-285750" algn="just">
              <a:lnSpc>
                <a:spcPct val="100000"/>
              </a:lnSpc>
              <a:spcBef>
                <a:spcPts val="0"/>
              </a:spcBef>
              <a:buFont typeface="Arial,Sans-Serif" panose="020B0604020202020204" pitchFamily="34" charset="0"/>
            </a:pPr>
            <a:endParaRPr lang="en-US" sz="1800">
              <a:ea typeface="+mn-lt"/>
              <a:cs typeface="+mn-lt"/>
            </a:endParaRPr>
          </a:p>
          <a:p>
            <a:pPr marL="285750" indent="-285750" algn="just">
              <a:lnSpc>
                <a:spcPct val="100000"/>
              </a:lnSpc>
              <a:spcBef>
                <a:spcPts val="0"/>
              </a:spcBef>
              <a:buFont typeface="Arial,Sans-Serif" panose="020B0604020202020204" pitchFamily="34" charset="0"/>
            </a:pPr>
            <a:r>
              <a:rPr lang="en-US" sz="1800">
                <a:cs typeface="Calibri" panose="020F0502020204030204"/>
              </a:rPr>
              <a:t>Kemp, Linzi J (2013). Progress in female education and employment in the United Arab Emirates towards Millennium Development Goal (3) – gender equality,” </a:t>
            </a:r>
            <a:r>
              <a:rPr lang="en-US" sz="1800" i="1">
                <a:cs typeface="Calibri" panose="020F0502020204030204"/>
              </a:rPr>
              <a:t>Foresight: The Journal of Future Studies, Strategic Thinking and Policy</a:t>
            </a:r>
            <a:r>
              <a:rPr lang="en-US" sz="1800">
                <a:cs typeface="Calibri" panose="020F0502020204030204"/>
              </a:rPr>
              <a:t>, 15(4), pp. 264-277.</a:t>
            </a:r>
          </a:p>
          <a:p>
            <a:pPr marL="285750" indent="-285750" algn="just">
              <a:lnSpc>
                <a:spcPct val="100000"/>
              </a:lnSpc>
              <a:spcBef>
                <a:spcPts val="0"/>
              </a:spcBef>
              <a:buFont typeface="Arial,Sans-Serif" panose="020B0604020202020204" pitchFamily="34" charset="0"/>
            </a:pPr>
            <a:endParaRPr lang="en-US" sz="1800"/>
          </a:p>
          <a:p>
            <a:pPr algn="just">
              <a:lnSpc>
                <a:spcPct val="100000"/>
              </a:lnSpc>
              <a:spcBef>
                <a:spcPts val="0"/>
              </a:spcBef>
            </a:pPr>
            <a:r>
              <a:rPr lang="en-US" sz="1800"/>
              <a:t>The United Arab Emirates' Government portal ( 2020). Marriage :</a:t>
            </a:r>
            <a:r>
              <a:rPr lang="en-US" sz="1800">
                <a:ea typeface="+mn-lt"/>
                <a:cs typeface="+mn-lt"/>
              </a:rPr>
              <a:t> </a:t>
            </a:r>
            <a:r>
              <a:rPr lang="en-US" sz="1800"/>
              <a:t>Marriage under the UAE's law</a:t>
            </a:r>
            <a:endParaRPr lang="en-US" sz="1800">
              <a:ea typeface="+mn-lt"/>
              <a:cs typeface="+mn-lt"/>
            </a:endParaRPr>
          </a:p>
          <a:p>
            <a:pPr marL="0" indent="0" algn="just">
              <a:lnSpc>
                <a:spcPct val="100000"/>
              </a:lnSpc>
              <a:spcBef>
                <a:spcPts val="0"/>
              </a:spcBef>
              <a:buNone/>
            </a:pPr>
            <a:r>
              <a:rPr lang="en-US" sz="1800">
                <a:ea typeface="+mn-lt"/>
                <a:cs typeface="+mn-lt"/>
                <a:hlinkClick r:id="rId4"/>
              </a:rPr>
              <a:t>https://u.ae/en/information-and-services/social-affairs/marriage</a:t>
            </a:r>
            <a:endParaRPr lang="en-US" sz="1800">
              <a:cs typeface="Calibri" panose="020F0502020204030204"/>
            </a:endParaRPr>
          </a:p>
          <a:p>
            <a:pPr marL="285750" indent="-285750" algn="just">
              <a:lnSpc>
                <a:spcPct val="100000"/>
              </a:lnSpc>
              <a:spcBef>
                <a:spcPts val="0"/>
              </a:spcBef>
              <a:buFont typeface="Arial,Sans-Serif" panose="020B0604020202020204" pitchFamily="34" charset="0"/>
            </a:pPr>
            <a:endParaRPr lang="en-US" sz="1800">
              <a:cs typeface="Calibri" panose="020F0502020204030204"/>
            </a:endParaRPr>
          </a:p>
        </p:txBody>
      </p:sp>
    </p:spTree>
    <p:extLst>
      <p:ext uri="{BB962C8B-B14F-4D97-AF65-F5344CB8AC3E}">
        <p14:creationId xmlns:p14="http://schemas.microsoft.com/office/powerpoint/2010/main" val="150898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3">
            <a:extLst>
              <a:ext uri="{FF2B5EF4-FFF2-40B4-BE49-F238E27FC236}">
                <a16:creationId xmlns:a16="http://schemas.microsoft.com/office/drawing/2014/main" xmlns="" id="{84860832-27F3-4D30-9288-7521D24915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17513" y="0"/>
            <a:ext cx="12584114" cy="6853238"/>
            <a:chOff x="-417513" y="0"/>
            <a:chExt cx="12584114" cy="6853238"/>
          </a:xfrm>
        </p:grpSpPr>
        <p:sp>
          <p:nvSpPr>
            <p:cNvPr id="25" name="Freeform 5">
              <a:extLst>
                <a:ext uri="{FF2B5EF4-FFF2-40B4-BE49-F238E27FC236}">
                  <a16:creationId xmlns:a16="http://schemas.microsoft.com/office/drawing/2014/main" xmlns="" id="{6DAAD4DA-AA9F-4A4D-AD0B-0FB2286B3D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6">
              <a:extLst>
                <a:ext uri="{FF2B5EF4-FFF2-40B4-BE49-F238E27FC236}">
                  <a16:creationId xmlns:a16="http://schemas.microsoft.com/office/drawing/2014/main" xmlns="" id="{A4F5EC98-FDFD-4158-9C16-CD770B1F2A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7">
              <a:extLst>
                <a:ext uri="{FF2B5EF4-FFF2-40B4-BE49-F238E27FC236}">
                  <a16:creationId xmlns:a16="http://schemas.microsoft.com/office/drawing/2014/main" xmlns="" id="{26D1C0DA-68C2-40A2-BCCA-D14FB5EF2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8">
              <a:extLst>
                <a:ext uri="{FF2B5EF4-FFF2-40B4-BE49-F238E27FC236}">
                  <a16:creationId xmlns:a16="http://schemas.microsoft.com/office/drawing/2014/main" xmlns="" id="{1B67FFD7-72F1-4435-9C33-DFFE87F9C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9">
              <a:extLst>
                <a:ext uri="{FF2B5EF4-FFF2-40B4-BE49-F238E27FC236}">
                  <a16:creationId xmlns:a16="http://schemas.microsoft.com/office/drawing/2014/main" xmlns="" id="{15CE66C6-629F-44D9-A0BC-D2F4E7AF5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xmlns="" id="{FEAAAFC3-1B1C-4F1C-AC4E-ED0ACA4AE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11">
              <a:extLst>
                <a:ext uri="{FF2B5EF4-FFF2-40B4-BE49-F238E27FC236}">
                  <a16:creationId xmlns:a16="http://schemas.microsoft.com/office/drawing/2014/main" xmlns="" id="{E2C81DA9-A0C9-4C54-A2F0-A3EC14F2B8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2">
              <a:extLst>
                <a:ext uri="{FF2B5EF4-FFF2-40B4-BE49-F238E27FC236}">
                  <a16:creationId xmlns:a16="http://schemas.microsoft.com/office/drawing/2014/main" xmlns="" id="{B7EA41DD-7957-42FB-BD48-E502F81F6C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3">
              <a:extLst>
                <a:ext uri="{FF2B5EF4-FFF2-40B4-BE49-F238E27FC236}">
                  <a16:creationId xmlns:a16="http://schemas.microsoft.com/office/drawing/2014/main" xmlns="" id="{E33D6F3E-9CCB-4053-B8C1-5260829C80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4">
              <a:extLst>
                <a:ext uri="{FF2B5EF4-FFF2-40B4-BE49-F238E27FC236}">
                  <a16:creationId xmlns:a16="http://schemas.microsoft.com/office/drawing/2014/main" xmlns="" id="{D533B393-4D8F-4FB8-AA9D-BA218F4435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5">
              <a:extLst>
                <a:ext uri="{FF2B5EF4-FFF2-40B4-BE49-F238E27FC236}">
                  <a16:creationId xmlns:a16="http://schemas.microsoft.com/office/drawing/2014/main" xmlns="" id="{433765B0-52BC-4442-BC45-8EDFBF5933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6">
              <a:extLst>
                <a:ext uri="{FF2B5EF4-FFF2-40B4-BE49-F238E27FC236}">
                  <a16:creationId xmlns:a16="http://schemas.microsoft.com/office/drawing/2014/main" xmlns="" id="{B911B231-DD22-4BC7-A325-2B68314818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7">
              <a:extLst>
                <a:ext uri="{FF2B5EF4-FFF2-40B4-BE49-F238E27FC236}">
                  <a16:creationId xmlns:a16="http://schemas.microsoft.com/office/drawing/2014/main" xmlns="" id="{800DA13B-507D-4901-AF60-F99485FC1B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8">
              <a:extLst>
                <a:ext uri="{FF2B5EF4-FFF2-40B4-BE49-F238E27FC236}">
                  <a16:creationId xmlns:a16="http://schemas.microsoft.com/office/drawing/2014/main" xmlns="" id="{DAB727E1-099C-4F62-9ED1-46CD895C64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9">
              <a:extLst>
                <a:ext uri="{FF2B5EF4-FFF2-40B4-BE49-F238E27FC236}">
                  <a16:creationId xmlns:a16="http://schemas.microsoft.com/office/drawing/2014/main" xmlns="" id="{4D1E585E-A63F-42DE-BF5F-B0B390B298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0">
              <a:extLst>
                <a:ext uri="{FF2B5EF4-FFF2-40B4-BE49-F238E27FC236}">
                  <a16:creationId xmlns:a16="http://schemas.microsoft.com/office/drawing/2014/main" xmlns="" id="{D8FCC810-4482-4E43-9102-2B87386E71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1" name="Freeform 21">
              <a:extLst>
                <a:ext uri="{FF2B5EF4-FFF2-40B4-BE49-F238E27FC236}">
                  <a16:creationId xmlns:a16="http://schemas.microsoft.com/office/drawing/2014/main" xmlns="" id="{EC977192-4383-4D76-8DB3-B93ADD7397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42" name="Freeform 22">
              <a:extLst>
                <a:ext uri="{FF2B5EF4-FFF2-40B4-BE49-F238E27FC236}">
                  <a16:creationId xmlns:a16="http://schemas.microsoft.com/office/drawing/2014/main" xmlns="" id="{09DCD44A-4779-4898-862E-A220810CA8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23">
              <a:extLst>
                <a:ext uri="{FF2B5EF4-FFF2-40B4-BE49-F238E27FC236}">
                  <a16:creationId xmlns:a16="http://schemas.microsoft.com/office/drawing/2014/main" xmlns="" id="{F7516DF1-08D6-4FF0-A1A1-95A260F1D4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24">
              <a:extLst>
                <a:ext uri="{FF2B5EF4-FFF2-40B4-BE49-F238E27FC236}">
                  <a16:creationId xmlns:a16="http://schemas.microsoft.com/office/drawing/2014/main" xmlns="" id="{F74092EA-F950-4DF2-8646-60F26E8115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5">
              <a:extLst>
                <a:ext uri="{FF2B5EF4-FFF2-40B4-BE49-F238E27FC236}">
                  <a16:creationId xmlns:a16="http://schemas.microsoft.com/office/drawing/2014/main" xmlns="" id="{09A3177B-1E64-4081-B8C6-3D7C8786D6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xmlns="" id="{54885B67-E2FB-5F4C-803C-4669A0B900FE}"/>
              </a:ext>
            </a:extLst>
          </p:cNvPr>
          <p:cNvSpPr>
            <a:spLocks noGrp="1"/>
          </p:cNvSpPr>
          <p:nvPr>
            <p:ph type="title"/>
          </p:nvPr>
        </p:nvSpPr>
        <p:spPr>
          <a:xfrm>
            <a:off x="3199396" y="192427"/>
            <a:ext cx="7505266" cy="1353312"/>
          </a:xfrm>
        </p:spPr>
        <p:txBody>
          <a:bodyPr anchor="b">
            <a:normAutofit/>
          </a:bodyPr>
          <a:lstStyle/>
          <a:p>
            <a:r>
              <a:rPr lang="en-US" sz="4000"/>
              <a:t>O</a:t>
            </a:r>
            <a:r>
              <a:rPr lang="x-none" sz="4000"/>
              <a:t>utline </a:t>
            </a:r>
            <a:endParaRPr lang="x-none" sz="4000">
              <a:cs typeface="Calibri Light" panose="020F0302020204030204"/>
            </a:endParaRPr>
          </a:p>
        </p:txBody>
      </p:sp>
      <p:sp>
        <p:nvSpPr>
          <p:cNvPr id="3" name="Content Placeholder 2">
            <a:extLst>
              <a:ext uri="{FF2B5EF4-FFF2-40B4-BE49-F238E27FC236}">
                <a16:creationId xmlns:a16="http://schemas.microsoft.com/office/drawing/2014/main" xmlns="" id="{1BD6A418-0412-CD41-9DD3-AAF9DA262292}"/>
              </a:ext>
            </a:extLst>
          </p:cNvPr>
          <p:cNvSpPr>
            <a:spLocks noGrp="1"/>
          </p:cNvSpPr>
          <p:nvPr>
            <p:ph idx="1"/>
          </p:nvPr>
        </p:nvSpPr>
        <p:spPr>
          <a:xfrm>
            <a:off x="3288495" y="1665472"/>
            <a:ext cx="7455705" cy="4387856"/>
          </a:xfrm>
        </p:spPr>
        <p:txBody>
          <a:bodyPr vert="horz" lIns="91440" tIns="45720" rIns="91440" bIns="45720" rtlCol="0" anchor="ctr">
            <a:normAutofit/>
          </a:bodyPr>
          <a:lstStyle/>
          <a:p>
            <a:r>
              <a:rPr lang="en-US" sz="2200"/>
              <a:t>I</a:t>
            </a:r>
            <a:r>
              <a:rPr lang="x-none" sz="2200" err="1"/>
              <a:t>ntroduction</a:t>
            </a:r>
            <a:r>
              <a:rPr lang="x-none" sz="2200"/>
              <a:t> </a:t>
            </a:r>
            <a:endParaRPr lang="fr-FR" sz="2200">
              <a:cs typeface="Calibri"/>
            </a:endParaRPr>
          </a:p>
          <a:p>
            <a:r>
              <a:rPr lang="en-US" sz="2200"/>
              <a:t>Research questions</a:t>
            </a:r>
            <a:endParaRPr lang="en-US" sz="2200">
              <a:cs typeface="Calibri"/>
            </a:endParaRPr>
          </a:p>
          <a:p>
            <a:r>
              <a:rPr lang="en-US" sz="2200"/>
              <a:t>R</a:t>
            </a:r>
            <a:r>
              <a:rPr lang="x-none" sz="2200"/>
              <a:t>esearch methods </a:t>
            </a:r>
            <a:endParaRPr lang="x-none" sz="2200">
              <a:cs typeface="Calibri"/>
            </a:endParaRPr>
          </a:p>
          <a:p>
            <a:r>
              <a:rPr lang="en-US" sz="2200">
                <a:ea typeface="+mn-lt"/>
                <a:cs typeface="+mn-lt"/>
              </a:rPr>
              <a:t>Analyzing the data</a:t>
            </a:r>
          </a:p>
          <a:p>
            <a:pPr marL="457200" indent="-457200" algn="ctr">
              <a:buAutoNum type="romanUcPeriod"/>
            </a:pPr>
            <a:r>
              <a:rPr lang="en-US" sz="2200">
                <a:ea typeface="+mn-lt"/>
                <a:cs typeface="+mn-lt"/>
              </a:rPr>
              <a:t>Marriage in the UAE </a:t>
            </a:r>
          </a:p>
          <a:p>
            <a:pPr marL="457200" indent="-457200" algn="ctr">
              <a:buAutoNum type="romanUcPeriod"/>
            </a:pPr>
            <a:r>
              <a:rPr lang="en-US" sz="2200">
                <a:ea typeface="+mn-lt"/>
                <a:cs typeface="+mn-lt"/>
              </a:rPr>
              <a:t>Women's rights in the UAE </a:t>
            </a:r>
          </a:p>
          <a:p>
            <a:pPr marL="457200" indent="-457200" algn="ctr">
              <a:buAutoNum type="romanUcPeriod"/>
            </a:pPr>
            <a:r>
              <a:rPr lang="en-US" sz="2200">
                <a:ea typeface="+mn-lt"/>
                <a:cs typeface="+mn-lt"/>
              </a:rPr>
              <a:t>Emirati Women and UAE nation</a:t>
            </a:r>
            <a:endParaRPr lang="en-US" sz="2200">
              <a:cs typeface="Calibri" panose="020F0502020204030204"/>
            </a:endParaRPr>
          </a:p>
          <a:p>
            <a:r>
              <a:rPr lang="x-none" sz="2200">
                <a:cs typeface="Calibri"/>
              </a:rPr>
              <a:t>Conclusion/ Recommendations</a:t>
            </a:r>
          </a:p>
        </p:txBody>
      </p:sp>
    </p:spTree>
    <p:extLst>
      <p:ext uri="{BB962C8B-B14F-4D97-AF65-F5344CB8AC3E}">
        <p14:creationId xmlns:p14="http://schemas.microsoft.com/office/powerpoint/2010/main" val="1887614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C8E09D-F40A-4C4F-8702-D89E987F1C6E}"/>
              </a:ext>
            </a:extLst>
          </p:cNvPr>
          <p:cNvSpPr>
            <a:spLocks noGrp="1"/>
          </p:cNvSpPr>
          <p:nvPr>
            <p:ph type="ctrTitle"/>
          </p:nvPr>
        </p:nvSpPr>
        <p:spPr>
          <a:xfrm>
            <a:off x="1021583" y="1122363"/>
            <a:ext cx="9646417" cy="2387600"/>
          </a:xfrm>
        </p:spPr>
        <p:txBody>
          <a:bodyPr/>
          <a:lstStyle/>
          <a:p>
            <a:r>
              <a:rPr lang="fr-FR" err="1">
                <a:cs typeface="Calibri Light"/>
              </a:rPr>
              <a:t>Thanks</a:t>
            </a:r>
            <a:r>
              <a:rPr lang="fr-FR">
                <a:cs typeface="Calibri Light"/>
              </a:rPr>
              <a:t> for </a:t>
            </a:r>
            <a:r>
              <a:rPr lang="fr-FR" err="1">
                <a:cs typeface="Calibri Light"/>
              </a:rPr>
              <a:t>your</a:t>
            </a:r>
            <a:r>
              <a:rPr lang="fr-FR">
                <a:cs typeface="Calibri Light"/>
              </a:rPr>
              <a:t> attention</a:t>
            </a:r>
          </a:p>
        </p:txBody>
      </p:sp>
      <p:sp>
        <p:nvSpPr>
          <p:cNvPr id="3" name="Sous-titre 2">
            <a:extLst>
              <a:ext uri="{FF2B5EF4-FFF2-40B4-BE49-F238E27FC236}">
                <a16:creationId xmlns:a16="http://schemas.microsoft.com/office/drawing/2014/main" xmlns="" id="{AF8FA058-C7D3-4996-90DF-C5789D04B44C}"/>
              </a:ext>
            </a:extLst>
          </p:cNvPr>
          <p:cNvSpPr>
            <a:spLocks noGrp="1"/>
          </p:cNvSpPr>
          <p:nvPr>
            <p:ph type="subTitle" idx="1"/>
          </p:nvPr>
        </p:nvSpPr>
        <p:spPr/>
        <p:txBody>
          <a:bodyPr vert="horz" lIns="91440" tIns="45720" rIns="91440" bIns="45720" rtlCol="0" anchor="t">
            <a:normAutofit/>
          </a:bodyPr>
          <a:lstStyle/>
          <a:p>
            <a:pPr algn="r"/>
            <a:r>
              <a:rPr lang="ar" sz="6600">
                <a:ea typeface="+mn-lt"/>
                <a:cs typeface="+mn-lt"/>
              </a:rPr>
              <a:t>شكرا على </a:t>
            </a:r>
            <a:r>
              <a:rPr lang="ar-SA" sz="6600">
                <a:ea typeface="+mn-lt"/>
                <a:cs typeface="+mn-lt"/>
              </a:rPr>
              <a:t>انتباهكم </a:t>
            </a:r>
            <a:r>
              <a:rPr lang="ar" sz="6600">
                <a:ea typeface="+mn-lt"/>
                <a:cs typeface="+mn-lt"/>
              </a:rPr>
              <a:t>  </a:t>
            </a:r>
            <a:endParaRPr lang="fr-FR" sz="6600">
              <a:cs typeface="Calibri" panose="020F0502020204030204"/>
            </a:endParaRPr>
          </a:p>
        </p:txBody>
      </p:sp>
    </p:spTree>
    <p:extLst>
      <p:ext uri="{BB962C8B-B14F-4D97-AF65-F5344CB8AC3E}">
        <p14:creationId xmlns:p14="http://schemas.microsoft.com/office/powerpoint/2010/main" val="263588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8C062-A0F4-4139-8C68-3B2FA1A7FE88}"/>
              </a:ext>
            </a:extLst>
          </p:cNvPr>
          <p:cNvSpPr>
            <a:spLocks noGrp="1"/>
          </p:cNvSpPr>
          <p:nvPr>
            <p:ph type="title"/>
          </p:nvPr>
        </p:nvSpPr>
        <p:spPr>
          <a:xfrm>
            <a:off x="767290" y="1166932"/>
            <a:ext cx="3582073" cy="4279709"/>
          </a:xfrm>
        </p:spPr>
        <p:txBody>
          <a:bodyPr anchor="ctr">
            <a:normAutofit/>
          </a:bodyPr>
          <a:lstStyle/>
          <a:p>
            <a:r>
              <a:rPr lang="en-US" sz="4800">
                <a:ea typeface="+mj-lt"/>
                <a:cs typeface="+mj-lt"/>
              </a:rPr>
              <a:t>Research questions</a:t>
            </a:r>
            <a:endParaRPr lang="en-US" sz="4800">
              <a:cs typeface="Calibri Light" panose="020F0302020204030204"/>
            </a:endParaRPr>
          </a:p>
        </p:txBody>
      </p:sp>
      <p:sp>
        <p:nvSpPr>
          <p:cNvPr id="3" name="Content Placeholder 2">
            <a:extLst>
              <a:ext uri="{FF2B5EF4-FFF2-40B4-BE49-F238E27FC236}">
                <a16:creationId xmlns:a16="http://schemas.microsoft.com/office/drawing/2014/main" xmlns="" id="{61730E50-145F-45E0-ACE1-4C1C7A9B4616}"/>
              </a:ext>
            </a:extLst>
          </p:cNvPr>
          <p:cNvSpPr>
            <a:spLocks noGrp="1"/>
          </p:cNvSpPr>
          <p:nvPr>
            <p:ph idx="1"/>
          </p:nvPr>
        </p:nvSpPr>
        <p:spPr>
          <a:xfrm>
            <a:off x="5573864" y="555896"/>
            <a:ext cx="5716988" cy="4890746"/>
          </a:xfrm>
        </p:spPr>
        <p:txBody>
          <a:bodyPr vert="horz" lIns="91440" tIns="45720" rIns="91440" bIns="45720" rtlCol="0" anchor="ctr">
            <a:normAutofit/>
          </a:bodyPr>
          <a:lstStyle/>
          <a:p>
            <a:pPr marL="0" indent="0">
              <a:buNone/>
            </a:pPr>
            <a:r>
              <a:rPr lang="en-US" sz="2400">
                <a:ea typeface="+mn-lt"/>
                <a:cs typeface="+mn-lt"/>
              </a:rPr>
              <a:t>Two aspects : </a:t>
            </a:r>
          </a:p>
          <a:p>
            <a:pPr marL="0" indent="0">
              <a:buNone/>
            </a:pPr>
            <a:endParaRPr lang="en-US" sz="2400">
              <a:ea typeface="+mn-lt"/>
              <a:cs typeface="+mn-lt"/>
            </a:endParaRPr>
          </a:p>
          <a:p>
            <a:r>
              <a:rPr lang="en-US" sz="2400">
                <a:ea typeface="+mn-lt"/>
                <a:cs typeface="+mn-lt"/>
              </a:rPr>
              <a:t>What are the rights of Emirati women who married non-Emirati citizens in terms of legacy, citizenship, property transmission, etc.?</a:t>
            </a:r>
          </a:p>
          <a:p>
            <a:pPr marL="0" indent="0">
              <a:buNone/>
            </a:pPr>
            <a:endParaRPr lang="en-US" sz="2400">
              <a:ea typeface="+mn-lt"/>
              <a:cs typeface="+mn-lt"/>
            </a:endParaRPr>
          </a:p>
          <a:p>
            <a:r>
              <a:rPr lang="en-US" sz="2400">
                <a:ea typeface="+mn-lt"/>
                <a:cs typeface="+mn-lt"/>
              </a:rPr>
              <a:t>What relationships Emirati women who married non-Emirati citizens have with their family and more broadly with the society, the culture and their country? </a:t>
            </a:r>
            <a:endParaRPr lang="en-US" sz="2400">
              <a:cs typeface="Calibri"/>
            </a:endParaRPr>
          </a:p>
        </p:txBody>
      </p:sp>
    </p:spTree>
    <p:extLst>
      <p:ext uri="{BB962C8B-B14F-4D97-AF65-F5344CB8AC3E}">
        <p14:creationId xmlns:p14="http://schemas.microsoft.com/office/powerpoint/2010/main" val="368007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C8DF72-278E-4371-BA46-0E0AD8513CA4}"/>
              </a:ext>
            </a:extLst>
          </p:cNvPr>
          <p:cNvSpPr>
            <a:spLocks noGrp="1"/>
          </p:cNvSpPr>
          <p:nvPr>
            <p:ph type="title"/>
          </p:nvPr>
        </p:nvSpPr>
        <p:spPr>
          <a:xfrm>
            <a:off x="6096000" y="844486"/>
            <a:ext cx="5599162" cy="1461778"/>
          </a:xfrm>
        </p:spPr>
        <p:txBody>
          <a:bodyPr>
            <a:normAutofit/>
          </a:bodyPr>
          <a:lstStyle/>
          <a:p>
            <a:r>
              <a:rPr lang="en-US" sz="4000">
                <a:ea typeface="+mj-lt"/>
                <a:cs typeface="+mj-lt"/>
              </a:rPr>
              <a:t>Research methods </a:t>
            </a:r>
            <a:endParaRPr lang="en-US" sz="4000">
              <a:cs typeface="Calibri Light"/>
            </a:endParaRPr>
          </a:p>
        </p:txBody>
      </p:sp>
      <p:sp>
        <p:nvSpPr>
          <p:cNvPr id="3" name="Content Placeholder 2">
            <a:extLst>
              <a:ext uri="{FF2B5EF4-FFF2-40B4-BE49-F238E27FC236}">
                <a16:creationId xmlns:a16="http://schemas.microsoft.com/office/drawing/2014/main" xmlns="" id="{766A5E46-9C99-4909-9BE2-CEC222705EA6}"/>
              </a:ext>
            </a:extLst>
          </p:cNvPr>
          <p:cNvSpPr>
            <a:spLocks noGrp="1"/>
          </p:cNvSpPr>
          <p:nvPr>
            <p:ph idx="1"/>
          </p:nvPr>
        </p:nvSpPr>
        <p:spPr>
          <a:xfrm>
            <a:off x="6095999" y="2470248"/>
            <a:ext cx="5599171" cy="3052726"/>
          </a:xfrm>
        </p:spPr>
        <p:txBody>
          <a:bodyPr vert="horz" lIns="91440" tIns="45720" rIns="91440" bIns="45720" rtlCol="0">
            <a:normAutofit/>
          </a:bodyPr>
          <a:lstStyle/>
          <a:p>
            <a:r>
              <a:rPr lang="en-US" sz="2400">
                <a:ea typeface="+mn-lt"/>
                <a:cs typeface="+mn-lt"/>
              </a:rPr>
              <a:t>6 in-depth interviews with Emirati women (between 21 and 60 years old) </a:t>
            </a:r>
          </a:p>
          <a:p>
            <a:r>
              <a:rPr lang="en-US" sz="2400">
                <a:ea typeface="+mn-lt"/>
                <a:cs typeface="+mn-lt"/>
              </a:rPr>
              <a:t>2  in-depth interviews with Emirati males (between 22 and 38 years old)</a:t>
            </a:r>
          </a:p>
          <a:p>
            <a:r>
              <a:rPr lang="en-US" sz="2400">
                <a:ea typeface="+mn-lt"/>
                <a:cs typeface="+mn-lt"/>
              </a:rPr>
              <a:t>3 interviews with lawyers/ experts </a:t>
            </a:r>
            <a:endParaRPr lang="en-US" sz="2400">
              <a:cs typeface="Calibri" panose="020F0502020204030204"/>
            </a:endParaRPr>
          </a:p>
        </p:txBody>
      </p:sp>
      <p:pic>
        <p:nvPicPr>
          <p:cNvPr id="7" name="Image 7">
            <a:extLst>
              <a:ext uri="{FF2B5EF4-FFF2-40B4-BE49-F238E27FC236}">
                <a16:creationId xmlns:a16="http://schemas.microsoft.com/office/drawing/2014/main" xmlns="" id="{4C3B2AB2-DA9A-40F1-B11B-FBC10233035F}"/>
              </a:ext>
            </a:extLst>
          </p:cNvPr>
          <p:cNvPicPr>
            <a:picLocks noChangeAspect="1"/>
          </p:cNvPicPr>
          <p:nvPr/>
        </p:nvPicPr>
        <p:blipFill rotWithShape="1">
          <a:blip r:embed="rId3"/>
          <a:srcRect l="8798" r="7890" b="1"/>
          <a:stretch/>
        </p:blipFill>
        <p:spPr>
          <a:xfrm>
            <a:off x="797875" y="844486"/>
            <a:ext cx="4719346" cy="4678488"/>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Tree>
    <p:extLst>
      <p:ext uri="{BB962C8B-B14F-4D97-AF65-F5344CB8AC3E}">
        <p14:creationId xmlns:p14="http://schemas.microsoft.com/office/powerpoint/2010/main" val="140479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looking at the camera&#10;&#10;Description automatically generated">
            <a:extLst>
              <a:ext uri="{FF2B5EF4-FFF2-40B4-BE49-F238E27FC236}">
                <a16:creationId xmlns:a16="http://schemas.microsoft.com/office/drawing/2014/main" xmlns="" id="{35B2D05C-42FA-4527-B738-02FB84603FF0}"/>
              </a:ext>
            </a:extLst>
          </p:cNvPr>
          <p:cNvPicPr>
            <a:picLocks noChangeAspect="1"/>
          </p:cNvPicPr>
          <p:nvPr/>
        </p:nvPicPr>
        <p:blipFill>
          <a:blip r:embed="rId2"/>
          <a:stretch>
            <a:fillRect/>
          </a:stretch>
        </p:blipFill>
        <p:spPr>
          <a:xfrm>
            <a:off x="6098225" y="2808851"/>
            <a:ext cx="5546470" cy="3064649"/>
          </a:xfrm>
          <a:prstGeom prst="rect">
            <a:avLst/>
          </a:prstGeom>
        </p:spPr>
      </p:pic>
      <p:pic>
        <p:nvPicPr>
          <p:cNvPr id="3" name="Picture 3" descr="A person standing in front of a mirror posing for the camera&#10;&#10;Description automatically generated">
            <a:extLst>
              <a:ext uri="{FF2B5EF4-FFF2-40B4-BE49-F238E27FC236}">
                <a16:creationId xmlns:a16="http://schemas.microsoft.com/office/drawing/2014/main" xmlns="" id="{638E0958-3CB4-465E-A1D9-266739C57F82}"/>
              </a:ext>
            </a:extLst>
          </p:cNvPr>
          <p:cNvPicPr>
            <a:picLocks noChangeAspect="1"/>
          </p:cNvPicPr>
          <p:nvPr/>
        </p:nvPicPr>
        <p:blipFill>
          <a:blip r:embed="rId3"/>
          <a:stretch>
            <a:fillRect/>
          </a:stretch>
        </p:blipFill>
        <p:spPr>
          <a:xfrm>
            <a:off x="252517" y="2817730"/>
            <a:ext cx="5374046" cy="3058014"/>
          </a:xfrm>
          <a:prstGeom prst="rect">
            <a:avLst/>
          </a:prstGeom>
        </p:spPr>
      </p:pic>
      <p:sp>
        <p:nvSpPr>
          <p:cNvPr id="4" name="TextBox 3">
            <a:extLst>
              <a:ext uri="{FF2B5EF4-FFF2-40B4-BE49-F238E27FC236}">
                <a16:creationId xmlns:a16="http://schemas.microsoft.com/office/drawing/2014/main" xmlns="" id="{88945EEC-01D3-4B3A-8E9B-7FEB934AAA05}"/>
              </a:ext>
            </a:extLst>
          </p:cNvPr>
          <p:cNvSpPr txBox="1"/>
          <p:nvPr/>
        </p:nvSpPr>
        <p:spPr>
          <a:xfrm rot="10800000" flipV="1">
            <a:off x="531872" y="1059209"/>
            <a:ext cx="99114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All of our meetings and interviews looked like this...</a:t>
            </a:r>
          </a:p>
        </p:txBody>
      </p:sp>
    </p:spTree>
    <p:extLst>
      <p:ext uri="{BB962C8B-B14F-4D97-AF65-F5344CB8AC3E}">
        <p14:creationId xmlns:p14="http://schemas.microsoft.com/office/powerpoint/2010/main" val="246208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3E4E6-890F-4162-BE20-D12F8C083A5A}"/>
              </a:ext>
            </a:extLst>
          </p:cNvPr>
          <p:cNvSpPr>
            <a:spLocks noGrp="1"/>
          </p:cNvSpPr>
          <p:nvPr>
            <p:ph type="ctrTitle"/>
          </p:nvPr>
        </p:nvSpPr>
        <p:spPr>
          <a:xfrm>
            <a:off x="1530195" y="1122363"/>
            <a:ext cx="9137805" cy="1607015"/>
          </a:xfrm>
        </p:spPr>
        <p:txBody>
          <a:bodyPr/>
          <a:lstStyle/>
          <a:p>
            <a:r>
              <a:rPr lang="en-US">
                <a:cs typeface="Calibri Light"/>
              </a:rPr>
              <a:t>Analyzing the data </a:t>
            </a:r>
            <a:endParaRPr lang="en-US"/>
          </a:p>
        </p:txBody>
      </p:sp>
      <p:sp>
        <p:nvSpPr>
          <p:cNvPr id="3" name="Subtitle 2">
            <a:extLst>
              <a:ext uri="{FF2B5EF4-FFF2-40B4-BE49-F238E27FC236}">
                <a16:creationId xmlns:a16="http://schemas.microsoft.com/office/drawing/2014/main" xmlns="" id="{A39868BE-FA47-443A-B4DC-175EAD02D157}"/>
              </a:ext>
            </a:extLst>
          </p:cNvPr>
          <p:cNvSpPr>
            <a:spLocks noGrp="1"/>
          </p:cNvSpPr>
          <p:nvPr>
            <p:ph type="subTitle" idx="1"/>
          </p:nvPr>
        </p:nvSpPr>
        <p:spPr/>
        <p:txBody>
          <a:bodyPr vert="horz" lIns="91440" tIns="45720" rIns="91440" bIns="45720" rtlCol="0" anchor="t">
            <a:normAutofit/>
          </a:bodyPr>
          <a:lstStyle/>
          <a:p>
            <a:pPr marL="457200" indent="-457200">
              <a:buAutoNum type="romanUcPeriod"/>
            </a:pPr>
            <a:r>
              <a:rPr lang="en-US">
                <a:ea typeface="+mn-lt"/>
                <a:cs typeface="+mn-lt"/>
              </a:rPr>
              <a:t>Marriage in the UAE </a:t>
            </a:r>
          </a:p>
          <a:p>
            <a:pPr marL="457200" indent="-457200">
              <a:buAutoNum type="romanUcPeriod"/>
            </a:pPr>
            <a:r>
              <a:rPr lang="en-US">
                <a:ea typeface="+mn-lt"/>
                <a:cs typeface="+mn-lt"/>
              </a:rPr>
              <a:t>Women's rights in the UAE </a:t>
            </a:r>
          </a:p>
          <a:p>
            <a:pPr marL="457200" indent="-457200">
              <a:buAutoNum type="romanUcPeriod"/>
            </a:pPr>
            <a:r>
              <a:rPr lang="en-US">
                <a:ea typeface="+mn-lt"/>
                <a:cs typeface="+mn-lt"/>
              </a:rPr>
              <a:t>Emirati Women and UAE nation</a:t>
            </a:r>
          </a:p>
        </p:txBody>
      </p:sp>
    </p:spTree>
    <p:extLst>
      <p:ext uri="{BB962C8B-B14F-4D97-AF65-F5344CB8AC3E}">
        <p14:creationId xmlns:p14="http://schemas.microsoft.com/office/powerpoint/2010/main" val="222461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B3FFCD1-7F86-4939-AD50-079285557748}"/>
              </a:ext>
            </a:extLst>
          </p:cNvPr>
          <p:cNvSpPr>
            <a:spLocks noGrp="1"/>
          </p:cNvSpPr>
          <p:nvPr>
            <p:ph type="title"/>
          </p:nvPr>
        </p:nvSpPr>
        <p:spPr>
          <a:xfrm>
            <a:off x="838200" y="365760"/>
            <a:ext cx="10515600" cy="1325563"/>
          </a:xfrm>
        </p:spPr>
        <p:txBody>
          <a:bodyPr>
            <a:normAutofit/>
          </a:bodyPr>
          <a:lstStyle/>
          <a:p>
            <a:r>
              <a:rPr lang="en-US">
                <a:solidFill>
                  <a:schemeClr val="bg1"/>
                </a:solidFill>
                <a:cs typeface="Calibri Light"/>
              </a:rPr>
              <a:t>Constitution and Law : defining marriage </a:t>
            </a:r>
          </a:p>
        </p:txBody>
      </p:sp>
      <p:sp>
        <p:nvSpPr>
          <p:cNvPr id="3" name="Espace réservé du contenu 2">
            <a:extLst>
              <a:ext uri="{FF2B5EF4-FFF2-40B4-BE49-F238E27FC236}">
                <a16:creationId xmlns:a16="http://schemas.microsoft.com/office/drawing/2014/main" xmlns="" id="{83094FEA-2BB9-48E6-B4DC-C47E16F1A334}"/>
              </a:ext>
            </a:extLst>
          </p:cNvPr>
          <p:cNvSpPr>
            <a:spLocks noGrp="1"/>
          </p:cNvSpPr>
          <p:nvPr>
            <p:ph idx="1"/>
          </p:nvPr>
        </p:nvSpPr>
        <p:spPr>
          <a:xfrm>
            <a:off x="841248" y="2276857"/>
            <a:ext cx="5015484" cy="4177196"/>
          </a:xfrm>
        </p:spPr>
        <p:txBody>
          <a:bodyPr vert="horz" lIns="91440" tIns="45720" rIns="91440" bIns="45720" rtlCol="0" anchor="ctr">
            <a:normAutofit/>
          </a:bodyPr>
          <a:lstStyle/>
          <a:p>
            <a:r>
              <a:rPr lang="fr-FR" sz="2000">
                <a:ea typeface="+mn-lt"/>
                <a:cs typeface="+mn-lt"/>
              </a:rPr>
              <a:t>Under Article 7 of the constitution, UAE adopts Islam as its official religion where Islamic Sharia is the main derivation of law.</a:t>
            </a:r>
          </a:p>
          <a:p>
            <a:r>
              <a:rPr lang="fr-FR" sz="2000">
                <a:ea typeface="+mn-lt"/>
                <a:cs typeface="+mn-lt"/>
              </a:rPr>
              <a:t>Marriage and family institutions follow the Islamic principles and laws stated under the Quran.</a:t>
            </a:r>
          </a:p>
          <a:p>
            <a:r>
              <a:rPr lang="fr-FR" sz="2000">
                <a:ea typeface="+mn-lt"/>
                <a:cs typeface="+mn-lt"/>
              </a:rPr>
              <a:t>The Quran does not specify that a woman should marry a Muslim man, nevertheless, all schools of Islam concur that the contract is nullified if the man is non-Muslim. </a:t>
            </a:r>
            <a:endParaRPr lang="fr-FR" sz="2000">
              <a:cs typeface="Calibri"/>
            </a:endParaRPr>
          </a:p>
          <a:p>
            <a:endParaRPr lang="fr-FR" sz="2000">
              <a:cs typeface="Calibri"/>
            </a:endParaRPr>
          </a:p>
        </p:txBody>
      </p:sp>
      <p:pic>
        <p:nvPicPr>
          <p:cNvPr id="4" name="Image 4" descr="Une image contenant flèche&#10;&#10;Description générée automatiquement">
            <a:extLst>
              <a:ext uri="{FF2B5EF4-FFF2-40B4-BE49-F238E27FC236}">
                <a16:creationId xmlns:a16="http://schemas.microsoft.com/office/drawing/2014/main" xmlns="" id="{759EC95C-0618-4945-A567-8F324E82552C}"/>
              </a:ext>
            </a:extLst>
          </p:cNvPr>
          <p:cNvPicPr>
            <a:picLocks noChangeAspect="1"/>
          </p:cNvPicPr>
          <p:nvPr/>
        </p:nvPicPr>
        <p:blipFill rotWithShape="1">
          <a:blip r:embed="rId2"/>
          <a:srcRect t="246"/>
          <a:stretch/>
        </p:blipFill>
        <p:spPr>
          <a:xfrm>
            <a:off x="6335270" y="2276857"/>
            <a:ext cx="5015484" cy="3900106"/>
          </a:xfrm>
          <a:prstGeom prst="rect">
            <a:avLst/>
          </a:prstGeom>
        </p:spPr>
      </p:pic>
    </p:spTree>
    <p:extLst>
      <p:ext uri="{BB962C8B-B14F-4D97-AF65-F5344CB8AC3E}">
        <p14:creationId xmlns:p14="http://schemas.microsoft.com/office/powerpoint/2010/main" val="71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xmlns="" id="{C5DA7066-A7CE-4C4E-BE6B-0B4BBE117885}"/>
              </a:ext>
            </a:extLst>
          </p:cNvPr>
          <p:cNvSpPr>
            <a:spLocks noGrp="1"/>
          </p:cNvSpPr>
          <p:nvPr>
            <p:ph type="subTitle" idx="1"/>
          </p:nvPr>
        </p:nvSpPr>
        <p:spPr>
          <a:xfrm>
            <a:off x="1524000" y="2352633"/>
            <a:ext cx="9144000" cy="2905167"/>
          </a:xfrm>
        </p:spPr>
        <p:txBody>
          <a:bodyPr vert="horz" lIns="91440" tIns="45720" rIns="91440" bIns="45720" rtlCol="0" anchor="t">
            <a:normAutofit/>
          </a:bodyPr>
          <a:lstStyle/>
          <a:p>
            <a:r>
              <a:rPr lang="fr-FR">
                <a:ea typeface="+mn-lt"/>
                <a:cs typeface="+mn-lt"/>
              </a:rPr>
              <a:t> “</a:t>
            </a:r>
            <a:r>
              <a:rPr lang="fr-FR" err="1">
                <a:ea typeface="+mn-lt"/>
                <a:cs typeface="+mn-lt"/>
              </a:rPr>
              <a:t>My</a:t>
            </a:r>
            <a:r>
              <a:rPr lang="fr-FR">
                <a:ea typeface="+mn-lt"/>
                <a:cs typeface="+mn-lt"/>
              </a:rPr>
              <a:t> </a:t>
            </a:r>
            <a:r>
              <a:rPr lang="fr-FR" err="1">
                <a:ea typeface="+mn-lt"/>
                <a:cs typeface="+mn-lt"/>
              </a:rPr>
              <a:t>husband</a:t>
            </a:r>
            <a:r>
              <a:rPr lang="fr-FR">
                <a:ea typeface="+mn-lt"/>
                <a:cs typeface="+mn-lt"/>
              </a:rPr>
              <a:t> </a:t>
            </a:r>
            <a:r>
              <a:rPr lang="fr-FR" err="1">
                <a:ea typeface="+mn-lt"/>
                <a:cs typeface="+mn-lt"/>
              </a:rPr>
              <a:t>was</a:t>
            </a:r>
            <a:r>
              <a:rPr lang="fr-FR">
                <a:ea typeface="+mn-lt"/>
                <a:cs typeface="+mn-lt"/>
              </a:rPr>
              <a:t> </a:t>
            </a:r>
            <a:r>
              <a:rPr lang="fr-FR" err="1">
                <a:ea typeface="+mn-lt"/>
                <a:cs typeface="+mn-lt"/>
              </a:rPr>
              <a:t>totally</a:t>
            </a:r>
            <a:r>
              <a:rPr lang="fr-FR">
                <a:ea typeface="+mn-lt"/>
                <a:cs typeface="+mn-lt"/>
              </a:rPr>
              <a:t> fine to live in </a:t>
            </a:r>
            <a:r>
              <a:rPr lang="fr-FR" err="1">
                <a:ea typeface="+mn-lt"/>
                <a:cs typeface="+mn-lt"/>
              </a:rPr>
              <a:t>Dubai</a:t>
            </a:r>
            <a:r>
              <a:rPr lang="fr-FR">
                <a:ea typeface="+mn-lt"/>
                <a:cs typeface="+mn-lt"/>
              </a:rPr>
              <a:t>. In London, </a:t>
            </a:r>
            <a:r>
              <a:rPr lang="fr-FR" err="1">
                <a:ea typeface="+mn-lt"/>
                <a:cs typeface="+mn-lt"/>
              </a:rPr>
              <a:t>it</a:t>
            </a:r>
            <a:r>
              <a:rPr lang="fr-FR">
                <a:ea typeface="+mn-lt"/>
                <a:cs typeface="+mn-lt"/>
              </a:rPr>
              <a:t> </a:t>
            </a:r>
            <a:r>
              <a:rPr lang="fr-FR" err="1">
                <a:ea typeface="+mn-lt"/>
                <a:cs typeface="+mn-lt"/>
              </a:rPr>
              <a:t>will</a:t>
            </a:r>
            <a:r>
              <a:rPr lang="fr-FR">
                <a:ea typeface="+mn-lt"/>
                <a:cs typeface="+mn-lt"/>
              </a:rPr>
              <a:t> </a:t>
            </a:r>
            <a:r>
              <a:rPr lang="fr-FR" err="1">
                <a:ea typeface="+mn-lt"/>
                <a:cs typeface="+mn-lt"/>
              </a:rPr>
              <a:t>be</a:t>
            </a:r>
            <a:r>
              <a:rPr lang="fr-FR">
                <a:ea typeface="+mn-lt"/>
                <a:cs typeface="+mn-lt"/>
              </a:rPr>
              <a:t> </a:t>
            </a:r>
            <a:r>
              <a:rPr lang="fr-FR" err="1">
                <a:ea typeface="+mn-lt"/>
                <a:cs typeface="+mn-lt"/>
              </a:rPr>
              <a:t>different</a:t>
            </a:r>
            <a:r>
              <a:rPr lang="fr-FR">
                <a:ea typeface="+mn-lt"/>
                <a:cs typeface="+mn-lt"/>
              </a:rPr>
              <a:t>. I </a:t>
            </a:r>
            <a:r>
              <a:rPr lang="fr-FR" err="1">
                <a:ea typeface="+mn-lt"/>
                <a:cs typeface="+mn-lt"/>
              </a:rPr>
              <a:t>am</a:t>
            </a:r>
            <a:r>
              <a:rPr lang="fr-FR">
                <a:ea typeface="+mn-lt"/>
                <a:cs typeface="+mn-lt"/>
              </a:rPr>
              <a:t> </a:t>
            </a:r>
            <a:r>
              <a:rPr lang="fr-FR" err="1">
                <a:ea typeface="+mn-lt"/>
                <a:cs typeface="+mn-lt"/>
              </a:rPr>
              <a:t>used</a:t>
            </a:r>
            <a:r>
              <a:rPr lang="fr-FR">
                <a:ea typeface="+mn-lt"/>
                <a:cs typeface="+mn-lt"/>
              </a:rPr>
              <a:t> to live in </a:t>
            </a:r>
            <a:r>
              <a:rPr lang="fr-FR" err="1">
                <a:ea typeface="+mn-lt"/>
                <a:cs typeface="+mn-lt"/>
              </a:rPr>
              <a:t>Dubai</a:t>
            </a:r>
            <a:r>
              <a:rPr lang="fr-FR">
                <a:ea typeface="+mn-lt"/>
                <a:cs typeface="+mn-lt"/>
              </a:rPr>
              <a:t> </a:t>
            </a:r>
            <a:r>
              <a:rPr lang="fr-FR" err="1">
                <a:ea typeface="+mn-lt"/>
                <a:cs typeface="+mn-lt"/>
              </a:rPr>
              <a:t>so</a:t>
            </a:r>
            <a:r>
              <a:rPr lang="fr-FR">
                <a:ea typeface="+mn-lt"/>
                <a:cs typeface="+mn-lt"/>
              </a:rPr>
              <a:t> </a:t>
            </a:r>
            <a:r>
              <a:rPr lang="fr-FR" err="1">
                <a:ea typeface="+mn-lt"/>
                <a:cs typeface="+mn-lt"/>
              </a:rPr>
              <a:t>it</a:t>
            </a:r>
            <a:r>
              <a:rPr lang="fr-FR">
                <a:ea typeface="+mn-lt"/>
                <a:cs typeface="+mn-lt"/>
              </a:rPr>
              <a:t> </a:t>
            </a:r>
            <a:r>
              <a:rPr lang="fr-FR" err="1">
                <a:ea typeface="+mn-lt"/>
                <a:cs typeface="+mn-lt"/>
              </a:rPr>
              <a:t>will</a:t>
            </a:r>
            <a:r>
              <a:rPr lang="fr-FR">
                <a:ea typeface="+mn-lt"/>
                <a:cs typeface="+mn-lt"/>
              </a:rPr>
              <a:t> </a:t>
            </a:r>
            <a:r>
              <a:rPr lang="fr-FR" err="1">
                <a:ea typeface="+mn-lt"/>
                <a:cs typeface="+mn-lt"/>
              </a:rPr>
              <a:t>be</a:t>
            </a:r>
            <a:r>
              <a:rPr lang="fr-FR">
                <a:ea typeface="+mn-lt"/>
                <a:cs typeface="+mn-lt"/>
              </a:rPr>
              <a:t> </a:t>
            </a:r>
            <a:r>
              <a:rPr lang="fr-FR" err="1">
                <a:ea typeface="+mn-lt"/>
                <a:cs typeface="+mn-lt"/>
              </a:rPr>
              <a:t>difficult</a:t>
            </a:r>
            <a:r>
              <a:rPr lang="fr-FR">
                <a:ea typeface="+mn-lt"/>
                <a:cs typeface="+mn-lt"/>
              </a:rPr>
              <a:t> for me to move. </a:t>
            </a:r>
            <a:r>
              <a:rPr lang="fr-FR" err="1">
                <a:ea typeface="+mn-lt"/>
                <a:cs typeface="+mn-lt"/>
              </a:rPr>
              <a:t>We</a:t>
            </a:r>
            <a:r>
              <a:rPr lang="fr-FR">
                <a:ea typeface="+mn-lt"/>
                <a:cs typeface="+mn-lt"/>
              </a:rPr>
              <a:t> </a:t>
            </a:r>
            <a:r>
              <a:rPr lang="fr-FR" err="1">
                <a:ea typeface="+mn-lt"/>
                <a:cs typeface="+mn-lt"/>
              </a:rPr>
              <a:t>totally</a:t>
            </a:r>
            <a:r>
              <a:rPr lang="fr-FR">
                <a:ea typeface="+mn-lt"/>
                <a:cs typeface="+mn-lt"/>
              </a:rPr>
              <a:t> </a:t>
            </a:r>
            <a:r>
              <a:rPr lang="fr-FR" err="1">
                <a:ea typeface="+mn-lt"/>
                <a:cs typeface="+mn-lt"/>
              </a:rPr>
              <a:t>agreed</a:t>
            </a:r>
            <a:r>
              <a:rPr lang="fr-FR">
                <a:ea typeface="+mn-lt"/>
                <a:cs typeface="+mn-lt"/>
              </a:rPr>
              <a:t> to </a:t>
            </a:r>
            <a:r>
              <a:rPr lang="fr-FR" err="1">
                <a:ea typeface="+mn-lt"/>
                <a:cs typeface="+mn-lt"/>
              </a:rPr>
              <a:t>raise</a:t>
            </a:r>
            <a:r>
              <a:rPr lang="fr-FR">
                <a:ea typeface="+mn-lt"/>
                <a:cs typeface="+mn-lt"/>
              </a:rPr>
              <a:t> </a:t>
            </a:r>
            <a:r>
              <a:rPr lang="fr-FR" err="1">
                <a:ea typeface="+mn-lt"/>
                <a:cs typeface="+mn-lt"/>
              </a:rPr>
              <a:t>our</a:t>
            </a:r>
            <a:r>
              <a:rPr lang="fr-FR">
                <a:ea typeface="+mn-lt"/>
                <a:cs typeface="+mn-lt"/>
              </a:rPr>
              <a:t> </a:t>
            </a:r>
            <a:r>
              <a:rPr lang="fr-FR" err="1">
                <a:ea typeface="+mn-lt"/>
                <a:cs typeface="+mn-lt"/>
              </a:rPr>
              <a:t>family</a:t>
            </a:r>
            <a:r>
              <a:rPr lang="fr-FR">
                <a:ea typeface="+mn-lt"/>
                <a:cs typeface="+mn-lt"/>
              </a:rPr>
              <a:t> in UAE. Our </a:t>
            </a:r>
            <a:r>
              <a:rPr lang="fr-FR" err="1">
                <a:ea typeface="+mn-lt"/>
                <a:cs typeface="+mn-lt"/>
              </a:rPr>
              <a:t>children</a:t>
            </a:r>
            <a:r>
              <a:rPr lang="fr-FR">
                <a:ea typeface="+mn-lt"/>
                <a:cs typeface="+mn-lt"/>
              </a:rPr>
              <a:t> </a:t>
            </a:r>
            <a:r>
              <a:rPr lang="fr-FR" err="1">
                <a:ea typeface="+mn-lt"/>
                <a:cs typeface="+mn-lt"/>
              </a:rPr>
              <a:t>will</a:t>
            </a:r>
            <a:r>
              <a:rPr lang="fr-FR">
                <a:ea typeface="+mn-lt"/>
                <a:cs typeface="+mn-lt"/>
              </a:rPr>
              <a:t> </a:t>
            </a:r>
            <a:r>
              <a:rPr lang="fr-FR" err="1">
                <a:ea typeface="+mn-lt"/>
                <a:cs typeface="+mn-lt"/>
              </a:rPr>
              <a:t>get</a:t>
            </a:r>
            <a:r>
              <a:rPr lang="fr-FR">
                <a:ea typeface="+mn-lt"/>
                <a:cs typeface="+mn-lt"/>
              </a:rPr>
              <a:t> </a:t>
            </a:r>
            <a:r>
              <a:rPr lang="fr-FR" err="1">
                <a:ea typeface="+mn-lt"/>
                <a:cs typeface="+mn-lt"/>
              </a:rPr>
              <a:t>citizenship</a:t>
            </a:r>
            <a:r>
              <a:rPr lang="fr-FR">
                <a:ea typeface="+mn-lt"/>
                <a:cs typeface="+mn-lt"/>
              </a:rPr>
              <a:t> and </a:t>
            </a:r>
            <a:r>
              <a:rPr lang="fr-FR" err="1">
                <a:ea typeface="+mn-lt"/>
                <a:cs typeface="+mn-lt"/>
              </a:rPr>
              <a:t>they</a:t>
            </a:r>
            <a:r>
              <a:rPr lang="fr-FR">
                <a:ea typeface="+mn-lt"/>
                <a:cs typeface="+mn-lt"/>
              </a:rPr>
              <a:t> </a:t>
            </a:r>
            <a:r>
              <a:rPr lang="fr-FR" err="1">
                <a:ea typeface="+mn-lt"/>
                <a:cs typeface="+mn-lt"/>
              </a:rPr>
              <a:t>will</a:t>
            </a:r>
            <a:r>
              <a:rPr lang="fr-FR">
                <a:ea typeface="+mn-lt"/>
                <a:cs typeface="+mn-lt"/>
              </a:rPr>
              <a:t> </a:t>
            </a:r>
            <a:r>
              <a:rPr lang="fr-FR" err="1">
                <a:ea typeface="+mn-lt"/>
                <a:cs typeface="+mn-lt"/>
              </a:rPr>
              <a:t>be</a:t>
            </a:r>
            <a:r>
              <a:rPr lang="fr-FR">
                <a:ea typeface="+mn-lt"/>
                <a:cs typeface="+mn-lt"/>
              </a:rPr>
              <a:t> Emiratis.”  </a:t>
            </a:r>
            <a:endParaRPr lang="en-US">
              <a:ea typeface="+mn-lt"/>
              <a:cs typeface="+mn-lt"/>
            </a:endParaRPr>
          </a:p>
          <a:p>
            <a:r>
              <a:rPr lang="fr-FR" err="1">
                <a:ea typeface="+mn-lt"/>
                <a:cs typeface="+mn-lt"/>
              </a:rPr>
              <a:t>Aminah</a:t>
            </a:r>
            <a:r>
              <a:rPr lang="fr-FR">
                <a:ea typeface="+mn-lt"/>
                <a:cs typeface="+mn-lt"/>
              </a:rPr>
              <a:t>, 21</a:t>
            </a:r>
            <a:endParaRPr lang="en-US">
              <a:cs typeface="Calibri"/>
            </a:endParaRPr>
          </a:p>
        </p:txBody>
      </p:sp>
    </p:spTree>
    <p:extLst>
      <p:ext uri="{BB962C8B-B14F-4D97-AF65-F5344CB8AC3E}">
        <p14:creationId xmlns:p14="http://schemas.microsoft.com/office/powerpoint/2010/main" val="201598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57FB8DA-23AC-455F-9AFD-0ED8F26FDD95}"/>
              </a:ext>
            </a:extLst>
          </p:cNvPr>
          <p:cNvSpPr>
            <a:spLocks noGrp="1"/>
          </p:cNvSpPr>
          <p:nvPr>
            <p:ph type="title"/>
          </p:nvPr>
        </p:nvSpPr>
        <p:spPr>
          <a:xfrm>
            <a:off x="965199" y="851517"/>
            <a:ext cx="5130795" cy="1461778"/>
          </a:xfrm>
        </p:spPr>
        <p:txBody>
          <a:bodyPr>
            <a:normAutofit/>
          </a:bodyPr>
          <a:lstStyle/>
          <a:p>
            <a:r>
              <a:rPr lang="en-US" sz="4000">
                <a:ea typeface="+mj-lt"/>
                <a:cs typeface="+mj-lt"/>
              </a:rPr>
              <a:t>Women's rights in the UAE </a:t>
            </a:r>
          </a:p>
        </p:txBody>
      </p:sp>
      <p:sp>
        <p:nvSpPr>
          <p:cNvPr id="3" name="Espace réservé du contenu 2">
            <a:extLst>
              <a:ext uri="{FF2B5EF4-FFF2-40B4-BE49-F238E27FC236}">
                <a16:creationId xmlns:a16="http://schemas.microsoft.com/office/drawing/2014/main" xmlns="" id="{A73A31B7-2807-4E7C-B6AC-C7A4D503C56C}"/>
              </a:ext>
            </a:extLst>
          </p:cNvPr>
          <p:cNvSpPr>
            <a:spLocks noGrp="1"/>
          </p:cNvSpPr>
          <p:nvPr>
            <p:ph idx="1"/>
          </p:nvPr>
        </p:nvSpPr>
        <p:spPr>
          <a:xfrm>
            <a:off x="568261" y="2219170"/>
            <a:ext cx="4445283" cy="4282923"/>
          </a:xfrm>
        </p:spPr>
        <p:txBody>
          <a:bodyPr vert="horz" lIns="91440" tIns="45720" rIns="91440" bIns="45720" rtlCol="0" anchor="t">
            <a:normAutofit/>
          </a:bodyPr>
          <a:lstStyle/>
          <a:p>
            <a:pPr marL="0" indent="0">
              <a:buNone/>
            </a:pPr>
            <a:endParaRPr lang="fr-FR" sz="2400">
              <a:cs typeface="Calibri"/>
            </a:endParaRPr>
          </a:p>
          <a:p>
            <a:endParaRPr lang="fr-FR" sz="2400">
              <a:cs typeface="Calibri"/>
            </a:endParaRPr>
          </a:p>
          <a:p>
            <a:r>
              <a:rPr lang="fr-FR" sz="2400" err="1">
                <a:cs typeface="Calibri"/>
              </a:rPr>
              <a:t>Citizenship</a:t>
            </a:r>
            <a:endParaRPr lang="fr-FR" sz="2400">
              <a:cs typeface="Calibri"/>
            </a:endParaRPr>
          </a:p>
          <a:p>
            <a:r>
              <a:rPr lang="fr-FR" sz="2400" err="1">
                <a:cs typeface="Calibri"/>
              </a:rPr>
              <a:t>Property</a:t>
            </a:r>
            <a:r>
              <a:rPr lang="fr-FR" sz="2400">
                <a:cs typeface="Calibri"/>
              </a:rPr>
              <a:t> transmission</a:t>
            </a:r>
          </a:p>
          <a:p>
            <a:r>
              <a:rPr lang="fr-FR" sz="2400" err="1">
                <a:cs typeface="Calibri"/>
              </a:rPr>
              <a:t>Offsprings</a:t>
            </a:r>
            <a:endParaRPr lang="fr-FR" sz="2400">
              <a:cs typeface="Calibri"/>
            </a:endParaRPr>
          </a:p>
          <a:p>
            <a:r>
              <a:rPr lang="fr-FR" sz="2400">
                <a:ea typeface="+mn-lt"/>
                <a:cs typeface="+mn-lt"/>
              </a:rPr>
              <a:t>Socio Marital Changes</a:t>
            </a:r>
            <a:endParaRPr lang="fr-FR" sz="2400">
              <a:cs typeface="Calibri"/>
            </a:endParaRPr>
          </a:p>
          <a:p>
            <a:pPr marL="0" indent="0">
              <a:buNone/>
            </a:pPr>
            <a:endParaRPr lang="fr-FR" sz="2400">
              <a:cs typeface="Calibri"/>
            </a:endParaRPr>
          </a:p>
        </p:txBody>
      </p:sp>
      <p:pic>
        <p:nvPicPr>
          <p:cNvPr id="4" name="Image 4">
            <a:extLst>
              <a:ext uri="{FF2B5EF4-FFF2-40B4-BE49-F238E27FC236}">
                <a16:creationId xmlns:a16="http://schemas.microsoft.com/office/drawing/2014/main" xmlns="" id="{F8091FFC-4AF3-4BF3-B8E7-A47528DB8722}"/>
              </a:ext>
            </a:extLst>
          </p:cNvPr>
          <p:cNvPicPr>
            <a:picLocks noChangeAspect="1"/>
          </p:cNvPicPr>
          <p:nvPr/>
        </p:nvPicPr>
        <p:blipFill rotWithShape="1">
          <a:blip r:embed="rId2"/>
          <a:srcRect l="10133"/>
          <a:stretch/>
        </p:blipFill>
        <p:spPr>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Tree>
    <p:extLst>
      <p:ext uri="{BB962C8B-B14F-4D97-AF65-F5344CB8AC3E}">
        <p14:creationId xmlns:p14="http://schemas.microsoft.com/office/powerpoint/2010/main" val="18850449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D9879AAD27A3438BB141B3A2DA5187" ma:contentTypeVersion="4" ma:contentTypeDescription="Create a new document." ma:contentTypeScope="" ma:versionID="3c1e3821cbd43acd68cc18caf92024ad">
  <xsd:schema xmlns:xsd="http://www.w3.org/2001/XMLSchema" xmlns:xs="http://www.w3.org/2001/XMLSchema" xmlns:p="http://schemas.microsoft.com/office/2006/metadata/properties" xmlns:ns2="0cb7490d-3975-4581-9d8c-37a18a5c013b" targetNamespace="http://schemas.microsoft.com/office/2006/metadata/properties" ma:root="true" ma:fieldsID="628411787a0bd0be349bbbf478dde57f" ns2:_="">
    <xsd:import namespace="0cb7490d-3975-4581-9d8c-37a18a5c01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7490d-3975-4581-9d8c-37a18a5c01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2957CB-829E-4F47-8A8D-8081C1B981B6}">
  <ds:schemaRefs>
    <ds:schemaRef ds:uri="0cb7490d-3975-4581-9d8c-37a18a5c01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3A97F4-2F74-48CC-BFB9-052868C48CF3}">
  <ds:schemaRefs>
    <ds:schemaRef ds:uri="http://schemas.microsoft.com/sharepoint/v3/contenttype/forms"/>
  </ds:schemaRefs>
</ds:datastoreItem>
</file>

<file path=customXml/itemProps3.xml><?xml version="1.0" encoding="utf-8"?>
<ds:datastoreItem xmlns:ds="http://schemas.openxmlformats.org/officeDocument/2006/customXml" ds:itemID="{D1F18A78-97BE-41EF-A413-40C83485DDB2}">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0cb7490d-3975-4581-9d8c-37a18a5c013b"/>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378</Words>
  <Application>Microsoft Office PowerPoint</Application>
  <PresentationFormat>Custom</PresentationFormat>
  <Paragraphs>128</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  A “deviant” choice  Emirati women married to non- Emirati locals: a legal and anthropological perspective   </vt:lpstr>
      <vt:lpstr>Outline </vt:lpstr>
      <vt:lpstr>Research questions</vt:lpstr>
      <vt:lpstr>Research methods </vt:lpstr>
      <vt:lpstr>PowerPoint Presentation</vt:lpstr>
      <vt:lpstr>Analyzing the data </vt:lpstr>
      <vt:lpstr>Constitution and Law : defining marriage </vt:lpstr>
      <vt:lpstr>PowerPoint Presentation</vt:lpstr>
      <vt:lpstr>Women's rights in the UAE </vt:lpstr>
      <vt:lpstr>Citizenship</vt:lpstr>
      <vt:lpstr>Property transmission</vt:lpstr>
      <vt:lpstr>Offsprings </vt:lpstr>
      <vt:lpstr>Socio Marital Changes</vt:lpstr>
      <vt:lpstr>Emirati Women and UAE nation</vt:lpstr>
      <vt:lpstr>PowerPoint Presentation</vt:lpstr>
      <vt:lpstr>Results/ Conclusions  </vt:lpstr>
      <vt:lpstr>PowerPoint Presentation</vt:lpstr>
      <vt:lpstr> Recommendations  </vt:lpstr>
      <vt:lpstr>References </vt:lpstr>
      <vt:lpstr>Thanks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“deviant” choice.  Emirati women married to non- Emirati locals: a legal and anthropological perspective</dc:title>
  <dc:creator>Pascariu,Casiana</dc:creator>
  <cp:lastModifiedBy>stack</cp:lastModifiedBy>
  <cp:revision>4</cp:revision>
  <dcterms:created xsi:type="dcterms:W3CDTF">2020-10-29T11:53:33Z</dcterms:created>
  <dcterms:modified xsi:type="dcterms:W3CDTF">2020-11-05T17:54:02Z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0x010100A4D9879AAD27A3438BB141B3A2DA5187</vt:lpwstr>
  </property>
</Properties>
</file>