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7"/>
  </p:notesMasterIdLst>
  <p:sldIdLst>
    <p:sldId id="256" r:id="rId2"/>
    <p:sldId id="257" r:id="rId3"/>
    <p:sldId id="258" r:id="rId4"/>
    <p:sldId id="259" r:id="rId5"/>
    <p:sldId id="284" r:id="rId6"/>
    <p:sldId id="260" r:id="rId7"/>
    <p:sldId id="261" r:id="rId8"/>
    <p:sldId id="262" r:id="rId9"/>
    <p:sldId id="287" r:id="rId10"/>
    <p:sldId id="263" r:id="rId11"/>
    <p:sldId id="285" r:id="rId12"/>
    <p:sldId id="289" r:id="rId13"/>
    <p:sldId id="265" r:id="rId14"/>
    <p:sldId id="266" r:id="rId15"/>
    <p:sldId id="264" r:id="rId16"/>
    <p:sldId id="281" r:id="rId17"/>
    <p:sldId id="270" r:id="rId18"/>
    <p:sldId id="269" r:id="rId19"/>
    <p:sldId id="291" r:id="rId20"/>
    <p:sldId id="293" r:id="rId21"/>
    <p:sldId id="294" r:id="rId22"/>
    <p:sldId id="295" r:id="rId23"/>
    <p:sldId id="277" r:id="rId24"/>
    <p:sldId id="296" r:id="rId25"/>
    <p:sldId id="278" r:id="rId26"/>
    <p:sldId id="298" r:id="rId27"/>
    <p:sldId id="267" r:id="rId28"/>
    <p:sldId id="299" r:id="rId29"/>
    <p:sldId id="300" r:id="rId30"/>
    <p:sldId id="301" r:id="rId31"/>
    <p:sldId id="275" r:id="rId32"/>
    <p:sldId id="303" r:id="rId33"/>
    <p:sldId id="304" r:id="rId34"/>
    <p:sldId id="273" r:id="rId35"/>
    <p:sldId id="28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6"/>
    <p:restoredTop sz="94422"/>
  </p:normalViewPr>
  <p:slideViewPr>
    <p:cSldViewPr snapToGrid="0" snapToObjects="1">
      <p:cViewPr>
        <p:scale>
          <a:sx n="76" d="100"/>
          <a:sy n="76" d="100"/>
        </p:scale>
        <p:origin x="-43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4FE5A-EDA3-7C49-A3C2-E4B91AE7E280}" type="datetimeFigureOut">
              <a:rPr lang="en-US" smtClean="0"/>
              <a:t>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8AC55-C111-FC4B-AEE8-3B9BC12E3A8F}" type="slidenum">
              <a:rPr lang="en-US" smtClean="0"/>
              <a:t>‹#›</a:t>
            </a:fld>
            <a:endParaRPr lang="en-US"/>
          </a:p>
        </p:txBody>
      </p:sp>
    </p:spTree>
    <p:extLst>
      <p:ext uri="{BB962C8B-B14F-4D97-AF65-F5344CB8AC3E}">
        <p14:creationId xmlns:p14="http://schemas.microsoft.com/office/powerpoint/2010/main" val="382279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C1B571-74D5-B244-AAB9-180F4A78330F}" type="datetimeFigureOut">
              <a:rPr lang="en-US" smtClean="0"/>
              <a:t>11/7/2020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9A02EBED-BE49-9646-B87A-58629E30A9DB}"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7509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1B571-74D5-B244-AAB9-180F4A78330F}"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2EBED-BE49-9646-B87A-58629E30A9DB}"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8805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1B571-74D5-B244-AAB9-180F4A78330F}"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2EBED-BE49-9646-B87A-58629E30A9DB}"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541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1B571-74D5-B244-AAB9-180F4A78330F}"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2EBED-BE49-9646-B87A-58629E30A9DB}"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084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1B571-74D5-B244-AAB9-180F4A78330F}"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2EBED-BE49-9646-B87A-58629E30A9DB}"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7361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C1B571-74D5-B244-AAB9-180F4A78330F}" type="datetimeFigureOut">
              <a:rPr lang="en-US" smtClean="0"/>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02EBED-BE49-9646-B87A-58629E30A9DB}"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368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C1B571-74D5-B244-AAB9-180F4A78330F}" type="datetimeFigureOut">
              <a:rPr lang="en-US" smtClean="0"/>
              <a:t>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02EBED-BE49-9646-B87A-58629E30A9DB}"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604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C1B571-74D5-B244-AAB9-180F4A78330F}" type="datetimeFigureOut">
              <a:rPr lang="en-US" smtClean="0"/>
              <a:t>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02EBED-BE49-9646-B87A-58629E30A9DB}"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81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1B571-74D5-B244-AAB9-180F4A78330F}" type="datetimeFigureOut">
              <a:rPr lang="en-US" smtClean="0"/>
              <a:t>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02EBED-BE49-9646-B87A-58629E30A9DB}" type="slidenum">
              <a:rPr lang="en-US" smtClean="0"/>
              <a:t>‹#›</a:t>
            </a:fld>
            <a:endParaRPr lang="en-US"/>
          </a:p>
        </p:txBody>
      </p:sp>
    </p:spTree>
    <p:extLst>
      <p:ext uri="{BB962C8B-B14F-4D97-AF65-F5344CB8AC3E}">
        <p14:creationId xmlns:p14="http://schemas.microsoft.com/office/powerpoint/2010/main" val="7834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C1B571-74D5-B244-AAB9-180F4A78330F}" type="datetimeFigureOut">
              <a:rPr lang="en-US" smtClean="0"/>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02EBED-BE49-9646-B87A-58629E30A9DB}"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1938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9C1B571-74D5-B244-AAB9-180F4A78330F}" type="datetimeFigureOut">
              <a:rPr lang="en-US" smtClean="0"/>
              <a:t>11/7/2020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9A02EBED-BE49-9646-B87A-58629E30A9DB}"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05710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9C1B571-74D5-B244-AAB9-180F4A78330F}" type="datetimeFigureOut">
              <a:rPr lang="en-US" smtClean="0"/>
              <a:t>11/7/2020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A02EBED-BE49-9646-B87A-58629E30A9DB}"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98432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tiff"/><Relationship Id="rId4" Type="http://schemas.openxmlformats.org/officeDocument/2006/relationships/image" Target="../media/image15.jpeg"/><Relationship Id="rId9"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xmlns="" id="{45A09023-C8CA-43AD-B5BC-3EC84B1996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6" y="91450"/>
            <a:ext cx="12191980" cy="6857990"/>
          </a:xfrm>
          <a:prstGeom prst="rect">
            <a:avLst/>
          </a:prstGeom>
        </p:spPr>
      </p:pic>
      <p:sp>
        <p:nvSpPr>
          <p:cNvPr id="10" name="Rectangle 9">
            <a:extLst>
              <a:ext uri="{FF2B5EF4-FFF2-40B4-BE49-F238E27FC236}">
                <a16:creationId xmlns:a16="http://schemas.microsoft.com/office/drawing/2014/main" xmlns="" id="{8A4C2E6B-4A97-2441-8579-E98D17AAE3F5}"/>
              </a:ext>
            </a:extLst>
          </p:cNvPr>
          <p:cNvSpPr/>
          <p:nvPr/>
        </p:nvSpPr>
        <p:spPr>
          <a:xfrm>
            <a:off x="548638" y="374359"/>
            <a:ext cx="8582299" cy="1815882"/>
          </a:xfrm>
          <a:prstGeom prst="rect">
            <a:avLst/>
          </a:prstGeom>
        </p:spPr>
        <p:txBody>
          <a:bodyPr wrap="square">
            <a:spAutoFit/>
          </a:bodyPr>
          <a:lstStyle/>
          <a:p>
            <a:pPr algn="ctr"/>
            <a:r>
              <a:rPr lang="en-US" sz="2800" b="1" dirty="0">
                <a:solidFill>
                  <a:schemeClr val="bg1"/>
                </a:solidFill>
                <a:latin typeface="Times New Roman" panose="02020603050405020304" pitchFamily="18" charset="0"/>
                <a:ea typeface="Calibri" panose="020F0502020204030204" pitchFamily="34" charset="0"/>
                <a:cs typeface="Arial" panose="020B0604020202020204" pitchFamily="34" charset="0"/>
              </a:rPr>
              <a:t>Arab Women Novelists Between Racism and </a:t>
            </a:r>
          </a:p>
          <a:p>
            <a:pPr algn="ctr"/>
            <a:r>
              <a:rPr lang="en-US" sz="2800" b="1" dirty="0">
                <a:solidFill>
                  <a:schemeClr val="bg1"/>
                </a:solidFill>
                <a:latin typeface="Times New Roman" panose="02020603050405020304" pitchFamily="18" charset="0"/>
                <a:ea typeface="Calibri" panose="020F0502020204030204" pitchFamily="34" charset="0"/>
                <a:cs typeface="Arial" panose="020B0604020202020204" pitchFamily="34" charset="0"/>
              </a:rPr>
              <a:t>Sectarianism </a:t>
            </a:r>
            <a:endParaRPr lang="en-US" sz="2800" b="1"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gn="ctr"/>
            <a:r>
              <a:rPr lang="en-US" sz="2800" b="1" dirty="0">
                <a:solidFill>
                  <a:schemeClr val="bg1"/>
                </a:solidFill>
                <a:latin typeface="Times New Roman" panose="02020603050405020304" pitchFamily="18" charset="0"/>
                <a:ea typeface="Calibri" panose="020F0502020204030204" pitchFamily="34" charset="0"/>
                <a:cs typeface="Arial" panose="020B0604020202020204" pitchFamily="34" charset="0"/>
              </a:rPr>
              <a:t>Zainab </a:t>
            </a:r>
            <a:r>
              <a:rPr lang="en-US" sz="2800" b="1" dirty="0" err="1">
                <a:solidFill>
                  <a:schemeClr val="bg1"/>
                </a:solidFill>
                <a:latin typeface="Times New Roman" panose="02020603050405020304" pitchFamily="18" charset="0"/>
                <a:ea typeface="Calibri" panose="020F0502020204030204" pitchFamily="34" charset="0"/>
                <a:cs typeface="Arial" panose="020B0604020202020204" pitchFamily="34" charset="0"/>
              </a:rPr>
              <a:t>Hefny</a:t>
            </a:r>
            <a:r>
              <a:rPr lang="en-US" sz="2800" b="1" dirty="0">
                <a:solidFill>
                  <a:schemeClr val="bg1"/>
                </a:solidFill>
                <a:latin typeface="Times New Roman" panose="02020603050405020304" pitchFamily="18" charset="0"/>
                <a:ea typeface="Calibri" panose="020F0502020204030204" pitchFamily="34" charset="0"/>
                <a:cs typeface="Arial" panose="020B0604020202020204" pitchFamily="34" charset="0"/>
              </a:rPr>
              <a:t> and </a:t>
            </a:r>
            <a:r>
              <a:rPr lang="en-US" sz="2800" b="1" dirty="0" err="1">
                <a:solidFill>
                  <a:schemeClr val="bg1"/>
                </a:solidFill>
                <a:latin typeface="Times New Roman" panose="02020603050405020304" pitchFamily="18" charset="0"/>
                <a:ea typeface="Calibri" panose="020F0502020204030204" pitchFamily="34" charset="0"/>
                <a:cs typeface="Arial" panose="020B0604020202020204" pitchFamily="34" charset="0"/>
              </a:rPr>
              <a:t>Buthaina</a:t>
            </a:r>
            <a:r>
              <a:rPr lang="en-US" sz="2800" b="1" dirty="0">
                <a:solidFill>
                  <a:schemeClr val="bg1"/>
                </a:solidFill>
                <a:latin typeface="Times New Roman" panose="02020603050405020304" pitchFamily="18" charset="0"/>
                <a:ea typeface="Calibri" panose="020F0502020204030204" pitchFamily="34" charset="0"/>
                <a:cs typeface="Arial" panose="020B0604020202020204" pitchFamily="34" charset="0"/>
              </a:rPr>
              <a:t> Khader </a:t>
            </a:r>
            <a:r>
              <a:rPr lang="en-US" sz="2800" b="1" dirty="0" err="1">
                <a:solidFill>
                  <a:schemeClr val="bg1"/>
                </a:solidFill>
                <a:latin typeface="Times New Roman" panose="02020603050405020304" pitchFamily="18" charset="0"/>
                <a:ea typeface="Calibri" panose="020F0502020204030204" pitchFamily="34" charset="0"/>
                <a:cs typeface="Arial" panose="020B0604020202020204" pitchFamily="34" charset="0"/>
              </a:rPr>
              <a:t>Makki</a:t>
            </a:r>
            <a:endParaRPr lang="en-US" sz="2800" b="1"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gn="ctr"/>
            <a:r>
              <a:rPr lang="ar-SA"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sz="2800" b="1"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CBA9D28D-0B6C-0B4D-AF8C-8D4C2EAF46DB}"/>
              </a:ext>
            </a:extLst>
          </p:cNvPr>
          <p:cNvSpPr/>
          <p:nvPr/>
        </p:nvSpPr>
        <p:spPr>
          <a:xfrm>
            <a:off x="590005" y="2246811"/>
            <a:ext cx="3655423" cy="875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ea typeface="Calibri" panose="020F0502020204030204" pitchFamily="34" charset="0"/>
                <a:cs typeface="Arial" panose="020B0604020202020204" pitchFamily="34" charset="0"/>
              </a:rPr>
              <a:t>Dr. </a:t>
            </a:r>
            <a:r>
              <a:rPr lang="en-US" sz="2400" b="1" dirty="0" err="1">
                <a:solidFill>
                  <a:schemeClr val="bg1"/>
                </a:solidFill>
                <a:latin typeface="Times New Roman" panose="02020603050405020304" pitchFamily="18" charset="0"/>
                <a:ea typeface="Calibri" panose="020F0502020204030204" pitchFamily="34" charset="0"/>
                <a:cs typeface="Arial" panose="020B0604020202020204" pitchFamily="34" charset="0"/>
              </a:rPr>
              <a:t>Wijdan</a:t>
            </a:r>
            <a:r>
              <a:rPr lang="en-US" sz="2400" b="1" dirty="0">
                <a:solidFill>
                  <a:schemeClr val="bg1"/>
                </a:solidFill>
                <a:latin typeface="Times New Roman" panose="02020603050405020304" pitchFamily="18" charset="0"/>
                <a:ea typeface="Calibri" panose="020F0502020204030204" pitchFamily="34" charset="0"/>
                <a:cs typeface="Arial" panose="020B0604020202020204" pitchFamily="34" charset="0"/>
              </a:rPr>
              <a:t>  </a:t>
            </a:r>
            <a:r>
              <a:rPr lang="en-US" sz="2400" b="1" dirty="0" err="1">
                <a:solidFill>
                  <a:schemeClr val="bg1"/>
                </a:solidFill>
                <a:latin typeface="Times New Roman" panose="02020603050405020304" pitchFamily="18" charset="0"/>
                <a:ea typeface="Calibri" panose="020F0502020204030204" pitchFamily="34" charset="0"/>
                <a:cs typeface="Arial" panose="020B0604020202020204" pitchFamily="34" charset="0"/>
              </a:rPr>
              <a:t>Alsayegh</a:t>
            </a:r>
            <a:endParaRPr lang="en-US" sz="2400" b="1" dirty="0">
              <a:solidFill>
                <a:schemeClr val="bg1"/>
              </a:solidFill>
              <a:latin typeface="Times New Roman" panose="02020603050405020304" pitchFamily="18" charset="0"/>
              <a:ea typeface="Calibri" panose="020F0502020204030204" pitchFamily="34" charset="0"/>
              <a:cs typeface="Arial" panose="020B0604020202020204" pitchFamily="34" charset="0"/>
            </a:endParaRPr>
          </a:p>
          <a:p>
            <a:r>
              <a:rPr lang="en-US" sz="2400" b="1" dirty="0">
                <a:solidFill>
                  <a:schemeClr val="bg1"/>
                </a:solidFill>
                <a:latin typeface="Times New Roman" panose="02020603050405020304" pitchFamily="18" charset="0"/>
                <a:ea typeface="Calibri" panose="020F0502020204030204" pitchFamily="34" charset="0"/>
                <a:cs typeface="Arial" panose="020B0604020202020204" pitchFamily="34" charset="0"/>
              </a:rPr>
              <a:t>University of Michigan </a:t>
            </a:r>
            <a:endParaRPr lang="en-US" sz="2400" b="1"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201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83969EF-AF98-9840-8EFA-65180D6BF5CA}"/>
              </a:ext>
            </a:extLst>
          </p:cNvPr>
          <p:cNvPicPr>
            <a:picLocks noGrp="1" noChangeAspect="1"/>
          </p:cNvPicPr>
          <p:nvPr>
            <p:ph idx="1"/>
          </p:nvPr>
        </p:nvPicPr>
        <p:blipFill>
          <a:blip r:embed="rId2"/>
          <a:stretch>
            <a:fillRect/>
          </a:stretch>
        </p:blipFill>
        <p:spPr>
          <a:xfrm>
            <a:off x="3016772" y="2617851"/>
            <a:ext cx="3289300" cy="2463800"/>
          </a:xfrm>
        </p:spPr>
      </p:pic>
      <p:pic>
        <p:nvPicPr>
          <p:cNvPr id="7" name="Picture 6">
            <a:extLst>
              <a:ext uri="{FF2B5EF4-FFF2-40B4-BE49-F238E27FC236}">
                <a16:creationId xmlns:a16="http://schemas.microsoft.com/office/drawing/2014/main" xmlns="" id="{F2F17A51-948C-3347-9DBE-12F0392BEF40}"/>
              </a:ext>
            </a:extLst>
          </p:cNvPr>
          <p:cNvPicPr>
            <a:picLocks noChangeAspect="1"/>
          </p:cNvPicPr>
          <p:nvPr/>
        </p:nvPicPr>
        <p:blipFill>
          <a:blip r:embed="rId3"/>
          <a:stretch>
            <a:fillRect/>
          </a:stretch>
        </p:blipFill>
        <p:spPr>
          <a:xfrm>
            <a:off x="8852492" y="2617851"/>
            <a:ext cx="2400300" cy="3390900"/>
          </a:xfrm>
          <a:prstGeom prst="rect">
            <a:avLst/>
          </a:prstGeom>
        </p:spPr>
      </p:pic>
      <p:pic>
        <p:nvPicPr>
          <p:cNvPr id="8" name="Picture 7">
            <a:extLst>
              <a:ext uri="{FF2B5EF4-FFF2-40B4-BE49-F238E27FC236}">
                <a16:creationId xmlns:a16="http://schemas.microsoft.com/office/drawing/2014/main" xmlns="" id="{60459D81-0A34-874C-96A5-07B366C623AE}"/>
              </a:ext>
            </a:extLst>
          </p:cNvPr>
          <p:cNvPicPr>
            <a:picLocks noChangeAspect="1"/>
          </p:cNvPicPr>
          <p:nvPr/>
        </p:nvPicPr>
        <p:blipFill>
          <a:blip r:embed="rId4"/>
          <a:stretch>
            <a:fillRect/>
          </a:stretch>
        </p:blipFill>
        <p:spPr>
          <a:xfrm>
            <a:off x="794272" y="2556510"/>
            <a:ext cx="2222500" cy="3644900"/>
          </a:xfrm>
          <a:prstGeom prst="rect">
            <a:avLst/>
          </a:prstGeom>
        </p:spPr>
      </p:pic>
      <p:sp>
        <p:nvSpPr>
          <p:cNvPr id="3" name="Rectangle 2">
            <a:extLst>
              <a:ext uri="{FF2B5EF4-FFF2-40B4-BE49-F238E27FC236}">
                <a16:creationId xmlns:a16="http://schemas.microsoft.com/office/drawing/2014/main" xmlns="" id="{F9E93DA1-889F-E640-A794-E816E43DB047}"/>
              </a:ext>
            </a:extLst>
          </p:cNvPr>
          <p:cNvSpPr/>
          <p:nvPr/>
        </p:nvSpPr>
        <p:spPr>
          <a:xfrm>
            <a:off x="434898" y="245327"/>
            <a:ext cx="9065941" cy="2152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Egyptian novelist, </a:t>
            </a:r>
            <a:r>
              <a:rPr lang="en-US" dirty="0" err="1"/>
              <a:t>Miral</a:t>
            </a:r>
            <a:r>
              <a:rPr lang="en-US" dirty="0"/>
              <a:t> Al-</a:t>
            </a:r>
            <a:r>
              <a:rPr lang="en-US" dirty="0" err="1"/>
              <a:t>Tahawi</a:t>
            </a:r>
            <a:r>
              <a:rPr lang="en-US" dirty="0"/>
              <a:t>, in her novel, </a:t>
            </a:r>
            <a:r>
              <a:rPr lang="en-US" i="1" dirty="0"/>
              <a:t>The Tent </a:t>
            </a:r>
            <a:r>
              <a:rPr lang="en-US" dirty="0"/>
              <a:t>(1995).</a:t>
            </a:r>
          </a:p>
          <a:p>
            <a:pPr algn="ctr"/>
            <a:endParaRPr lang="en-US" dirty="0"/>
          </a:p>
        </p:txBody>
      </p:sp>
    </p:spTree>
    <p:extLst>
      <p:ext uri="{BB962C8B-B14F-4D97-AF65-F5344CB8AC3E}">
        <p14:creationId xmlns:p14="http://schemas.microsoft.com/office/powerpoint/2010/main" val="128435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44C9E1-10DF-0046-AADC-70CAB610C90B}"/>
              </a:ext>
            </a:extLst>
          </p:cNvPr>
          <p:cNvSpPr>
            <a:spLocks noGrp="1"/>
          </p:cNvSpPr>
          <p:nvPr>
            <p:ph type="title"/>
          </p:nvPr>
        </p:nvSpPr>
        <p:spPr>
          <a:xfrm>
            <a:off x="1380236" y="286601"/>
            <a:ext cx="5929422" cy="1852976"/>
          </a:xfrm>
        </p:spPr>
        <p:txBody>
          <a:bodyPr>
            <a:normAutofit/>
          </a:bodyPr>
          <a:lstStyle/>
          <a:p>
            <a:r>
              <a:rPr lang="en-US" b="0" dirty="0"/>
              <a:t>Femicide and sexism </a:t>
            </a:r>
            <a:endParaRPr lang="en-US" sz="4000" dirty="0"/>
          </a:p>
        </p:txBody>
      </p:sp>
      <p:sp>
        <p:nvSpPr>
          <p:cNvPr id="8" name="Content Placeholder 7">
            <a:extLst>
              <a:ext uri="{FF2B5EF4-FFF2-40B4-BE49-F238E27FC236}">
                <a16:creationId xmlns:a16="http://schemas.microsoft.com/office/drawing/2014/main" xmlns="" id="{0C58D6DC-779F-4BC1-8F37-B092569D537C}"/>
              </a:ext>
            </a:extLst>
          </p:cNvPr>
          <p:cNvSpPr>
            <a:spLocks noGrp="1"/>
          </p:cNvSpPr>
          <p:nvPr>
            <p:ph idx="1"/>
          </p:nvPr>
        </p:nvSpPr>
        <p:spPr>
          <a:xfrm>
            <a:off x="1380237" y="2621381"/>
            <a:ext cx="5929422" cy="3322219"/>
          </a:xfrm>
        </p:spPr>
        <p:txBody>
          <a:bodyPr>
            <a:normAutofit/>
          </a:bodyPr>
          <a:lstStyle/>
          <a:p>
            <a:r>
              <a:rPr lang="en-US" sz="1800" dirty="0"/>
              <a:t>Al-</a:t>
            </a:r>
            <a:r>
              <a:rPr lang="en-US" sz="1800" dirty="0" err="1"/>
              <a:t>Tahawi</a:t>
            </a:r>
            <a:r>
              <a:rPr lang="en-US" sz="1800" dirty="0"/>
              <a:t> discusses  the  sexist discrimination  of the patriarchal system against the female protagonist. </a:t>
            </a:r>
          </a:p>
          <a:p>
            <a:r>
              <a:rPr lang="en-US" sz="1800" dirty="0"/>
              <a:t>Explores  the sequences of the forced marriage, a  cousin's marriage, which lead the protagonist to the physical abuse, and psychological femicide.</a:t>
            </a:r>
          </a:p>
          <a:p>
            <a:r>
              <a:rPr lang="en-US" sz="1800" dirty="0"/>
              <a:t> Reflects the features of conservative females as gatekeepers of the patriarchal paradigms.</a:t>
            </a:r>
          </a:p>
        </p:txBody>
      </p:sp>
      <p:pic>
        <p:nvPicPr>
          <p:cNvPr id="4" name="Content Placeholder 3">
            <a:extLst>
              <a:ext uri="{FF2B5EF4-FFF2-40B4-BE49-F238E27FC236}">
                <a16:creationId xmlns:a16="http://schemas.microsoft.com/office/drawing/2014/main" xmlns="" id="{D12303A0-46C6-C843-B67D-A1D81CBDFF4A}"/>
              </a:ext>
            </a:extLst>
          </p:cNvPr>
          <p:cNvPicPr>
            <a:picLocks noChangeAspect="1"/>
          </p:cNvPicPr>
          <p:nvPr/>
        </p:nvPicPr>
        <p:blipFill rotWithShape="1">
          <a:blip r:embed="rId2"/>
          <a:srcRect l="294"/>
          <a:stretch/>
        </p:blipFill>
        <p:spPr>
          <a:xfrm>
            <a:off x="8115300" y="-12515"/>
            <a:ext cx="4076700" cy="6418631"/>
          </a:xfrm>
          <a:prstGeom prst="rect">
            <a:avLst/>
          </a:prstGeom>
        </p:spPr>
      </p:pic>
    </p:spTree>
    <p:extLst>
      <p:ext uri="{BB962C8B-B14F-4D97-AF65-F5344CB8AC3E}">
        <p14:creationId xmlns:p14="http://schemas.microsoft.com/office/powerpoint/2010/main" val="2299178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E64CA43-A6B3-1742-BF57-165E07E03D86}"/>
              </a:ext>
            </a:extLst>
          </p:cNvPr>
          <p:cNvSpPr/>
          <p:nvPr/>
        </p:nvSpPr>
        <p:spPr>
          <a:xfrm>
            <a:off x="1149927" y="2277037"/>
            <a:ext cx="6965374" cy="1477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ormAutofit/>
          </a:bodyPr>
          <a:lstStyle/>
          <a:p>
            <a:pPr>
              <a:lnSpc>
                <a:spcPct val="120000"/>
              </a:lnSpc>
              <a:spcAft>
                <a:spcPts val="600"/>
              </a:spcAft>
            </a:pPr>
            <a:r>
              <a:rPr lang="en-US" b="1" dirty="0">
                <a:solidFill>
                  <a:schemeClr val="tx1"/>
                </a:solidFill>
              </a:rPr>
              <a:t>Two Kuwaiti novelists, Laila Al-Othman and </a:t>
            </a:r>
            <a:r>
              <a:rPr lang="en-US" b="1" dirty="0" err="1">
                <a:solidFill>
                  <a:schemeClr val="tx1"/>
                </a:solidFill>
              </a:rPr>
              <a:t>Fawzia</a:t>
            </a:r>
            <a:r>
              <a:rPr lang="en-US" b="1" dirty="0">
                <a:solidFill>
                  <a:schemeClr val="tx1"/>
                </a:solidFill>
              </a:rPr>
              <a:t> </a:t>
            </a:r>
            <a:r>
              <a:rPr lang="en-US" b="1" dirty="0" err="1">
                <a:solidFill>
                  <a:schemeClr val="tx1"/>
                </a:solidFill>
              </a:rPr>
              <a:t>Shuwaish</a:t>
            </a:r>
            <a:r>
              <a:rPr lang="en-US" b="1" dirty="0">
                <a:solidFill>
                  <a:schemeClr val="tx1"/>
                </a:solidFill>
              </a:rPr>
              <a:t> Al-Salem, they  succeeded in exposing the social order by highlighting the  sexism practices and  ascertain practice against a marginalized social class . </a:t>
            </a:r>
          </a:p>
        </p:txBody>
      </p:sp>
      <p:pic>
        <p:nvPicPr>
          <p:cNvPr id="5" name="Content Placeholder 3">
            <a:extLst>
              <a:ext uri="{FF2B5EF4-FFF2-40B4-BE49-F238E27FC236}">
                <a16:creationId xmlns:a16="http://schemas.microsoft.com/office/drawing/2014/main" xmlns="" id="{253C2252-72AB-1247-8887-62CA2796EE6E}"/>
              </a:ext>
            </a:extLst>
          </p:cNvPr>
          <p:cNvPicPr>
            <a:picLocks noChangeAspect="1"/>
          </p:cNvPicPr>
          <p:nvPr/>
        </p:nvPicPr>
        <p:blipFill rotWithShape="1">
          <a:blip r:embed="rId2"/>
          <a:srcRect l="881" r="1320" b="-2"/>
          <a:stretch/>
        </p:blipFill>
        <p:spPr>
          <a:xfrm>
            <a:off x="8878294" y="516835"/>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4" name="Content Placeholder 3">
            <a:extLst>
              <a:ext uri="{FF2B5EF4-FFF2-40B4-BE49-F238E27FC236}">
                <a16:creationId xmlns:a16="http://schemas.microsoft.com/office/drawing/2014/main" xmlns="" id="{5F0329CF-5C52-384F-A80C-924BEDD8EBC2}"/>
              </a:ext>
            </a:extLst>
          </p:cNvPr>
          <p:cNvPicPr>
            <a:picLocks noGrp="1" noChangeAspect="1"/>
          </p:cNvPicPr>
          <p:nvPr>
            <p:ph idx="1"/>
          </p:nvPr>
        </p:nvPicPr>
        <p:blipFill rotWithShape="1">
          <a:blip r:embed="rId3"/>
          <a:srcRect t="7331" r="3" b="23874"/>
          <a:stretch/>
        </p:blipFill>
        <p:spPr>
          <a:xfrm>
            <a:off x="8878294" y="3376365"/>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Tree>
    <p:extLst>
      <p:ext uri="{BB962C8B-B14F-4D97-AF65-F5344CB8AC3E}">
        <p14:creationId xmlns:p14="http://schemas.microsoft.com/office/powerpoint/2010/main" val="139328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656BDC5-216D-C845-AC21-F8C72F30F075}"/>
              </a:ext>
            </a:extLst>
          </p:cNvPr>
          <p:cNvPicPr>
            <a:picLocks noChangeAspect="1"/>
          </p:cNvPicPr>
          <p:nvPr/>
        </p:nvPicPr>
        <p:blipFill rotWithShape="1">
          <a:blip r:embed="rId2"/>
          <a:srcRect l="5975" r="7613" b="-1"/>
          <a:stretch/>
        </p:blipFill>
        <p:spPr>
          <a:xfrm>
            <a:off x="4038600" y="10"/>
            <a:ext cx="4076700" cy="6857562"/>
          </a:xfrm>
          <a:prstGeom prst="rect">
            <a:avLst/>
          </a:prstGeom>
        </p:spPr>
      </p:pic>
      <p:pic>
        <p:nvPicPr>
          <p:cNvPr id="4" name="Content Placeholder 3">
            <a:extLst>
              <a:ext uri="{FF2B5EF4-FFF2-40B4-BE49-F238E27FC236}">
                <a16:creationId xmlns:a16="http://schemas.microsoft.com/office/drawing/2014/main" xmlns="" id="{E45791E7-E6AD-234A-859F-90CBD5E8C8F0}"/>
              </a:ext>
            </a:extLst>
          </p:cNvPr>
          <p:cNvPicPr>
            <a:picLocks noGrp="1" noChangeAspect="1"/>
          </p:cNvPicPr>
          <p:nvPr>
            <p:ph idx="1"/>
          </p:nvPr>
        </p:nvPicPr>
        <p:blipFill rotWithShape="1">
          <a:blip r:embed="rId3"/>
          <a:srcRect r="12273" b="-1"/>
          <a:stretch/>
        </p:blipFill>
        <p:spPr>
          <a:xfrm>
            <a:off x="8115300" y="10"/>
            <a:ext cx="4076700" cy="6857562"/>
          </a:xfrm>
          <a:prstGeom prst="rect">
            <a:avLst/>
          </a:prstGeom>
        </p:spPr>
      </p:pic>
      <p:sp>
        <p:nvSpPr>
          <p:cNvPr id="3" name="Rectangle 2">
            <a:extLst>
              <a:ext uri="{FF2B5EF4-FFF2-40B4-BE49-F238E27FC236}">
                <a16:creationId xmlns:a16="http://schemas.microsoft.com/office/drawing/2014/main" xmlns="" id="{C74AE643-C0FF-974A-B86D-66FDF8E69139}"/>
              </a:ext>
            </a:extLst>
          </p:cNvPr>
          <p:cNvSpPr/>
          <p:nvPr/>
        </p:nvSpPr>
        <p:spPr>
          <a:xfrm>
            <a:off x="199292" y="1090246"/>
            <a:ext cx="3423139" cy="4783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Laila Al-Othman succeeded in her novel </a:t>
            </a:r>
            <a:r>
              <a:rPr lang="en-US" i="1" dirty="0"/>
              <a:t>The Trial</a:t>
            </a:r>
            <a:r>
              <a:rPr lang="en-US" dirty="0"/>
              <a:t> published in (2004) exposes  the puritanical religious of the "Muslim Brotherhood," organization.</a:t>
            </a:r>
          </a:p>
          <a:p>
            <a:pPr algn="ctr"/>
            <a:r>
              <a:rPr lang="en-US" dirty="0"/>
              <a:t>Reveals its  practice of degrading the status of women in general and the writer in particular .</a:t>
            </a:r>
          </a:p>
        </p:txBody>
      </p:sp>
    </p:spTree>
    <p:extLst>
      <p:ext uri="{BB962C8B-B14F-4D97-AF65-F5344CB8AC3E}">
        <p14:creationId xmlns:p14="http://schemas.microsoft.com/office/powerpoint/2010/main" val="34772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D350A8-C7AD-AF49-A342-A247A01106D7}"/>
              </a:ext>
            </a:extLst>
          </p:cNvPr>
          <p:cNvSpPr>
            <a:spLocks noGrp="1"/>
          </p:cNvSpPr>
          <p:nvPr>
            <p:ph type="title"/>
          </p:nvPr>
        </p:nvSpPr>
        <p:spPr>
          <a:xfrm>
            <a:off x="940820" y="696199"/>
            <a:ext cx="10353774" cy="950759"/>
          </a:xfrm>
        </p:spPr>
        <p:txBody>
          <a:bodyPr vert="horz" lIns="0" tIns="0" rIns="0" bIns="0" rtlCol="0" anchor="ctr">
            <a:normAutofit/>
          </a:bodyPr>
          <a:lstStyle/>
          <a:p>
            <a:pPr algn="ctr"/>
            <a:endParaRPr lang="en-US" sz="3200" spc="750">
              <a:solidFill>
                <a:schemeClr val="bg1"/>
              </a:solidFill>
            </a:endParaRPr>
          </a:p>
        </p:txBody>
      </p:sp>
      <p:pic>
        <p:nvPicPr>
          <p:cNvPr id="4" name="Content Placeholder 3">
            <a:extLst>
              <a:ext uri="{FF2B5EF4-FFF2-40B4-BE49-F238E27FC236}">
                <a16:creationId xmlns:a16="http://schemas.microsoft.com/office/drawing/2014/main" xmlns="" id="{C2E4DEA8-5D14-3D4B-9A83-39226B9D636A}"/>
              </a:ext>
            </a:extLst>
          </p:cNvPr>
          <p:cNvPicPr>
            <a:picLocks noGrp="1" noChangeAspect="1"/>
          </p:cNvPicPr>
          <p:nvPr>
            <p:ph idx="1"/>
          </p:nvPr>
        </p:nvPicPr>
        <p:blipFill>
          <a:blip r:embed="rId2"/>
          <a:stretch>
            <a:fillRect/>
          </a:stretch>
        </p:blipFill>
        <p:spPr>
          <a:xfrm>
            <a:off x="5502693" y="2028612"/>
            <a:ext cx="3378730" cy="3304309"/>
          </a:xfrm>
          <a:prstGeom prst="rect">
            <a:avLst/>
          </a:prstGeom>
        </p:spPr>
      </p:pic>
      <p:pic>
        <p:nvPicPr>
          <p:cNvPr id="5" name="Picture 4">
            <a:extLst>
              <a:ext uri="{FF2B5EF4-FFF2-40B4-BE49-F238E27FC236}">
                <a16:creationId xmlns:a16="http://schemas.microsoft.com/office/drawing/2014/main" xmlns="" id="{EE25B3D0-0AD2-EB4E-99FE-690EEE857BE8}"/>
              </a:ext>
            </a:extLst>
          </p:cNvPr>
          <p:cNvPicPr>
            <a:picLocks noChangeAspect="1"/>
          </p:cNvPicPr>
          <p:nvPr/>
        </p:nvPicPr>
        <p:blipFill>
          <a:blip r:embed="rId3"/>
          <a:stretch>
            <a:fillRect/>
          </a:stretch>
        </p:blipFill>
        <p:spPr>
          <a:xfrm>
            <a:off x="9115666" y="1901108"/>
            <a:ext cx="2178928" cy="3304309"/>
          </a:xfrm>
          <a:prstGeom prst="rect">
            <a:avLst/>
          </a:prstGeom>
        </p:spPr>
      </p:pic>
      <p:sp>
        <p:nvSpPr>
          <p:cNvPr id="3" name="Rectangle 2">
            <a:extLst>
              <a:ext uri="{FF2B5EF4-FFF2-40B4-BE49-F238E27FC236}">
                <a16:creationId xmlns:a16="http://schemas.microsoft.com/office/drawing/2014/main" xmlns="" id="{C1C6FB7D-997F-8744-97F5-9FC699430270}"/>
              </a:ext>
            </a:extLst>
          </p:cNvPr>
          <p:cNvSpPr/>
          <p:nvPr/>
        </p:nvSpPr>
        <p:spPr>
          <a:xfrm>
            <a:off x="586154" y="2489891"/>
            <a:ext cx="4196861" cy="2031325"/>
          </a:xfrm>
          <a:prstGeom prst="rect">
            <a:avLst/>
          </a:prstGeom>
        </p:spPr>
        <p:txBody>
          <a:bodyPr wrap="square">
            <a:spAutoFit/>
          </a:bodyPr>
          <a:lstStyle/>
          <a:p>
            <a:r>
              <a:rPr lang="en-US" dirty="0" err="1"/>
              <a:t>Fawzia</a:t>
            </a:r>
            <a:r>
              <a:rPr lang="en-US" dirty="0"/>
              <a:t> </a:t>
            </a:r>
            <a:r>
              <a:rPr lang="en-US" dirty="0" err="1"/>
              <a:t>Shuwaish</a:t>
            </a:r>
            <a:r>
              <a:rPr lang="en-US" dirty="0"/>
              <a:t> Al-Salem, in her novel </a:t>
            </a:r>
            <a:r>
              <a:rPr lang="en-US" i="1" dirty="0"/>
              <a:t>The Ladders of the Day</a:t>
            </a:r>
            <a:r>
              <a:rPr lang="en-US" dirty="0"/>
              <a:t> published in 2012,</a:t>
            </a:r>
          </a:p>
          <a:p>
            <a:r>
              <a:rPr lang="en-US" dirty="0"/>
              <a:t> sheds  light on sectarianism  against the Bidoon in Gulf society</a:t>
            </a:r>
          </a:p>
          <a:p>
            <a:r>
              <a:rPr lang="en-US" dirty="0"/>
              <a:t> - explores  the  psychological impact of this practices  through the  characters, and  storming and intensifications plots</a:t>
            </a:r>
          </a:p>
        </p:txBody>
      </p:sp>
    </p:spTree>
    <p:extLst>
      <p:ext uri="{BB962C8B-B14F-4D97-AF65-F5344CB8AC3E}">
        <p14:creationId xmlns:p14="http://schemas.microsoft.com/office/powerpoint/2010/main" val="3099647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C88F8E8C-1AAF-FD46-8EFE-09F36CC51E9F}"/>
              </a:ext>
            </a:extLst>
          </p:cNvPr>
          <p:cNvPicPr>
            <a:picLocks noGrp="1" noChangeAspect="1"/>
          </p:cNvPicPr>
          <p:nvPr>
            <p:ph idx="1"/>
          </p:nvPr>
        </p:nvPicPr>
        <p:blipFill rotWithShape="1">
          <a:blip r:embed="rId2"/>
          <a:srcRect l="1540" r="5984" b="-1"/>
          <a:stretch/>
        </p:blipFill>
        <p:spPr>
          <a:xfrm>
            <a:off x="4038600" y="10"/>
            <a:ext cx="4076700" cy="6857562"/>
          </a:xfrm>
          <a:prstGeom prst="rect">
            <a:avLst/>
          </a:prstGeom>
        </p:spPr>
      </p:pic>
      <p:pic>
        <p:nvPicPr>
          <p:cNvPr id="5" name="Picture 4">
            <a:extLst>
              <a:ext uri="{FF2B5EF4-FFF2-40B4-BE49-F238E27FC236}">
                <a16:creationId xmlns:a16="http://schemas.microsoft.com/office/drawing/2014/main" xmlns="" id="{CC10B873-56F8-5A4B-B73F-58ED12238333}"/>
              </a:ext>
            </a:extLst>
          </p:cNvPr>
          <p:cNvPicPr>
            <a:picLocks noChangeAspect="1"/>
          </p:cNvPicPr>
          <p:nvPr/>
        </p:nvPicPr>
        <p:blipFill rotWithShape="1">
          <a:blip r:embed="rId3"/>
          <a:srcRect l="976" r="17902"/>
          <a:stretch/>
        </p:blipFill>
        <p:spPr>
          <a:xfrm>
            <a:off x="8115300" y="10"/>
            <a:ext cx="4076700" cy="6857562"/>
          </a:xfrm>
          <a:prstGeom prst="rect">
            <a:avLst/>
          </a:prstGeom>
        </p:spPr>
      </p:pic>
      <p:sp>
        <p:nvSpPr>
          <p:cNvPr id="3" name="Rectangle 2">
            <a:extLst>
              <a:ext uri="{FF2B5EF4-FFF2-40B4-BE49-F238E27FC236}">
                <a16:creationId xmlns:a16="http://schemas.microsoft.com/office/drawing/2014/main" xmlns="" id="{86F1E141-F739-554F-8E64-876EC8D09E0A}"/>
              </a:ext>
            </a:extLst>
          </p:cNvPr>
          <p:cNvSpPr/>
          <p:nvPr/>
        </p:nvSpPr>
        <p:spPr>
          <a:xfrm>
            <a:off x="457201" y="691662"/>
            <a:ext cx="3387968" cy="512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t>Maysoon</a:t>
            </a:r>
            <a:r>
              <a:rPr lang="en-US" dirty="0"/>
              <a:t> </a:t>
            </a:r>
            <a:r>
              <a:rPr lang="en-US" dirty="0" err="1"/>
              <a:t>Saqr</a:t>
            </a:r>
            <a:r>
              <a:rPr lang="en-US" dirty="0"/>
              <a:t> Al </a:t>
            </a:r>
            <a:r>
              <a:rPr lang="en-US" dirty="0" err="1"/>
              <a:t>Qasimi</a:t>
            </a:r>
            <a:r>
              <a:rPr lang="en-US" dirty="0"/>
              <a:t> stood in her novel </a:t>
            </a:r>
            <a:r>
              <a:rPr lang="en-US" i="1" dirty="0"/>
              <a:t>Rehana</a:t>
            </a:r>
            <a:r>
              <a:rPr lang="en-US" dirty="0"/>
              <a:t> (2003) to shed light on slavery in Gulf society through her heroine (Rehana)</a:t>
            </a:r>
          </a:p>
        </p:txBody>
      </p:sp>
    </p:spTree>
    <p:extLst>
      <p:ext uri="{BB962C8B-B14F-4D97-AF65-F5344CB8AC3E}">
        <p14:creationId xmlns:p14="http://schemas.microsoft.com/office/powerpoint/2010/main" val="12897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180D8E9-64BF-394D-AD4A-484A87CCFDCA}"/>
              </a:ext>
            </a:extLst>
          </p:cNvPr>
          <p:cNvSpPr>
            <a:spLocks noGrp="1"/>
          </p:cNvSpPr>
          <p:nvPr>
            <p:ph idx="1"/>
          </p:nvPr>
        </p:nvSpPr>
        <p:spPr/>
        <p:txBody>
          <a:bodyPr/>
          <a:lstStyle/>
          <a:p>
            <a:pPr marL="0" indent="0">
              <a:buNone/>
            </a:pPr>
            <a:r>
              <a:rPr lang="en-US" dirty="0"/>
              <a:t>Exposing sectarianism and racism through sectarian religion and through dark skin color, the boldness of female Arab novelists is revealed in these two novels. </a:t>
            </a:r>
          </a:p>
        </p:txBody>
      </p:sp>
    </p:spTree>
    <p:extLst>
      <p:ext uri="{BB962C8B-B14F-4D97-AF65-F5344CB8AC3E}">
        <p14:creationId xmlns:p14="http://schemas.microsoft.com/office/powerpoint/2010/main" val="774803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CFE2071-4C69-D444-8CB0-43BDC6426CB5}"/>
              </a:ext>
            </a:extLst>
          </p:cNvPr>
          <p:cNvSpPr/>
          <p:nvPr/>
        </p:nvSpPr>
        <p:spPr>
          <a:xfrm>
            <a:off x="582804" y="864158"/>
            <a:ext cx="5503848" cy="4821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oAutofit/>
          </a:bodyPr>
          <a:lstStyle/>
          <a:p>
            <a:pPr>
              <a:lnSpc>
                <a:spcPct val="120000"/>
              </a:lnSpc>
              <a:spcAft>
                <a:spcPts val="600"/>
              </a:spcAft>
            </a:pPr>
            <a:r>
              <a:rPr lang="en-US" sz="3200" b="1" dirty="0">
                <a:solidFill>
                  <a:schemeClr val="tx1"/>
                </a:solidFill>
              </a:rPr>
              <a:t> The Sudanese </a:t>
            </a:r>
            <a:r>
              <a:rPr lang="en-US" sz="3200" b="1" dirty="0" err="1">
                <a:solidFill>
                  <a:schemeClr val="tx1"/>
                </a:solidFill>
              </a:rPr>
              <a:t>Buthaina</a:t>
            </a:r>
            <a:r>
              <a:rPr lang="en-US" sz="3200" b="1" dirty="0">
                <a:solidFill>
                  <a:schemeClr val="tx1"/>
                </a:solidFill>
              </a:rPr>
              <a:t> Khader </a:t>
            </a:r>
            <a:r>
              <a:rPr lang="en-US" sz="3200" b="1" dirty="0" err="1">
                <a:solidFill>
                  <a:schemeClr val="tx1"/>
                </a:solidFill>
              </a:rPr>
              <a:t>Makki</a:t>
            </a:r>
            <a:r>
              <a:rPr lang="en-US" sz="3200" b="1" dirty="0">
                <a:solidFill>
                  <a:schemeClr val="tx1"/>
                </a:solidFill>
              </a:rPr>
              <a:t> in her novel </a:t>
            </a:r>
            <a:r>
              <a:rPr lang="en-US" sz="3200" b="1" i="1" dirty="0" err="1">
                <a:solidFill>
                  <a:schemeClr val="tx1"/>
                </a:solidFill>
              </a:rPr>
              <a:t>Hajoul</a:t>
            </a:r>
            <a:r>
              <a:rPr lang="en-US" sz="3200" b="1" i="1" dirty="0">
                <a:solidFill>
                  <a:schemeClr val="tx1"/>
                </a:solidFill>
              </a:rPr>
              <a:t> Min </a:t>
            </a:r>
            <a:r>
              <a:rPr lang="en-US" sz="3200" b="1" i="1" dirty="0" err="1">
                <a:solidFill>
                  <a:schemeClr val="tx1"/>
                </a:solidFill>
              </a:rPr>
              <a:t>Shouk</a:t>
            </a:r>
            <a:r>
              <a:rPr lang="en-US" sz="3200" b="1" i="1" dirty="0">
                <a:solidFill>
                  <a:schemeClr val="tx1"/>
                </a:solidFill>
              </a:rPr>
              <a:t>,(the Ankle prelates of thorn) </a:t>
            </a:r>
            <a:r>
              <a:rPr lang="en-US" sz="3200" b="1" dirty="0">
                <a:solidFill>
                  <a:schemeClr val="tx1"/>
                </a:solidFill>
              </a:rPr>
              <a:t>published in </a:t>
            </a:r>
            <a:r>
              <a:rPr lang="en-US" sz="3200" b="1" i="1" dirty="0">
                <a:solidFill>
                  <a:schemeClr val="tx1"/>
                </a:solidFill>
              </a:rPr>
              <a:t>2004 </a:t>
            </a:r>
            <a:r>
              <a:rPr lang="en-US" sz="3200" b="1" dirty="0">
                <a:solidFill>
                  <a:schemeClr val="tx1"/>
                </a:solidFill>
              </a:rPr>
              <a:t>which reflects the racist action against the black Arab. </a:t>
            </a:r>
          </a:p>
        </p:txBody>
      </p:sp>
      <p:pic>
        <p:nvPicPr>
          <p:cNvPr id="24" name="Content Placeholder 3">
            <a:extLst>
              <a:ext uri="{FF2B5EF4-FFF2-40B4-BE49-F238E27FC236}">
                <a16:creationId xmlns:a16="http://schemas.microsoft.com/office/drawing/2014/main" xmlns="" id="{D487E112-866E-6447-9C7A-E88DA932D66E}"/>
              </a:ext>
            </a:extLst>
          </p:cNvPr>
          <p:cNvPicPr>
            <a:picLocks noGrp="1" noChangeAspect="1"/>
          </p:cNvPicPr>
          <p:nvPr>
            <p:ph idx="1"/>
          </p:nvPr>
        </p:nvPicPr>
        <p:blipFill rotWithShape="1">
          <a:blip r:embed="rId2"/>
          <a:srcRect l="9133" r="589" b="-1"/>
          <a:stretch/>
        </p:blipFill>
        <p:spPr>
          <a:xfrm>
            <a:off x="6086652" y="1028699"/>
            <a:ext cx="3052906" cy="4656483"/>
          </a:xfrm>
          <a:prstGeom prst="rect">
            <a:avLst/>
          </a:prstGeom>
        </p:spPr>
      </p:pic>
      <p:pic>
        <p:nvPicPr>
          <p:cNvPr id="16" name="Content Placeholder 3">
            <a:extLst>
              <a:ext uri="{FF2B5EF4-FFF2-40B4-BE49-F238E27FC236}">
                <a16:creationId xmlns:a16="http://schemas.microsoft.com/office/drawing/2014/main" xmlns="" id="{9B4529ED-74CC-D34C-8626-D7DBF55CD0EA}"/>
              </a:ext>
            </a:extLst>
          </p:cNvPr>
          <p:cNvPicPr>
            <a:picLocks noChangeAspect="1"/>
          </p:cNvPicPr>
          <p:nvPr/>
        </p:nvPicPr>
        <p:blipFill rotWithShape="1">
          <a:blip r:embed="rId3"/>
          <a:srcRect l="13878" r="30622"/>
          <a:stretch/>
        </p:blipFill>
        <p:spPr>
          <a:xfrm>
            <a:off x="9139094" y="1028700"/>
            <a:ext cx="3052906" cy="4656483"/>
          </a:xfrm>
          <a:prstGeom prst="rect">
            <a:avLst/>
          </a:prstGeom>
        </p:spPr>
      </p:pic>
    </p:spTree>
    <p:extLst>
      <p:ext uri="{BB962C8B-B14F-4D97-AF65-F5344CB8AC3E}">
        <p14:creationId xmlns:p14="http://schemas.microsoft.com/office/powerpoint/2010/main" val="1370668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69EBC006-CF4F-DE46-BECE-4BF0A566BD17}"/>
              </a:ext>
            </a:extLst>
          </p:cNvPr>
          <p:cNvPicPr>
            <a:picLocks noGrp="1" noChangeAspect="1"/>
          </p:cNvPicPr>
          <p:nvPr>
            <p:ph idx="1"/>
          </p:nvPr>
        </p:nvPicPr>
        <p:blipFill>
          <a:blip r:embed="rId2"/>
          <a:stretch>
            <a:fillRect/>
          </a:stretch>
        </p:blipFill>
        <p:spPr>
          <a:xfrm>
            <a:off x="7037991" y="457200"/>
            <a:ext cx="4344539" cy="5951114"/>
          </a:xfrm>
          <a:prstGeom prst="rect">
            <a:avLst/>
          </a:prstGeom>
        </p:spPr>
      </p:pic>
      <p:sp>
        <p:nvSpPr>
          <p:cNvPr id="3" name="Rectangle 2">
            <a:extLst>
              <a:ext uri="{FF2B5EF4-FFF2-40B4-BE49-F238E27FC236}">
                <a16:creationId xmlns:a16="http://schemas.microsoft.com/office/drawing/2014/main" xmlns="" id="{30F2FFC6-46B2-774B-91E2-79A2304A0D82}"/>
              </a:ext>
            </a:extLst>
          </p:cNvPr>
          <p:cNvSpPr/>
          <p:nvPr/>
        </p:nvSpPr>
        <p:spPr>
          <a:xfrm>
            <a:off x="582804" y="864158"/>
            <a:ext cx="5345723" cy="267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The Saudi Zainab </a:t>
            </a:r>
            <a:r>
              <a:rPr lang="en-US" b="1" dirty="0" err="1">
                <a:solidFill>
                  <a:schemeClr val="tx1"/>
                </a:solidFill>
              </a:rPr>
              <a:t>Hefni</a:t>
            </a:r>
            <a:r>
              <a:rPr lang="en-US" b="1" dirty="0">
                <a:solidFill>
                  <a:schemeClr val="tx1"/>
                </a:solidFill>
              </a:rPr>
              <a:t> in her novel </a:t>
            </a:r>
            <a:r>
              <a:rPr lang="en-US" b="1" i="1" dirty="0">
                <a:solidFill>
                  <a:schemeClr val="tx1"/>
                </a:solidFill>
              </a:rPr>
              <a:t>Pillow for Your Love </a:t>
            </a:r>
            <a:r>
              <a:rPr lang="en-US" b="1" dirty="0">
                <a:solidFill>
                  <a:schemeClr val="tx1"/>
                </a:solidFill>
              </a:rPr>
              <a:t>( </a:t>
            </a:r>
            <a:r>
              <a:rPr lang="en-US" b="1" i="1" dirty="0">
                <a:solidFill>
                  <a:schemeClr val="tx1"/>
                </a:solidFill>
              </a:rPr>
              <a:t>2011 )which exposes</a:t>
            </a:r>
            <a:r>
              <a:rPr lang="en-US" b="1" dirty="0">
                <a:solidFill>
                  <a:schemeClr val="tx1"/>
                </a:solidFill>
              </a:rPr>
              <a:t> the sectarianism   against the Shiite Arab</a:t>
            </a:r>
            <a:endParaRPr lang="en-US" dirty="0"/>
          </a:p>
        </p:txBody>
      </p:sp>
      <p:pic>
        <p:nvPicPr>
          <p:cNvPr id="14" name="Content Placeholder 3">
            <a:extLst>
              <a:ext uri="{FF2B5EF4-FFF2-40B4-BE49-F238E27FC236}">
                <a16:creationId xmlns:a16="http://schemas.microsoft.com/office/drawing/2014/main" xmlns="" id="{2DF53D2C-9660-4148-BD0B-C34106868780}"/>
              </a:ext>
            </a:extLst>
          </p:cNvPr>
          <p:cNvPicPr>
            <a:picLocks noChangeAspect="1"/>
          </p:cNvPicPr>
          <p:nvPr/>
        </p:nvPicPr>
        <p:blipFill rotWithShape="1">
          <a:blip r:embed="rId3"/>
          <a:srcRect t="9200" r="-4" b="16797"/>
          <a:stretch/>
        </p:blipFill>
        <p:spPr>
          <a:xfrm>
            <a:off x="8878294" y="3376365"/>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Tree>
    <p:extLst>
      <p:ext uri="{BB962C8B-B14F-4D97-AF65-F5344CB8AC3E}">
        <p14:creationId xmlns:p14="http://schemas.microsoft.com/office/powerpoint/2010/main" val="1714300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6CCDA36-FEB1-FF46-BB70-196691211314}"/>
              </a:ext>
            </a:extLst>
          </p:cNvPr>
          <p:cNvSpPr>
            <a:spLocks noGrp="1"/>
          </p:cNvSpPr>
          <p:nvPr>
            <p:ph idx="1"/>
          </p:nvPr>
        </p:nvSpPr>
        <p:spPr>
          <a:xfrm>
            <a:off x="512466" y="1939332"/>
            <a:ext cx="5101154" cy="3745850"/>
          </a:xfrm>
        </p:spPr>
        <p:txBody>
          <a:bodyPr>
            <a:normAutofit/>
          </a:bodyPr>
          <a:lstStyle/>
          <a:p>
            <a:pPr marL="0" indent="0">
              <a:buNone/>
            </a:pPr>
            <a:r>
              <a:rPr lang="en-US" sz="1600" b="1" dirty="0"/>
              <a:t>Zainab </a:t>
            </a:r>
            <a:r>
              <a:rPr lang="en-US" sz="1600" dirty="0"/>
              <a:t>boldly exposes, through her difficult journey with her career as a novelist, social taboos such as the patriarchal paradigm, homosexual relations, marginalized social class sects, women rights, etc. </a:t>
            </a:r>
          </a:p>
        </p:txBody>
      </p:sp>
      <p:pic>
        <p:nvPicPr>
          <p:cNvPr id="4" name="Content Placeholder 3">
            <a:extLst>
              <a:ext uri="{FF2B5EF4-FFF2-40B4-BE49-F238E27FC236}">
                <a16:creationId xmlns:a16="http://schemas.microsoft.com/office/drawing/2014/main" xmlns="" id="{8DFF1E66-C13A-A542-AEB5-6D1B3684D308}"/>
              </a:ext>
            </a:extLst>
          </p:cNvPr>
          <p:cNvPicPr>
            <a:picLocks noChangeAspect="1"/>
          </p:cNvPicPr>
          <p:nvPr/>
        </p:nvPicPr>
        <p:blipFill rotWithShape="1">
          <a:blip r:embed="rId2"/>
          <a:srcRect l="6512" r="4891"/>
          <a:stretch/>
        </p:blipFill>
        <p:spPr>
          <a:xfrm>
            <a:off x="9139094" y="1028700"/>
            <a:ext cx="3052906" cy="4656483"/>
          </a:xfrm>
          <a:prstGeom prst="rect">
            <a:avLst/>
          </a:prstGeom>
        </p:spPr>
      </p:pic>
    </p:spTree>
    <p:extLst>
      <p:ext uri="{BB962C8B-B14F-4D97-AF65-F5344CB8AC3E}">
        <p14:creationId xmlns:p14="http://schemas.microsoft.com/office/powerpoint/2010/main" val="89765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ainting of a person&#10;&#10;Description automatically generated">
            <a:extLst>
              <a:ext uri="{FF2B5EF4-FFF2-40B4-BE49-F238E27FC236}">
                <a16:creationId xmlns:a16="http://schemas.microsoft.com/office/drawing/2014/main" xmlns="" id="{89A574F4-4CF8-264E-BE4D-29ACF1C93CB2}"/>
              </a:ext>
            </a:extLst>
          </p:cNvPr>
          <p:cNvPicPr>
            <a:picLocks noGrp="1" noChangeAspect="1"/>
          </p:cNvPicPr>
          <p:nvPr>
            <p:ph idx="1"/>
          </p:nvPr>
        </p:nvPicPr>
        <p:blipFill>
          <a:blip r:embed="rId2"/>
          <a:stretch>
            <a:fillRect/>
          </a:stretch>
        </p:blipFill>
        <p:spPr>
          <a:xfrm>
            <a:off x="5144526" y="1600201"/>
            <a:ext cx="6332895" cy="3351930"/>
          </a:xfrm>
        </p:spPr>
      </p:pic>
      <p:sp>
        <p:nvSpPr>
          <p:cNvPr id="3" name="Rectangle 2">
            <a:extLst>
              <a:ext uri="{FF2B5EF4-FFF2-40B4-BE49-F238E27FC236}">
                <a16:creationId xmlns:a16="http://schemas.microsoft.com/office/drawing/2014/main" xmlns="" id="{764F21A3-A5B2-8D4B-BB9A-7168EE6F643F}"/>
              </a:ext>
            </a:extLst>
          </p:cNvPr>
          <p:cNvSpPr/>
          <p:nvPr/>
        </p:nvSpPr>
        <p:spPr>
          <a:xfrm>
            <a:off x="717630" y="717630"/>
            <a:ext cx="3981692" cy="1122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Scheherazade</a:t>
            </a:r>
          </a:p>
        </p:txBody>
      </p:sp>
    </p:spTree>
    <p:extLst>
      <p:ext uri="{BB962C8B-B14F-4D97-AF65-F5344CB8AC3E}">
        <p14:creationId xmlns:p14="http://schemas.microsoft.com/office/powerpoint/2010/main" val="282367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43D1BA6-300A-BC45-821C-5CC5F06EAABE}"/>
              </a:ext>
            </a:extLst>
          </p:cNvPr>
          <p:cNvSpPr>
            <a:spLocks noGrp="1"/>
          </p:cNvSpPr>
          <p:nvPr>
            <p:ph idx="1"/>
          </p:nvPr>
        </p:nvSpPr>
        <p:spPr>
          <a:xfrm>
            <a:off x="490515" y="1028700"/>
            <a:ext cx="5419217" cy="3018368"/>
          </a:xfrm>
        </p:spPr>
        <p:txBody>
          <a:bodyPr>
            <a:normAutofit/>
          </a:bodyPr>
          <a:lstStyle/>
          <a:p>
            <a:pPr marL="0" indent="0">
              <a:buNone/>
            </a:pPr>
            <a:r>
              <a:rPr lang="en-US" sz="1600" b="1" dirty="0"/>
              <a:t>Zainab’s bold writing caused her name to be associated  publicly with Nawal </a:t>
            </a:r>
            <a:r>
              <a:rPr lang="en-US" sz="1600" b="1" dirty="0" err="1"/>
              <a:t>Saadawi</a:t>
            </a:r>
            <a:r>
              <a:rPr lang="en-US" sz="1600" b="1" dirty="0"/>
              <a:t>. She responded proudly  about being  a Nawal </a:t>
            </a:r>
            <a:r>
              <a:rPr lang="en-US" sz="1600" b="1" dirty="0" err="1"/>
              <a:t>Saadawi</a:t>
            </a:r>
            <a:r>
              <a:rPr lang="en-US" sz="1600" b="1" dirty="0"/>
              <a:t> of Saudi Arabia  in her  television  interview  by saying ,“I am honored to be carrying  this title, I wish I have it, I admire the model of Nawal </a:t>
            </a:r>
            <a:r>
              <a:rPr lang="en-US" sz="1600" b="1" dirty="0" err="1"/>
              <a:t>Saadawi</a:t>
            </a:r>
            <a:r>
              <a:rPr lang="en-US" sz="1600" b="1" dirty="0"/>
              <a:t>, as she is a pioneer of the Arab feminist movement and  as she demanded the financial independence of women to demand their rights from men” (</a:t>
            </a:r>
            <a:r>
              <a:rPr lang="en-US" sz="1600" b="1" dirty="0" err="1"/>
              <a:t>Adaat</a:t>
            </a:r>
            <a:r>
              <a:rPr lang="en-US" sz="1600" b="1" dirty="0"/>
              <a:t> Program).</a:t>
            </a:r>
          </a:p>
          <a:p>
            <a:pPr marL="0" indent="0">
              <a:buNone/>
            </a:pPr>
            <a:endParaRPr lang="en-US" sz="1600" b="1" dirty="0"/>
          </a:p>
        </p:txBody>
      </p:sp>
      <p:pic>
        <p:nvPicPr>
          <p:cNvPr id="4" name="Content Placeholder 3">
            <a:extLst>
              <a:ext uri="{FF2B5EF4-FFF2-40B4-BE49-F238E27FC236}">
                <a16:creationId xmlns:a16="http://schemas.microsoft.com/office/drawing/2014/main" xmlns="" id="{E4EA0078-FD6E-654F-A759-08F4A671437D}"/>
              </a:ext>
            </a:extLst>
          </p:cNvPr>
          <p:cNvPicPr>
            <a:picLocks noChangeAspect="1"/>
          </p:cNvPicPr>
          <p:nvPr/>
        </p:nvPicPr>
        <p:blipFill rotWithShape="1">
          <a:blip r:embed="rId2"/>
          <a:srcRect l="12320" r="-1" b="-1"/>
          <a:stretch/>
        </p:blipFill>
        <p:spPr>
          <a:xfrm>
            <a:off x="6086652" y="1028699"/>
            <a:ext cx="3052906" cy="4656483"/>
          </a:xfrm>
          <a:prstGeom prst="rect">
            <a:avLst/>
          </a:prstGeom>
        </p:spPr>
      </p:pic>
      <p:pic>
        <p:nvPicPr>
          <p:cNvPr id="5" name="Content Placeholder 3">
            <a:extLst>
              <a:ext uri="{FF2B5EF4-FFF2-40B4-BE49-F238E27FC236}">
                <a16:creationId xmlns:a16="http://schemas.microsoft.com/office/drawing/2014/main" xmlns="" id="{BD909B9F-0DC7-FF48-8E5D-346C4E530800}"/>
              </a:ext>
            </a:extLst>
          </p:cNvPr>
          <p:cNvPicPr>
            <a:picLocks noChangeAspect="1"/>
          </p:cNvPicPr>
          <p:nvPr/>
        </p:nvPicPr>
        <p:blipFill rotWithShape="1">
          <a:blip r:embed="rId3"/>
          <a:srcRect l="6512" r="4891"/>
          <a:stretch/>
        </p:blipFill>
        <p:spPr>
          <a:xfrm>
            <a:off x="9139094" y="1028700"/>
            <a:ext cx="3052906" cy="4656483"/>
          </a:xfrm>
          <a:prstGeom prst="rect">
            <a:avLst/>
          </a:prstGeom>
        </p:spPr>
      </p:pic>
    </p:spTree>
    <p:extLst>
      <p:ext uri="{BB962C8B-B14F-4D97-AF65-F5344CB8AC3E}">
        <p14:creationId xmlns:p14="http://schemas.microsoft.com/office/powerpoint/2010/main" val="3767090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D1F38BA-A69B-8F44-B9BC-5F9DC2E13052}"/>
              </a:ext>
            </a:extLst>
          </p:cNvPr>
          <p:cNvSpPr>
            <a:spLocks noGrp="1"/>
          </p:cNvSpPr>
          <p:nvPr>
            <p:ph idx="1"/>
          </p:nvPr>
        </p:nvSpPr>
        <p:spPr>
          <a:xfrm>
            <a:off x="287868" y="530352"/>
            <a:ext cx="7653866" cy="5413249"/>
          </a:xfrm>
        </p:spPr>
        <p:txBody>
          <a:bodyPr>
            <a:noAutofit/>
          </a:bodyPr>
          <a:lstStyle/>
          <a:p>
            <a:pPr algn="just"/>
            <a:r>
              <a:rPr lang="en-US" sz="2400" b="1" dirty="0"/>
              <a:t>In her novel, </a:t>
            </a:r>
            <a:r>
              <a:rPr lang="en-US" sz="2400" b="1" i="1" dirty="0"/>
              <a:t>Pillow for Love</a:t>
            </a:r>
            <a:r>
              <a:rPr lang="en-US" sz="2400" b="1" dirty="0"/>
              <a:t>, (</a:t>
            </a:r>
            <a:r>
              <a:rPr lang="en-US" sz="2400" b="1" dirty="0" err="1"/>
              <a:t>Hefny</a:t>
            </a:r>
            <a:r>
              <a:rPr lang="en-US" sz="2400" b="1" dirty="0"/>
              <a:t>), the Shiite protagonist, Jaafar, reflects the details of sectarianism practices against the Shiite sect through different narrative contexts. </a:t>
            </a:r>
          </a:p>
          <a:p>
            <a:pPr algn="just"/>
            <a:r>
              <a:rPr lang="en-US" sz="2400" b="1" dirty="0"/>
              <a:t>The novel explores through the plots, characters, time, and place setting  the impact of these degrading practices that judge people not on their humanity but on their religious sectarian identity;</a:t>
            </a:r>
          </a:p>
          <a:p>
            <a:pPr algn="just"/>
            <a:endParaRPr lang="en-US" sz="2400" b="1" dirty="0"/>
          </a:p>
        </p:txBody>
      </p:sp>
      <p:pic>
        <p:nvPicPr>
          <p:cNvPr id="4" name="Content Placeholder 3">
            <a:extLst>
              <a:ext uri="{FF2B5EF4-FFF2-40B4-BE49-F238E27FC236}">
                <a16:creationId xmlns:a16="http://schemas.microsoft.com/office/drawing/2014/main" xmlns="" id="{25A358F4-C36B-B245-8CE5-475ACC0C6439}"/>
              </a:ext>
            </a:extLst>
          </p:cNvPr>
          <p:cNvPicPr>
            <a:picLocks noChangeAspect="1"/>
          </p:cNvPicPr>
          <p:nvPr/>
        </p:nvPicPr>
        <p:blipFill rotWithShape="1">
          <a:blip r:embed="rId2"/>
          <a:srcRect l="13000" r="-2" b="-2"/>
          <a:stretch/>
        </p:blipFill>
        <p:spPr>
          <a:xfrm>
            <a:off x="8115300" y="-12515"/>
            <a:ext cx="4076700" cy="6418631"/>
          </a:xfrm>
          <a:prstGeom prst="rect">
            <a:avLst/>
          </a:prstGeom>
        </p:spPr>
      </p:pic>
    </p:spTree>
    <p:extLst>
      <p:ext uri="{BB962C8B-B14F-4D97-AF65-F5344CB8AC3E}">
        <p14:creationId xmlns:p14="http://schemas.microsoft.com/office/powerpoint/2010/main" val="2820474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A199503-9076-0948-AACB-FB26BC05F999}"/>
              </a:ext>
            </a:extLst>
          </p:cNvPr>
          <p:cNvSpPr>
            <a:spLocks noGrp="1"/>
          </p:cNvSpPr>
          <p:nvPr>
            <p:ph idx="1"/>
          </p:nvPr>
        </p:nvSpPr>
        <p:spPr/>
        <p:txBody>
          <a:bodyPr/>
          <a:lstStyle/>
          <a:p>
            <a:r>
              <a:rPr lang="en-US" b="1" dirty="0"/>
              <a:t> </a:t>
            </a:r>
            <a:endParaRPr lang="en-US" dirty="0"/>
          </a:p>
        </p:txBody>
      </p:sp>
      <p:sp>
        <p:nvSpPr>
          <p:cNvPr id="4" name="Rectangle 3">
            <a:extLst>
              <a:ext uri="{FF2B5EF4-FFF2-40B4-BE49-F238E27FC236}">
                <a16:creationId xmlns:a16="http://schemas.microsoft.com/office/drawing/2014/main" xmlns="" id="{57549D65-55E2-FC4B-A771-6FD4E16C1277}"/>
              </a:ext>
            </a:extLst>
          </p:cNvPr>
          <p:cNvSpPr/>
          <p:nvPr/>
        </p:nvSpPr>
        <p:spPr>
          <a:xfrm>
            <a:off x="728133" y="541867"/>
            <a:ext cx="10261600" cy="142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endParaRPr lang="en-US" dirty="0"/>
          </a:p>
        </p:txBody>
      </p:sp>
      <p:sp>
        <p:nvSpPr>
          <p:cNvPr id="5" name="Rectangle 4">
            <a:extLst>
              <a:ext uri="{FF2B5EF4-FFF2-40B4-BE49-F238E27FC236}">
                <a16:creationId xmlns:a16="http://schemas.microsoft.com/office/drawing/2014/main" xmlns="" id="{BEE2DEE8-99A3-A44E-80FA-FF93FBEBC0D6}"/>
              </a:ext>
            </a:extLst>
          </p:cNvPr>
          <p:cNvSpPr/>
          <p:nvPr/>
        </p:nvSpPr>
        <p:spPr>
          <a:xfrm>
            <a:off x="1371600" y="2888974"/>
            <a:ext cx="8832574" cy="2319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 A Shiite  male Protagonist</a:t>
            </a:r>
            <a:endParaRPr lang="en-US" sz="4000" dirty="0"/>
          </a:p>
        </p:txBody>
      </p:sp>
    </p:spTree>
    <p:extLst>
      <p:ext uri="{BB962C8B-B14F-4D97-AF65-F5344CB8AC3E}">
        <p14:creationId xmlns:p14="http://schemas.microsoft.com/office/powerpoint/2010/main" val="217075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EEA524B-0B90-8F40-AC75-CDFB8799F8E2}"/>
              </a:ext>
            </a:extLst>
          </p:cNvPr>
          <p:cNvSpPr>
            <a:spLocks noGrp="1"/>
          </p:cNvSpPr>
          <p:nvPr>
            <p:ph idx="1"/>
          </p:nvPr>
        </p:nvSpPr>
        <p:spPr>
          <a:xfrm>
            <a:off x="4777409" y="1028702"/>
            <a:ext cx="6273972" cy="4843462"/>
          </a:xfrm>
        </p:spPr>
        <p:txBody>
          <a:bodyPr>
            <a:normAutofit/>
          </a:bodyPr>
          <a:lstStyle/>
          <a:p>
            <a:pPr marL="0" indent="0" algn="r" rtl="1">
              <a:buNone/>
            </a:pPr>
            <a:r>
              <a:rPr lang="en-US" sz="1800" b="1" dirty="0"/>
              <a:t>“</a:t>
            </a:r>
            <a:r>
              <a:rPr lang="ar-SA" sz="1800" b="1" dirty="0"/>
              <a:t>طلبت اليه ان يحدثها اكثر عن نفسه ، عن اسرته . ابتسم ابتسامة صافية وقال : ماذا تريدين ان تعرفي ؟ لحظة التقيتك حرصت على ان اكون كتابا مفتوحا ، انا من عائلة الباقر ، من الاسر  الشيعية بالقطيف و....</a:t>
            </a:r>
            <a:endParaRPr lang="en-US" sz="1800" dirty="0"/>
          </a:p>
          <a:p>
            <a:pPr marL="0" indent="0" algn="r">
              <a:buNone/>
            </a:pPr>
            <a:r>
              <a:rPr lang="ar-SA" sz="1800" b="1" dirty="0"/>
              <a:t>قاطعته بنبرة جزعة : ماذا؟ انت شيعي ؟! لماذا لم تخبرني بهذا الامر عندما تقابلنا البارحة؟!</a:t>
            </a:r>
            <a:endParaRPr lang="en-US" sz="1800" dirty="0"/>
          </a:p>
          <a:p>
            <a:pPr marL="0" indent="0" algn="r">
              <a:buNone/>
            </a:pPr>
            <a:r>
              <a:rPr lang="ar-SA" sz="1800" b="1" dirty="0"/>
              <a:t>ازرد اهانتها :</a:t>
            </a:r>
            <a:endParaRPr lang="en-US" sz="1800" dirty="0"/>
          </a:p>
          <a:p>
            <a:pPr marL="0" indent="0" algn="r">
              <a:buNone/>
            </a:pPr>
            <a:r>
              <a:rPr lang="ar-SA" sz="1800" b="1" dirty="0"/>
              <a:t>ـ اصدقيني ، هل يشكل هذا الامر اهمية لديك ؟</a:t>
            </a:r>
            <a:endParaRPr lang="en-US" sz="1800" dirty="0"/>
          </a:p>
          <a:p>
            <a:pPr marL="0" indent="0" algn="r">
              <a:buNone/>
            </a:pPr>
            <a:r>
              <a:rPr lang="ar-SA" sz="1800" b="1" dirty="0"/>
              <a:t>ـ حتى لو لم يكن ، هل تعتقد ان اسرتي السنية سترحب بسهولة بفكرة زواجي من شيعي ؟!(ص٤٩)</a:t>
            </a:r>
            <a:endParaRPr lang="en-US" sz="1800" dirty="0"/>
          </a:p>
          <a:p>
            <a:pPr marL="0" indent="0" rtl="1">
              <a:buNone/>
            </a:pPr>
            <a:endParaRPr lang="en-US" sz="1800" dirty="0"/>
          </a:p>
        </p:txBody>
      </p:sp>
      <p:sp>
        <p:nvSpPr>
          <p:cNvPr id="4" name="Rectangle 3">
            <a:extLst>
              <a:ext uri="{FF2B5EF4-FFF2-40B4-BE49-F238E27FC236}">
                <a16:creationId xmlns:a16="http://schemas.microsoft.com/office/drawing/2014/main" xmlns="" id="{C695C724-1A51-814E-8814-2F06CD478C4E}"/>
              </a:ext>
            </a:extLst>
          </p:cNvPr>
          <p:cNvSpPr/>
          <p:nvPr/>
        </p:nvSpPr>
        <p:spPr>
          <a:xfrm>
            <a:off x="338128" y="545178"/>
            <a:ext cx="4270781" cy="6005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“She asked him to talk a little bit about his family. He smiled purely, and said, “What do you want to know? From the moment that I met you, I’ve been keen to be an open book. I am from an Al </a:t>
            </a:r>
            <a:r>
              <a:rPr lang="en-US" dirty="0" err="1"/>
              <a:t>Baqir</a:t>
            </a:r>
            <a:r>
              <a:rPr lang="en-US" dirty="0"/>
              <a:t> family, Shiite Qatif families, and . . ..” </a:t>
            </a:r>
          </a:p>
          <a:p>
            <a:pPr algn="just"/>
            <a:r>
              <a:rPr lang="en-US" dirty="0"/>
              <a:t>She cut him off with an alarmed tone: “What? You are Shiite?! Why didn’t you tell me this when we met yesterday?” </a:t>
            </a:r>
          </a:p>
          <a:p>
            <a:pPr algn="just"/>
            <a:r>
              <a:rPr lang="en-US" dirty="0"/>
              <a:t>He gulped at the insult. “Tell me the truth: is this matter so important to you?” </a:t>
            </a:r>
          </a:p>
          <a:p>
            <a:pPr algn="just"/>
            <a:r>
              <a:rPr lang="en-US" dirty="0"/>
              <a:t>“Even if it is not, do you think that my Sunni family would easily welcome the idea of my marrying a Shiite?” (</a:t>
            </a:r>
            <a:r>
              <a:rPr lang="en-US" dirty="0" err="1"/>
              <a:t>Hefny</a:t>
            </a:r>
            <a:r>
              <a:rPr lang="en-US" dirty="0"/>
              <a:t> 15)</a:t>
            </a:r>
          </a:p>
          <a:p>
            <a:pPr algn="just"/>
            <a:r>
              <a:rPr lang="en-US" dirty="0"/>
              <a:t>All quotes translated by </a:t>
            </a:r>
            <a:r>
              <a:rPr lang="en-US" dirty="0" err="1"/>
              <a:t>Wijdan</a:t>
            </a:r>
            <a:r>
              <a:rPr lang="en-US" dirty="0"/>
              <a:t> </a:t>
            </a:r>
            <a:r>
              <a:rPr lang="en-US" dirty="0" err="1"/>
              <a:t>Alsayegh</a:t>
            </a:r>
            <a:r>
              <a:rPr lang="en-US" dirty="0"/>
              <a:t> and Tom Zimmermann </a:t>
            </a:r>
          </a:p>
        </p:txBody>
      </p:sp>
    </p:spTree>
    <p:extLst>
      <p:ext uri="{BB962C8B-B14F-4D97-AF65-F5344CB8AC3E}">
        <p14:creationId xmlns:p14="http://schemas.microsoft.com/office/powerpoint/2010/main" val="3052342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B6756-6A40-394C-911F-A99ABED81C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96BD69F-F18F-8B46-8B9F-D053FDC22EEA}"/>
              </a:ext>
            </a:extLst>
          </p:cNvPr>
          <p:cNvSpPr>
            <a:spLocks noGrp="1"/>
          </p:cNvSpPr>
          <p:nvPr>
            <p:ph idx="1"/>
          </p:nvPr>
        </p:nvSpPr>
        <p:spPr/>
        <p:txBody>
          <a:bodyPr/>
          <a:lstStyle/>
          <a:p>
            <a:pPr marL="0" indent="0">
              <a:buNone/>
            </a:pPr>
            <a:endParaRPr lang="en-US" dirty="0"/>
          </a:p>
          <a:p>
            <a:r>
              <a:rPr lang="en-US" dirty="0"/>
              <a:t>This dialogue reflects the depth of the psychological gap between the two protagonists -- the two lovers - Fatima and Jaafar-- after the sectarian affiliation of Jaafar was revealed. The external dialogue reflects two different tones for Fatima; the first tone showed she was an equal to Jaffar, but soon - after she knew Jaffar’s belonged to the Shiite sect – Fatima’s tone  turned  furious and arrogant. This escalates and develops to reveal the nature of the social and psychological isolation that this sect suffers from.</a:t>
            </a:r>
          </a:p>
          <a:p>
            <a:endParaRPr lang="en-US" dirty="0"/>
          </a:p>
        </p:txBody>
      </p:sp>
    </p:spTree>
    <p:extLst>
      <p:ext uri="{BB962C8B-B14F-4D97-AF65-F5344CB8AC3E}">
        <p14:creationId xmlns:p14="http://schemas.microsoft.com/office/powerpoint/2010/main" val="1203806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D1C81B2-619B-B94D-BF85-08F49F22B5DD}"/>
              </a:ext>
            </a:extLst>
          </p:cNvPr>
          <p:cNvSpPr>
            <a:spLocks noGrp="1"/>
          </p:cNvSpPr>
          <p:nvPr>
            <p:ph idx="1"/>
          </p:nvPr>
        </p:nvSpPr>
        <p:spPr>
          <a:xfrm>
            <a:off x="5857461" y="401444"/>
            <a:ext cx="5755042" cy="6021657"/>
          </a:xfrm>
        </p:spPr>
        <p:txBody>
          <a:bodyPr>
            <a:normAutofit/>
          </a:bodyPr>
          <a:lstStyle/>
          <a:p>
            <a:pPr marL="0" indent="0" algn="r" rtl="1">
              <a:buNone/>
            </a:pPr>
            <a:r>
              <a:rPr lang="ar-SA" sz="1400" b="1" dirty="0"/>
              <a:t>" كنت مبهورا </a:t>
            </a:r>
            <a:r>
              <a:rPr lang="ar-SA" sz="1400" b="1" dirty="0" err="1"/>
              <a:t>بانوثتها</a:t>
            </a:r>
            <a:r>
              <a:rPr lang="ar-SA" sz="1400" b="1" dirty="0"/>
              <a:t> المتدفقة عبر حبال صوتها وهي تتحدث معي عبر الهاتف . في الايام الاولى كان اغلب حديثها منصبا على امريكا وحياتها فيها طوال فترة دراستها وحلمها بالعيش مستقبلا في مدينة نيويورك الصاخبة . حنينها للحرية التي كانت </a:t>
            </a:r>
            <a:r>
              <a:rPr lang="ar-SA" sz="1400" b="1" dirty="0" err="1"/>
              <a:t>تستنشقها</a:t>
            </a:r>
            <a:r>
              <a:rPr lang="ar-SA" sz="1400" b="1" dirty="0"/>
              <a:t> وهي تسير في الطرقات ... وعلى خيباتها المتواصلة منذ عودتها للسعودية لعدم استطاعتها ممارسة العمل كمحامية بعد حصولها على شهادة القانون. كانت نبرتها ممزوجة بالتمرد والغضب على حياتها الفارغة . كانت ملمة الماما كبيرا بالأوضاع السياسية. لا اعرف كيف تطرق الحديث لتاريخ الشيعة والسنة والى حرب الخليج الاولى والى تورط ايران في شؤون العراق الداخلية والى شيعة السعودية ، اظهرت حماستي ابديت تعاطفي معهم ومع حقهم في اعتلاء مناصب عليا في الدولة اسوة بالسنة ، ساد صمت بيننا اخترقه صوتها قائلة بنبرة متوترة :</a:t>
            </a:r>
            <a:endParaRPr lang="en-US" sz="1400" dirty="0"/>
          </a:p>
          <a:p>
            <a:pPr marL="0" indent="0" algn="r">
              <a:buNone/>
            </a:pPr>
            <a:r>
              <a:rPr lang="ar-SA" sz="1400" b="1" dirty="0"/>
              <a:t>ـ دفاعك عن الشيعة غريب !</a:t>
            </a:r>
            <a:endParaRPr lang="en-US" sz="1400" dirty="0"/>
          </a:p>
          <a:p>
            <a:pPr marL="0" indent="0" algn="r">
              <a:buNone/>
            </a:pPr>
            <a:r>
              <a:rPr lang="ar-SA" sz="1400" b="1" dirty="0"/>
              <a:t>ـ بصرف النظر عن كونهم اهلي ، انا هنا اتحدث كانسان</a:t>
            </a:r>
            <a:endParaRPr lang="en-US" sz="1400" dirty="0"/>
          </a:p>
          <a:p>
            <a:pPr marL="0" indent="0" algn="r">
              <a:buNone/>
            </a:pPr>
            <a:r>
              <a:rPr lang="ar-SA" sz="1400" b="1" dirty="0"/>
              <a:t>صعقها ردي ، وقالت :</a:t>
            </a:r>
            <a:endParaRPr lang="en-US" sz="1400" dirty="0"/>
          </a:p>
          <a:p>
            <a:pPr marL="0" indent="0" algn="r">
              <a:buNone/>
            </a:pPr>
            <a:r>
              <a:rPr lang="ar-SA" sz="1400" b="1" dirty="0"/>
              <a:t>ـ لماذا لم تخبرني بانك شيعي ؟!</a:t>
            </a:r>
            <a:endParaRPr lang="en-US" sz="1400" dirty="0"/>
          </a:p>
          <a:p>
            <a:pPr marL="0" indent="0" algn="r">
              <a:buNone/>
            </a:pPr>
            <a:r>
              <a:rPr lang="ar-SA" sz="1400" b="1" dirty="0"/>
              <a:t>ـ جميعا شيعة وسنة ننطق بالشهادتين !</a:t>
            </a:r>
            <a:endParaRPr lang="en-US" sz="1400" dirty="0"/>
          </a:p>
          <a:p>
            <a:pPr marL="0" indent="0" algn="r">
              <a:buNone/>
            </a:pPr>
            <a:r>
              <a:rPr lang="ar-SA" sz="1400" b="1" dirty="0"/>
              <a:t>ـ غير صحيح ما تدعيه. هناك خلافات جذرية كثيرة بيننا . لا استطيع تكذيب التاريخ . اسفة . لا احب التحدث مع رافضي!</a:t>
            </a:r>
            <a:endParaRPr lang="en-US" sz="1400" dirty="0"/>
          </a:p>
          <a:p>
            <a:pPr marL="0" indent="0" algn="r">
              <a:buNone/>
            </a:pPr>
            <a:r>
              <a:rPr lang="ar-SA" sz="1400" b="1" dirty="0"/>
              <a:t>قالتها بنبرة حادة ، دون ان تلقي التحية . لم اصدق سمعي . كيف يمكن لفتاة درست بالخارج ولديها حصيلة ثقافية واسعة ان تكون بهذه العقلية الرجعية ؟!)(ص ٧١)</a:t>
            </a:r>
            <a:endParaRPr lang="en-US" sz="1400" dirty="0"/>
          </a:p>
          <a:p>
            <a:pPr marL="0" indent="0" algn="r" defTabSz="914400" rtl="1" eaLnBrk="1" latinLnBrk="0" hangingPunct="1">
              <a:lnSpc>
                <a:spcPct val="120000"/>
              </a:lnSpc>
              <a:spcBef>
                <a:spcPts val="1000"/>
              </a:spcBef>
              <a:buNone/>
            </a:pPr>
            <a:endParaRPr lang="en-US" sz="1400" dirty="0"/>
          </a:p>
        </p:txBody>
      </p:sp>
      <p:sp>
        <p:nvSpPr>
          <p:cNvPr id="2" name="Rectangle 1">
            <a:extLst>
              <a:ext uri="{FF2B5EF4-FFF2-40B4-BE49-F238E27FC236}">
                <a16:creationId xmlns:a16="http://schemas.microsoft.com/office/drawing/2014/main" xmlns="" id="{A1C4AA80-3FD5-2744-9C98-35850EDDA9CC}"/>
              </a:ext>
            </a:extLst>
          </p:cNvPr>
          <p:cNvSpPr/>
          <p:nvPr/>
        </p:nvSpPr>
        <p:spPr>
          <a:xfrm>
            <a:off x="331304" y="268922"/>
            <a:ext cx="5526157" cy="6021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“I was fascinated by the femininity flowing through the ropes of her voice as she talked with me over the phone. In the early days, her speech was mostly focused on America and the period of her life when she studied there and her dream of living in the bustling city of New York. Her nostalgia for the freedom that she breathed, as she walked in the New York streets, her continued disappointments since she returned to Saudi Arabia, and her inability to exercise and to work as a lawyer after her graduation from law school were clear. Her tone mixed with rebellion and anger toward her empty life. She was familiar with considerable political circumstances.</a:t>
            </a:r>
          </a:p>
          <a:p>
            <a:r>
              <a:rPr lang="en-US" sz="1200" b="1" dirty="0"/>
              <a:t>I do not know how the conversation detoured to the history of the Shiites, Sunnis, and to the first Gulf War and to the involvement of Iran in Iraq's internal affairs and to Saudi Shiites. I do not know how to show the enthusiasm that I have and my sympathy for Shiites and with their right to ascend to high positions in the government, similar to the Sunnis. </a:t>
            </a:r>
          </a:p>
          <a:p>
            <a:r>
              <a:rPr lang="en-US" sz="1200" b="1" dirty="0"/>
              <a:t>There was silence between us, breached by her voice, her tone tense, saying, “Your defense of Shiites is strange!”</a:t>
            </a:r>
          </a:p>
          <a:p>
            <a:r>
              <a:rPr lang="en-US" sz="1200" b="1" dirty="0"/>
              <a:t>“Regardless of being my family, I'm talking here as a human being.”</a:t>
            </a:r>
          </a:p>
          <a:p>
            <a:r>
              <a:rPr lang="en-US" sz="1200" b="1" dirty="0"/>
              <a:t>She was stunned by my response, and said, “--Why didn't you tell me that you are </a:t>
            </a:r>
            <a:r>
              <a:rPr lang="en-US" sz="1200" b="1" dirty="0" err="1"/>
              <a:t>Shiaa</a:t>
            </a:r>
            <a:r>
              <a:rPr lang="en-US" sz="1200" b="1" dirty="0"/>
              <a:t>?”</a:t>
            </a:r>
          </a:p>
          <a:p>
            <a:r>
              <a:rPr lang="en-US" sz="1200" b="1" dirty="0"/>
              <a:t>“Both Shiites and Sunnis bear witness that there is no god except Allah and that Muhammad is the Messenger of Allah.”</a:t>
            </a:r>
          </a:p>
          <a:p>
            <a:r>
              <a:rPr lang="en-US" sz="1200" b="1" dirty="0"/>
              <a:t>“This is invalid what you claim. There are many fundamental differences between us. I cannot lie about history. Sorry. I do not want to talk with ‘Rafidi’!”</a:t>
            </a:r>
          </a:p>
          <a:p>
            <a:r>
              <a:rPr lang="en-US" sz="1200" b="1" dirty="0"/>
              <a:t>She hung up the phone with this sharp tone and without saying bye.</a:t>
            </a:r>
          </a:p>
          <a:p>
            <a:r>
              <a:rPr lang="en-US" sz="1200" b="1" dirty="0"/>
              <a:t>I could not believe my ears. How can a young woman who studied abroad and has wide cultural experiences be so mentally reactionary? (</a:t>
            </a:r>
            <a:r>
              <a:rPr lang="en-US" sz="1200" b="1" dirty="0" err="1"/>
              <a:t>Hefny</a:t>
            </a:r>
            <a:r>
              <a:rPr lang="en-US" sz="1200" b="1" dirty="0"/>
              <a:t> 33)</a:t>
            </a:r>
          </a:p>
        </p:txBody>
      </p:sp>
    </p:spTree>
    <p:extLst>
      <p:ext uri="{BB962C8B-B14F-4D97-AF65-F5344CB8AC3E}">
        <p14:creationId xmlns:p14="http://schemas.microsoft.com/office/powerpoint/2010/main" val="3334827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CCFA82E-FD93-FE47-A73C-76CDBF82F199}"/>
              </a:ext>
            </a:extLst>
          </p:cNvPr>
          <p:cNvSpPr>
            <a:spLocks noGrp="1"/>
          </p:cNvSpPr>
          <p:nvPr>
            <p:ph idx="1"/>
          </p:nvPr>
        </p:nvSpPr>
        <p:spPr>
          <a:xfrm>
            <a:off x="483704" y="450574"/>
            <a:ext cx="10240903" cy="5262735"/>
          </a:xfrm>
        </p:spPr>
        <p:txBody>
          <a:bodyPr>
            <a:normAutofit/>
          </a:bodyPr>
          <a:lstStyle/>
          <a:p>
            <a:pPr marL="0" indent="0">
              <a:buNone/>
            </a:pPr>
            <a:endParaRPr lang="en-US" sz="1400" dirty="0"/>
          </a:p>
          <a:p>
            <a:r>
              <a:rPr lang="en-US" sz="1400" dirty="0"/>
              <a:t>Indeed, Jaffar’s conclusions intensify his confusion about this sectarian  action of the  new generation which was represented by the other Sunni protagonist, with the prevailing low view of that sect. Obviously, this narrative scene exposes the intellectual double standard of the educated new generation through the protagonist's character that Jaafar loved. She was obsessed by human rights and freedom of speech as  a </a:t>
            </a:r>
            <a:r>
              <a:rPr lang="en-US" sz="1400" dirty="0" err="1"/>
              <a:t>lawyerwho</a:t>
            </a:r>
            <a:r>
              <a:rPr lang="en-US" sz="1400" dirty="0"/>
              <a:t> graduated from the land of freedoms and human rights --New York.  Jaffar understood the frustration and psychological breakdown due to her inability to achieve her dream as a social activist in Saudi Arabia.  However, as soon as she knew that Jaafar belonged to the Shiite sect, she gave herself the authority to apply the stereotypical common designations to damn this sect. She directly addressed her superiority as a Sunni by hanging up the phone without hesitation saying with an angry voice, “Sorry, I do not want to talk with 'Rafidi!” Indeed, Jaffar’s questions perpetuated the prejudice of the new generation, represented by this girl with the prevailing antipathy towards that sect.</a:t>
            </a:r>
          </a:p>
          <a:p>
            <a:endParaRPr lang="en-US" sz="1400" dirty="0"/>
          </a:p>
        </p:txBody>
      </p:sp>
    </p:spTree>
    <p:extLst>
      <p:ext uri="{BB962C8B-B14F-4D97-AF65-F5344CB8AC3E}">
        <p14:creationId xmlns:p14="http://schemas.microsoft.com/office/powerpoint/2010/main" val="1676378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612AD671-C96D-BD46-B99A-4D481B06D31D}"/>
              </a:ext>
            </a:extLst>
          </p:cNvPr>
          <p:cNvPicPr>
            <a:picLocks noGrp="1" noChangeAspect="1"/>
          </p:cNvPicPr>
          <p:nvPr>
            <p:ph idx="1"/>
          </p:nvPr>
        </p:nvPicPr>
        <p:blipFill rotWithShape="1">
          <a:blip r:embed="rId2"/>
          <a:srcRect r="15350"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8" name="Rectangle 7">
            <a:extLst>
              <a:ext uri="{FF2B5EF4-FFF2-40B4-BE49-F238E27FC236}">
                <a16:creationId xmlns:a16="http://schemas.microsoft.com/office/drawing/2014/main" xmlns="" id="{BD206334-44C7-FB45-9819-03157BDD8C31}"/>
              </a:ext>
            </a:extLst>
          </p:cNvPr>
          <p:cNvSpPr/>
          <p:nvPr/>
        </p:nvSpPr>
        <p:spPr>
          <a:xfrm>
            <a:off x="940904" y="702366"/>
            <a:ext cx="5155096" cy="3970318"/>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rPr>
              <a:t>The novelist, </a:t>
            </a:r>
            <a:r>
              <a:rPr lang="en-US" sz="2800" b="1" dirty="0" err="1">
                <a:latin typeface="Times New Roman" panose="02020603050405020304" pitchFamily="18" charset="0"/>
                <a:ea typeface="Calibri" panose="020F0502020204030204" pitchFamily="34" charset="0"/>
              </a:rPr>
              <a:t>Buthaina</a:t>
            </a:r>
            <a:r>
              <a:rPr lang="en-US" sz="2800" b="1" dirty="0">
                <a:latin typeface="Times New Roman" panose="02020603050405020304" pitchFamily="18" charset="0"/>
                <a:ea typeface="Calibri" panose="020F0502020204030204" pitchFamily="34" charset="0"/>
              </a:rPr>
              <a:t> Khader </a:t>
            </a:r>
            <a:r>
              <a:rPr lang="en-US" sz="2800" b="1" dirty="0" err="1">
                <a:latin typeface="Times New Roman" panose="02020603050405020304" pitchFamily="18" charset="0"/>
                <a:ea typeface="Calibri" panose="020F0502020204030204" pitchFamily="34" charset="0"/>
              </a:rPr>
              <a:t>Makki</a:t>
            </a:r>
            <a:r>
              <a:rPr lang="en-US" sz="2800" b="1" dirty="0">
                <a:latin typeface="Times New Roman" panose="02020603050405020304" pitchFamily="18" charset="0"/>
                <a:ea typeface="Calibri" panose="020F0502020204030204" pitchFamily="34" charset="0"/>
              </a:rPr>
              <a:t>, is another bold writer. Her fictional writings refer to her difficult journey that lasted more than thirty years and formed a milestone in the Sudanese narrative scene in particular  and the Arab creative scene in general.</a:t>
            </a:r>
            <a:r>
              <a:rPr lang="en-US" sz="2800" b="1" dirty="0"/>
              <a:t> </a:t>
            </a:r>
          </a:p>
        </p:txBody>
      </p:sp>
    </p:spTree>
    <p:extLst>
      <p:ext uri="{BB962C8B-B14F-4D97-AF65-F5344CB8AC3E}">
        <p14:creationId xmlns:p14="http://schemas.microsoft.com/office/powerpoint/2010/main" val="2810419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302B476-01F8-7A4C-B4DF-120EC5A53A06}"/>
              </a:ext>
            </a:extLst>
          </p:cNvPr>
          <p:cNvSpPr>
            <a:spLocks noGrp="1"/>
          </p:cNvSpPr>
          <p:nvPr>
            <p:ph idx="1"/>
          </p:nvPr>
        </p:nvSpPr>
        <p:spPr>
          <a:xfrm>
            <a:off x="1380237" y="2621381"/>
            <a:ext cx="5929422" cy="3322219"/>
          </a:xfrm>
        </p:spPr>
        <p:txBody>
          <a:bodyPr>
            <a:normAutofit/>
          </a:bodyPr>
          <a:lstStyle/>
          <a:p>
            <a:pPr marL="0" indent="0">
              <a:buNone/>
            </a:pPr>
            <a:r>
              <a:rPr lang="en-US" sz="1800" dirty="0"/>
              <a:t> </a:t>
            </a:r>
            <a:r>
              <a:rPr lang="en-US" sz="1800" dirty="0" err="1"/>
              <a:t>Buthaina</a:t>
            </a:r>
            <a:r>
              <a:rPr lang="en-US" sz="1800" dirty="0"/>
              <a:t> boldly discusses the social taboos, especially in her novel </a:t>
            </a:r>
            <a:r>
              <a:rPr lang="en-US" sz="1800" i="1" dirty="0" err="1"/>
              <a:t>Hajoul</a:t>
            </a:r>
            <a:r>
              <a:rPr lang="en-US" sz="1800" i="1" dirty="0"/>
              <a:t> Min  </a:t>
            </a:r>
            <a:r>
              <a:rPr lang="en-US" sz="1800" i="1" dirty="0" err="1"/>
              <a:t>Shouk</a:t>
            </a:r>
            <a:r>
              <a:rPr lang="en-US" sz="1800" dirty="0"/>
              <a:t>/</a:t>
            </a:r>
            <a:r>
              <a:rPr lang="en-US" sz="1800" i="1" dirty="0"/>
              <a:t>Knuckle’s bracelets of Thorn</a:t>
            </a:r>
            <a:r>
              <a:rPr lang="en-US" sz="1800" dirty="0"/>
              <a:t> .The narration reflected through the two heroes </a:t>
            </a:r>
            <a:r>
              <a:rPr lang="en-US" sz="1800" dirty="0" err="1"/>
              <a:t>Nasra</a:t>
            </a:r>
            <a:r>
              <a:rPr lang="en-US" sz="1800" dirty="0"/>
              <a:t> and </a:t>
            </a:r>
            <a:r>
              <a:rPr lang="en-US" sz="1800" dirty="0" err="1"/>
              <a:t>Mahjoub</a:t>
            </a:r>
            <a:r>
              <a:rPr lang="en-US" sz="1800" dirty="0"/>
              <a:t>, and their journey to work outside Sudan, the details of this racism that strips the human being of their humanity.</a:t>
            </a:r>
          </a:p>
          <a:p>
            <a:endParaRPr lang="en-US" sz="1800" dirty="0"/>
          </a:p>
        </p:txBody>
      </p:sp>
      <p:pic>
        <p:nvPicPr>
          <p:cNvPr id="4" name="Content Placeholder 3">
            <a:extLst>
              <a:ext uri="{FF2B5EF4-FFF2-40B4-BE49-F238E27FC236}">
                <a16:creationId xmlns:a16="http://schemas.microsoft.com/office/drawing/2014/main" xmlns="" id="{6FCA9AFA-1B3A-5446-8CE6-14EB2ACD552C}"/>
              </a:ext>
            </a:extLst>
          </p:cNvPr>
          <p:cNvPicPr>
            <a:picLocks noChangeAspect="1"/>
          </p:cNvPicPr>
          <p:nvPr/>
        </p:nvPicPr>
        <p:blipFill rotWithShape="1">
          <a:blip r:embed="rId2"/>
          <a:srcRect l="10544" r="1999" b="-2"/>
          <a:stretch/>
        </p:blipFill>
        <p:spPr>
          <a:xfrm>
            <a:off x="8115300" y="-12515"/>
            <a:ext cx="4076700" cy="6418631"/>
          </a:xfrm>
          <a:prstGeom prst="rect">
            <a:avLst/>
          </a:prstGeom>
        </p:spPr>
      </p:pic>
    </p:spTree>
    <p:extLst>
      <p:ext uri="{BB962C8B-B14F-4D97-AF65-F5344CB8AC3E}">
        <p14:creationId xmlns:p14="http://schemas.microsoft.com/office/powerpoint/2010/main" val="39910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3A7B366-C863-CC43-B0C7-CF647F7CADD4}"/>
              </a:ext>
            </a:extLst>
          </p:cNvPr>
          <p:cNvSpPr>
            <a:spLocks noGrp="1"/>
          </p:cNvSpPr>
          <p:nvPr>
            <p:ph idx="1"/>
          </p:nvPr>
        </p:nvSpPr>
        <p:spPr>
          <a:xfrm>
            <a:off x="1046923" y="1651113"/>
            <a:ext cx="10446312" cy="4365374"/>
          </a:xfrm>
        </p:spPr>
        <p:txBody>
          <a:bodyPr/>
          <a:lstStyle/>
          <a:p>
            <a:r>
              <a:rPr lang="en-US" dirty="0"/>
              <a:t>  </a:t>
            </a:r>
            <a:r>
              <a:rPr lang="en-US" dirty="0" err="1"/>
              <a:t>Nasra</a:t>
            </a:r>
            <a:r>
              <a:rPr lang="en-US" dirty="0"/>
              <a:t> is a beautiful political activist educated at Khartoum University. She comes from a poor family. Her father was an alcoholic. </a:t>
            </a:r>
          </a:p>
          <a:p>
            <a:r>
              <a:rPr lang="en-US" dirty="0" err="1"/>
              <a:t>Nasra</a:t>
            </a:r>
            <a:r>
              <a:rPr lang="en-US" dirty="0"/>
              <a:t> has been heartbroken by her relationship with her former lover, the famous lawyer, Mehdi, who was killed by American forces during a journey to Baghdad at the Arab Journalists Center. </a:t>
            </a:r>
          </a:p>
          <a:p>
            <a:r>
              <a:rPr lang="en-US" dirty="0" err="1"/>
              <a:t>Nasra</a:t>
            </a:r>
            <a:r>
              <a:rPr lang="en-US" dirty="0"/>
              <a:t> was forced after that to marry her current husband, </a:t>
            </a:r>
            <a:r>
              <a:rPr lang="en-US" dirty="0" err="1"/>
              <a:t>Marghini</a:t>
            </a:r>
            <a:r>
              <a:rPr lang="en-US" dirty="0"/>
              <a:t>, who is an English teacher who got an opportunity to teach English in Saudi Arabia with their two daughters . </a:t>
            </a:r>
          </a:p>
          <a:p>
            <a:r>
              <a:rPr lang="en-US" dirty="0"/>
              <a:t>Their two daughters  study at public schools in Saudi Arabia and face daily insults because of their black skin.</a:t>
            </a:r>
          </a:p>
        </p:txBody>
      </p:sp>
      <p:sp>
        <p:nvSpPr>
          <p:cNvPr id="4" name="Rectangle 3">
            <a:extLst>
              <a:ext uri="{FF2B5EF4-FFF2-40B4-BE49-F238E27FC236}">
                <a16:creationId xmlns:a16="http://schemas.microsoft.com/office/drawing/2014/main" xmlns="" id="{36D79BA3-402D-5641-B09D-93B3B6EA12FA}"/>
              </a:ext>
            </a:extLst>
          </p:cNvPr>
          <p:cNvSpPr/>
          <p:nvPr/>
        </p:nvSpPr>
        <p:spPr>
          <a:xfrm>
            <a:off x="1696278" y="543339"/>
            <a:ext cx="7739270" cy="954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b="1" dirty="0" err="1"/>
              <a:t>Nasra</a:t>
            </a:r>
            <a:r>
              <a:rPr lang="en-US" b="1" dirty="0"/>
              <a:t>: Black Female Protagonist</a:t>
            </a:r>
            <a:endParaRPr lang="en-US" dirty="0"/>
          </a:p>
          <a:p>
            <a:pPr algn="ctr"/>
            <a:endParaRPr lang="en-US" dirty="0"/>
          </a:p>
        </p:txBody>
      </p:sp>
    </p:spTree>
    <p:extLst>
      <p:ext uri="{BB962C8B-B14F-4D97-AF65-F5344CB8AC3E}">
        <p14:creationId xmlns:p14="http://schemas.microsoft.com/office/powerpoint/2010/main" val="1879021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abric, table, sitting, old&#10;&#10;Description automatically generated">
            <a:extLst>
              <a:ext uri="{FF2B5EF4-FFF2-40B4-BE49-F238E27FC236}">
                <a16:creationId xmlns:a16="http://schemas.microsoft.com/office/drawing/2014/main" xmlns="" id="{30A1D0ED-6088-B742-99E0-D4A7E4F4D3F4}"/>
              </a:ext>
            </a:extLst>
          </p:cNvPr>
          <p:cNvPicPr>
            <a:picLocks noGrp="1" noChangeAspect="1"/>
          </p:cNvPicPr>
          <p:nvPr>
            <p:ph idx="1"/>
          </p:nvPr>
        </p:nvPicPr>
        <p:blipFill>
          <a:blip r:embed="rId2"/>
          <a:stretch>
            <a:fillRect/>
          </a:stretch>
        </p:blipFill>
        <p:spPr>
          <a:xfrm>
            <a:off x="7354011" y="164966"/>
            <a:ext cx="4258492" cy="6148625"/>
          </a:xfrm>
        </p:spPr>
      </p:pic>
      <p:sp>
        <p:nvSpPr>
          <p:cNvPr id="3" name="Rectangle 2">
            <a:extLst>
              <a:ext uri="{FF2B5EF4-FFF2-40B4-BE49-F238E27FC236}">
                <a16:creationId xmlns:a16="http://schemas.microsoft.com/office/drawing/2014/main" xmlns="" id="{39D49ED8-9FD4-154A-96DD-C75BCF75F910}"/>
              </a:ext>
            </a:extLst>
          </p:cNvPr>
          <p:cNvSpPr/>
          <p:nvPr/>
        </p:nvSpPr>
        <p:spPr>
          <a:xfrm>
            <a:off x="571500" y="1528763"/>
            <a:ext cx="4529138" cy="3571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Scheherazade, the first narrative, and her ability to domesticate Shahriar, who presented the brutality of the patriarchy and its bloody repressive power.</a:t>
            </a:r>
          </a:p>
        </p:txBody>
      </p:sp>
    </p:spTree>
    <p:extLst>
      <p:ext uri="{BB962C8B-B14F-4D97-AF65-F5344CB8AC3E}">
        <p14:creationId xmlns:p14="http://schemas.microsoft.com/office/powerpoint/2010/main" val="1962283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1226E6-E68D-4C4D-BE76-9E8C4A24CA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B6AE5341-1EC3-5049-9735-CFB6241FA1E4}"/>
              </a:ext>
            </a:extLst>
          </p:cNvPr>
          <p:cNvSpPr>
            <a:spLocks noGrp="1"/>
          </p:cNvSpPr>
          <p:nvPr>
            <p:ph idx="1"/>
          </p:nvPr>
        </p:nvSpPr>
        <p:spPr/>
        <p:txBody>
          <a:bodyPr/>
          <a:lstStyle/>
          <a:p>
            <a:endParaRPr lang="en-US" dirty="0"/>
          </a:p>
          <a:p>
            <a:r>
              <a:rPr lang="en-US" dirty="0"/>
              <a:t> </a:t>
            </a:r>
            <a:r>
              <a:rPr lang="en-US" dirty="0" err="1"/>
              <a:t>Nasra</a:t>
            </a:r>
            <a:r>
              <a:rPr lang="en-US" dirty="0"/>
              <a:t>  mirrored perfectly the daily racial segregation of black Arab due to their black skin color. the following excerpt reflects the psychological abuse of this racial act which led the plot to its climax:</a:t>
            </a:r>
          </a:p>
          <a:p>
            <a:endParaRPr lang="en-US" dirty="0"/>
          </a:p>
        </p:txBody>
      </p:sp>
    </p:spTree>
    <p:extLst>
      <p:ext uri="{BB962C8B-B14F-4D97-AF65-F5344CB8AC3E}">
        <p14:creationId xmlns:p14="http://schemas.microsoft.com/office/powerpoint/2010/main" val="1234798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A0C8892-CCE5-9F44-A9EF-06AAC06F298C}"/>
              </a:ext>
            </a:extLst>
          </p:cNvPr>
          <p:cNvSpPr/>
          <p:nvPr/>
        </p:nvSpPr>
        <p:spPr>
          <a:xfrm>
            <a:off x="346364" y="332509"/>
            <a:ext cx="4876800" cy="5721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She is not Arab. She suspects that after residence in Saudi Arabia, she remembered that day when her daughter was complaining to her that her classmates at school used the humiliating term </a:t>
            </a:r>
            <a:r>
              <a:rPr lang="en-US" i="1" dirty="0" err="1"/>
              <a:t>eabidah</a:t>
            </a:r>
            <a:r>
              <a:rPr lang="en-US" i="1" dirty="0"/>
              <a:t> </a:t>
            </a:r>
            <a:r>
              <a:rPr lang="en-US" dirty="0"/>
              <a:t>[female slave] to describe her. She was stunned initially. . .. At her grandfather’s home in Sudan, there is a long ancient transcript in a gilt frame that proves her Arab lineage, relating her descent from </a:t>
            </a:r>
            <a:r>
              <a:rPr lang="en-US" dirty="0" err="1"/>
              <a:t>Abbassids</a:t>
            </a:r>
            <a:r>
              <a:rPr lang="en-US" dirty="0"/>
              <a:t> and </a:t>
            </a:r>
            <a:r>
              <a:rPr lang="en-US" dirty="0" err="1"/>
              <a:t>Quraishis</a:t>
            </a:r>
            <a:r>
              <a:rPr lang="en-US" dirty="0"/>
              <a:t>. . . . She thought that her daughter is Arab, and her descent extended from El </a:t>
            </a:r>
            <a:r>
              <a:rPr lang="en-US" dirty="0" err="1"/>
              <a:t>Abbass</a:t>
            </a:r>
            <a:r>
              <a:rPr lang="en-US" dirty="0"/>
              <a:t> [the Prophet’s uncle]. But to integrate with pure Arab communities that uncover her and take away her Arabism, although she is of Arab tongue and Arab </a:t>
            </a:r>
            <a:r>
              <a:rPr lang="en-US" dirty="0" err="1"/>
              <a:t>cultur</a:t>
            </a:r>
            <a:r>
              <a:rPr lang="ar-SA" dirty="0" err="1"/>
              <a:t>e</a:t>
            </a:r>
            <a:r>
              <a:rPr lang="en-US" dirty="0"/>
              <a:t> (</a:t>
            </a:r>
            <a:r>
              <a:rPr lang="en-US" dirty="0" err="1"/>
              <a:t>Makki</a:t>
            </a:r>
            <a:r>
              <a:rPr lang="en-US" dirty="0"/>
              <a:t> 89)</a:t>
            </a:r>
          </a:p>
        </p:txBody>
      </p:sp>
      <p:sp>
        <p:nvSpPr>
          <p:cNvPr id="6" name="Rectangle 5">
            <a:extLst>
              <a:ext uri="{FF2B5EF4-FFF2-40B4-BE49-F238E27FC236}">
                <a16:creationId xmlns:a16="http://schemas.microsoft.com/office/drawing/2014/main" xmlns="" id="{C384DFB8-7021-4748-AEC3-4E2BBA494244}"/>
              </a:ext>
            </a:extLst>
          </p:cNvPr>
          <p:cNvSpPr/>
          <p:nvPr/>
        </p:nvSpPr>
        <p:spPr>
          <a:xfrm>
            <a:off x="5430982" y="235527"/>
            <a:ext cx="5971309" cy="6331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800" b="1" dirty="0"/>
              <a:t>"ليست عربية .. تشككت في هذا بعد اقامتها في السعودية  تذكرت ذلك اليوم حين جاءت ابنتها تشتكي لها من ان زميلاتها في المدرسة يعايرنها بانها " عبدة " … ذهلت في البداية .. في منزل جدها بالسودان ، توجد وثيقة طويلة في برواز مذهب تثبت نسبها العربي وتسلسل انساب اجدادها العباسيين القرشيين ... كانت تعتقد ان ابنتها عربية ويمتد نسبها الى العباس عم النبي ، لكن .. ها هو الاختلاط بمجتمعات العرب الصرفة يعريها ويسقط عنها صفة العروبة رغم انها عربية اللسان والثقافة ." ( جحول من الشوك ٨٩)</a:t>
            </a:r>
            <a:endParaRPr lang="en-US" sz="2800" b="1" dirty="0"/>
          </a:p>
          <a:p>
            <a:pPr marL="228600" indent="-228600" algn="r" rtl="1">
              <a:lnSpc>
                <a:spcPct val="120000"/>
              </a:lnSpc>
              <a:spcBef>
                <a:spcPts val="1000"/>
              </a:spcBef>
              <a:buFont typeface="Arial" panose="020B0604020202020204" pitchFamily="34" charset="0"/>
              <a:buChar char="•"/>
            </a:pPr>
            <a:endParaRPr lang="en-US" sz="2800" b="1" dirty="0"/>
          </a:p>
        </p:txBody>
      </p:sp>
    </p:spTree>
    <p:extLst>
      <p:ext uri="{BB962C8B-B14F-4D97-AF65-F5344CB8AC3E}">
        <p14:creationId xmlns:p14="http://schemas.microsoft.com/office/powerpoint/2010/main" val="2531231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EBBD20-3994-804C-8BEF-016C2BDFD6A7}"/>
              </a:ext>
            </a:extLst>
          </p:cNvPr>
          <p:cNvSpPr/>
          <p:nvPr/>
        </p:nvSpPr>
        <p:spPr>
          <a:xfrm>
            <a:off x="346364" y="193964"/>
            <a:ext cx="11000509" cy="6026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The text places the reader through </a:t>
            </a:r>
            <a:r>
              <a:rPr lang="en-US" sz="3200" dirty="0" err="1"/>
              <a:t>Nasra’s</a:t>
            </a:r>
            <a:r>
              <a:rPr lang="en-US" sz="3200" dirty="0"/>
              <a:t> conscious, in front of the identity problem that moves from the mother’s generation (</a:t>
            </a:r>
            <a:r>
              <a:rPr lang="en-US" sz="3200" dirty="0" err="1"/>
              <a:t>Nasra</a:t>
            </a:r>
            <a:r>
              <a:rPr lang="en-US" sz="3200" dirty="0"/>
              <a:t>) to the new generation (her daughter).  </a:t>
            </a:r>
          </a:p>
          <a:p>
            <a:r>
              <a:rPr lang="en-US" sz="3200" dirty="0"/>
              <a:t>Therefore,  the narration</a:t>
            </a:r>
            <a:r>
              <a:rPr lang="ar-SA" sz="3200" dirty="0"/>
              <a:t> </a:t>
            </a:r>
            <a:r>
              <a:rPr lang="en-US" sz="3200" dirty="0" err="1"/>
              <a:t>awares</a:t>
            </a:r>
            <a:r>
              <a:rPr lang="en-US" sz="3200" dirty="0"/>
              <a:t> of this sharp psychological separation (she is not Arab + she thought that her daughter was an Arab) to strip away from the Arab collective memory represented by saying “At her grandfather’s home in Sudan, there is a long ancient transcript in a gilt frame”  that proves her Arab lineage, relating her descent from </a:t>
            </a:r>
            <a:r>
              <a:rPr lang="en-US" sz="3200" dirty="0" err="1"/>
              <a:t>Abbassids</a:t>
            </a:r>
            <a:r>
              <a:rPr lang="en-US" sz="3200" dirty="0"/>
              <a:t> and </a:t>
            </a:r>
            <a:r>
              <a:rPr lang="en-US" sz="3200" dirty="0" err="1"/>
              <a:t>Quraishis</a:t>
            </a:r>
            <a:r>
              <a:rPr lang="en-US" sz="3200" dirty="0"/>
              <a:t>.” </a:t>
            </a:r>
            <a:endParaRPr lang="ar-SA" sz="3200" dirty="0"/>
          </a:p>
        </p:txBody>
      </p:sp>
    </p:spTree>
    <p:extLst>
      <p:ext uri="{BB962C8B-B14F-4D97-AF65-F5344CB8AC3E}">
        <p14:creationId xmlns:p14="http://schemas.microsoft.com/office/powerpoint/2010/main" val="859512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9529968-09C9-3B4D-85D3-2C87F42DF97A}"/>
              </a:ext>
            </a:extLst>
          </p:cNvPr>
          <p:cNvSpPr>
            <a:spLocks noGrp="1"/>
          </p:cNvSpPr>
          <p:nvPr>
            <p:ph idx="1"/>
          </p:nvPr>
        </p:nvSpPr>
        <p:spPr>
          <a:xfrm>
            <a:off x="171450" y="228600"/>
            <a:ext cx="11441053" cy="6526529"/>
          </a:xfrm>
        </p:spPr>
        <p:txBody>
          <a:bodyPr>
            <a:noAutofit/>
          </a:bodyPr>
          <a:lstStyle/>
          <a:p>
            <a:endParaRPr lang="en-US" sz="2800" b="1" dirty="0"/>
          </a:p>
          <a:p>
            <a:pPr marL="0" indent="0">
              <a:buNone/>
            </a:pPr>
            <a:r>
              <a:rPr lang="en-US" sz="2800" b="1" dirty="0"/>
              <a:t>Then </a:t>
            </a:r>
            <a:r>
              <a:rPr lang="en-US" sz="2800" b="1" dirty="0" err="1"/>
              <a:t>Nasra</a:t>
            </a:r>
            <a:r>
              <a:rPr lang="en-US" sz="2800" b="1" dirty="0"/>
              <a:t> turns to reject this memory when she openly declares the absurdity of integrating into an Arab social community that marginalizes her because of her  black skin when she says: </a:t>
            </a:r>
          </a:p>
          <a:p>
            <a:pPr marL="0" indent="0">
              <a:buNone/>
            </a:pPr>
            <a:endParaRPr lang="en-US" sz="2800" b="1" dirty="0"/>
          </a:p>
        </p:txBody>
      </p:sp>
    </p:spTree>
    <p:extLst>
      <p:ext uri="{BB962C8B-B14F-4D97-AF65-F5344CB8AC3E}">
        <p14:creationId xmlns:p14="http://schemas.microsoft.com/office/powerpoint/2010/main" val="328460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8BCEE66-6C17-7246-8D24-6D77216254A8}"/>
              </a:ext>
            </a:extLst>
          </p:cNvPr>
          <p:cNvSpPr/>
          <p:nvPr/>
        </p:nvSpPr>
        <p:spPr>
          <a:xfrm>
            <a:off x="262890" y="342900"/>
            <a:ext cx="4834890" cy="5520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b="1" dirty="0"/>
              <a:t>لا يهم .. على الاطلاق .. ليس هذا بالأمر المهم كثيرا عندي ، قالت لنفسها في غيظ .</a:t>
            </a:r>
            <a:endParaRPr lang="en-US" b="1" dirty="0"/>
          </a:p>
          <a:p>
            <a:pPr algn="r"/>
            <a:r>
              <a:rPr lang="ar-SA" b="1" dirty="0"/>
              <a:t>كانت تعتز </a:t>
            </a:r>
            <a:r>
              <a:rPr lang="ar-SA" b="1" dirty="0" err="1"/>
              <a:t>بسودانيتها</a:t>
            </a:r>
            <a:r>
              <a:rPr lang="ar-SA" b="1" dirty="0"/>
              <a:t> واصولها الهجين.</a:t>
            </a:r>
            <a:endParaRPr lang="en-US" b="1" dirty="0"/>
          </a:p>
          <a:p>
            <a:pPr algn="r"/>
            <a:r>
              <a:rPr lang="ar-SA" b="1" dirty="0"/>
              <a:t>ولماذا تشبثت بنسبها العربي .. وتتلهف عليه مسقطة جذورها الافريقية اذا كان هذا النسب مشكوكا فيه لا يعطيها في المقابل سوى حجول من شوك تقيد نقاء شخصيتها وعذرية انطلاقها ؟!ص ٨٩"</a:t>
            </a:r>
            <a:endParaRPr lang="en-US" b="1" dirty="0"/>
          </a:p>
        </p:txBody>
      </p:sp>
      <p:sp>
        <p:nvSpPr>
          <p:cNvPr id="4" name="Rectangle 3">
            <a:extLst>
              <a:ext uri="{FF2B5EF4-FFF2-40B4-BE49-F238E27FC236}">
                <a16:creationId xmlns:a16="http://schemas.microsoft.com/office/drawing/2014/main" xmlns="" id="{709FEF73-0CAC-C243-AE72-01BA8442F80F}"/>
              </a:ext>
            </a:extLst>
          </p:cNvPr>
          <p:cNvSpPr/>
          <p:nvPr/>
        </p:nvSpPr>
        <p:spPr>
          <a:xfrm>
            <a:off x="5600700" y="342900"/>
            <a:ext cx="5932170" cy="5737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No matter . . . Absolutely it is not that important to me either,” she said to herself angrily. She was proud of her hybrid existence as a black Arab. Why does she cling to her Arab lineage . . . and why is she so eager to possess it while at the same time stripping herself of her African roots if this lineage offers her only an ankle bracelet of thorns and constrains the purity of her personality and her maiden voyage? (</a:t>
            </a:r>
            <a:r>
              <a:rPr lang="en-US" b="1" dirty="0" err="1"/>
              <a:t>Makki</a:t>
            </a:r>
            <a:r>
              <a:rPr lang="en-US" b="1" dirty="0"/>
              <a:t> 89).</a:t>
            </a:r>
          </a:p>
        </p:txBody>
      </p:sp>
    </p:spTree>
    <p:extLst>
      <p:ext uri="{BB962C8B-B14F-4D97-AF65-F5344CB8AC3E}">
        <p14:creationId xmlns:p14="http://schemas.microsoft.com/office/powerpoint/2010/main" val="3001771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C76F-9114-BB4E-B7D1-BA8466BA83E8}"/>
              </a:ext>
            </a:extLst>
          </p:cNvPr>
          <p:cNvSpPr>
            <a:spLocks noGrp="1"/>
          </p:cNvSpPr>
          <p:nvPr>
            <p:ph type="title"/>
          </p:nvPr>
        </p:nvSpPr>
        <p:spPr/>
        <p:txBody>
          <a:bodyPr/>
          <a:lstStyle/>
          <a:p>
            <a:pPr algn="ctr"/>
            <a:r>
              <a:rPr lang="en-US"/>
              <a:t>Conclusion </a:t>
            </a:r>
            <a:br>
              <a:rPr lang="en-US"/>
            </a:br>
            <a:endParaRPr lang="en-US"/>
          </a:p>
        </p:txBody>
      </p:sp>
      <p:sp>
        <p:nvSpPr>
          <p:cNvPr id="3" name="Content Placeholder 2">
            <a:extLst>
              <a:ext uri="{FF2B5EF4-FFF2-40B4-BE49-F238E27FC236}">
                <a16:creationId xmlns:a16="http://schemas.microsoft.com/office/drawing/2014/main" xmlns="" id="{77FF7404-7CA4-D849-B204-78ADDBF7B2AD}"/>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33134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4AB2DB60-261F-46EC-96EC-68BE980A90C0}"/>
              </a:ext>
            </a:extLst>
          </p:cNvPr>
          <p:cNvSpPr>
            <a:spLocks noGrp="1"/>
          </p:cNvSpPr>
          <p:nvPr>
            <p:ph idx="1"/>
          </p:nvPr>
        </p:nvSpPr>
        <p:spPr>
          <a:xfrm>
            <a:off x="666205" y="1350048"/>
            <a:ext cx="6212379" cy="3370217"/>
          </a:xfrm>
        </p:spPr>
        <p:txBody>
          <a:bodyPr>
            <a:normAutofit/>
          </a:bodyPr>
          <a:lstStyle/>
          <a:p>
            <a:r>
              <a:rPr lang="en-US" sz="1800" dirty="0"/>
              <a:t>Dr.  </a:t>
            </a:r>
            <a:r>
              <a:rPr lang="en-US" dirty="0"/>
              <a:t>Nawal Al-</a:t>
            </a:r>
            <a:r>
              <a:rPr lang="en-US" dirty="0" err="1"/>
              <a:t>Saadawi</a:t>
            </a:r>
            <a:r>
              <a:rPr lang="en-US" dirty="0"/>
              <a:t>, is considered the legitimate daughter of </a:t>
            </a:r>
            <a:r>
              <a:rPr lang="en-US" dirty="0" err="1"/>
              <a:t>Shehrazad</a:t>
            </a:r>
            <a:r>
              <a:rPr lang="en-US" dirty="0"/>
              <a:t>. Through her struggle to defend women's rights against patriarchal cultural practices that permit and bless discrimination against women and treat them as the body of lust and seduction only, Al-</a:t>
            </a:r>
            <a:r>
              <a:rPr lang="en-US" dirty="0" err="1"/>
              <a:t>Saadawi's</a:t>
            </a:r>
            <a:r>
              <a:rPr lang="en-US" dirty="0"/>
              <a:t> novels stood bravely in the face of all forms of the patriarchy, religious, political and social systems. </a:t>
            </a:r>
            <a:endParaRPr lang="en-US" sz="1800" dirty="0"/>
          </a:p>
        </p:txBody>
      </p:sp>
      <p:pic>
        <p:nvPicPr>
          <p:cNvPr id="4" name="Content Placeholder 3">
            <a:extLst>
              <a:ext uri="{FF2B5EF4-FFF2-40B4-BE49-F238E27FC236}">
                <a16:creationId xmlns:a16="http://schemas.microsoft.com/office/drawing/2014/main" xmlns="" id="{FED1657C-9384-074A-ADBD-7E832230BB68}"/>
              </a:ext>
            </a:extLst>
          </p:cNvPr>
          <p:cNvPicPr>
            <a:picLocks noChangeAspect="1"/>
          </p:cNvPicPr>
          <p:nvPr/>
        </p:nvPicPr>
        <p:blipFill rotWithShape="1">
          <a:blip r:embed="rId2"/>
          <a:srcRect l="15060" r="1" b="1"/>
          <a:stretch/>
        </p:blipFill>
        <p:spPr>
          <a:xfrm>
            <a:off x="8115300" y="-12515"/>
            <a:ext cx="4076700" cy="6418631"/>
          </a:xfrm>
          <a:prstGeom prst="rect">
            <a:avLst/>
          </a:prstGeom>
        </p:spPr>
      </p:pic>
    </p:spTree>
    <p:extLst>
      <p:ext uri="{BB962C8B-B14F-4D97-AF65-F5344CB8AC3E}">
        <p14:creationId xmlns:p14="http://schemas.microsoft.com/office/powerpoint/2010/main" val="2221172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7E9DF33-3FFB-DA49-BEE6-6545CCB037A7}"/>
              </a:ext>
            </a:extLst>
          </p:cNvPr>
          <p:cNvPicPr>
            <a:picLocks noChangeAspect="1"/>
          </p:cNvPicPr>
          <p:nvPr/>
        </p:nvPicPr>
        <p:blipFill rotWithShape="1">
          <a:blip r:embed="rId2"/>
          <a:srcRect l="20011" r="13063" b="1"/>
          <a:stretch/>
        </p:blipFill>
        <p:spPr>
          <a:xfrm>
            <a:off x="1371600" y="1028701"/>
            <a:ext cx="3876165" cy="4338170"/>
          </a:xfrm>
          <a:prstGeom prst="rect">
            <a:avLst/>
          </a:prstGeom>
        </p:spPr>
      </p:pic>
      <p:sp>
        <p:nvSpPr>
          <p:cNvPr id="3" name="Content Placeholder 2">
            <a:extLst>
              <a:ext uri="{FF2B5EF4-FFF2-40B4-BE49-F238E27FC236}">
                <a16:creationId xmlns:a16="http://schemas.microsoft.com/office/drawing/2014/main" xmlns="" id="{4B273039-50A1-0542-8B8C-5A39F2EF6219}"/>
              </a:ext>
            </a:extLst>
          </p:cNvPr>
          <p:cNvSpPr>
            <a:spLocks noGrp="1"/>
          </p:cNvSpPr>
          <p:nvPr>
            <p:ph idx="1"/>
          </p:nvPr>
        </p:nvSpPr>
        <p:spPr>
          <a:xfrm>
            <a:off x="5784900" y="2999432"/>
            <a:ext cx="5566497" cy="2431549"/>
          </a:xfrm>
        </p:spPr>
        <p:txBody>
          <a:bodyPr anchor="t">
            <a:normAutofit fontScale="92500"/>
          </a:bodyPr>
          <a:lstStyle/>
          <a:p>
            <a:pPr>
              <a:lnSpc>
                <a:spcPct val="110000"/>
              </a:lnSpc>
            </a:pPr>
            <a:r>
              <a:rPr lang="en-US" sz="1600"/>
              <a:t>Nawal Saadawi confirmed this in her latest  interview: "Al-Azhar has been against me since my book 'Doctor's Diaries' was published. It considered me as an infidel several times and demanded to sue me to court and citizenship withdrawn. This demand led me to flee into exile." She added, "...You ask me why my books were banned? Because I spoke the truth, because they wanted to kill me like they killed Socrates before me... because they kill any voice raised against the discrimination , patriarchal, political system that conceals behind of all religions" </a:t>
            </a:r>
          </a:p>
        </p:txBody>
      </p:sp>
    </p:spTree>
    <p:extLst>
      <p:ext uri="{BB962C8B-B14F-4D97-AF65-F5344CB8AC3E}">
        <p14:creationId xmlns:p14="http://schemas.microsoft.com/office/powerpoint/2010/main" val="3684112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90FB3F9-2E16-904D-AAC0-C6C643B77419}"/>
              </a:ext>
            </a:extLst>
          </p:cNvPr>
          <p:cNvPicPr>
            <a:picLocks noChangeAspect="1"/>
          </p:cNvPicPr>
          <p:nvPr/>
        </p:nvPicPr>
        <p:blipFill rotWithShape="1">
          <a:blip r:embed="rId2"/>
          <a:srcRect l="3538" r="7937" b="2"/>
          <a:stretch/>
        </p:blipFill>
        <p:spPr>
          <a:xfrm>
            <a:off x="4038600" y="10"/>
            <a:ext cx="4076700" cy="6857562"/>
          </a:xfrm>
          <a:prstGeom prst="rect">
            <a:avLst/>
          </a:prstGeom>
        </p:spPr>
      </p:pic>
      <p:pic>
        <p:nvPicPr>
          <p:cNvPr id="4" name="Content Placeholder 3">
            <a:extLst>
              <a:ext uri="{FF2B5EF4-FFF2-40B4-BE49-F238E27FC236}">
                <a16:creationId xmlns:a16="http://schemas.microsoft.com/office/drawing/2014/main" xmlns="" id="{9AEDB928-88BD-AB49-A984-083CCF31D159}"/>
              </a:ext>
            </a:extLst>
          </p:cNvPr>
          <p:cNvPicPr>
            <a:picLocks noGrp="1" noChangeAspect="1"/>
          </p:cNvPicPr>
          <p:nvPr>
            <p:ph idx="1"/>
          </p:nvPr>
        </p:nvPicPr>
        <p:blipFill rotWithShape="1">
          <a:blip r:embed="rId3"/>
          <a:srcRect l="6276" r="9743" b="1"/>
          <a:stretch/>
        </p:blipFill>
        <p:spPr>
          <a:xfrm>
            <a:off x="8115300" y="10"/>
            <a:ext cx="4076700" cy="6857562"/>
          </a:xfrm>
          <a:prstGeom prst="rect">
            <a:avLst/>
          </a:prstGeom>
        </p:spPr>
      </p:pic>
      <p:sp>
        <p:nvSpPr>
          <p:cNvPr id="3" name="Rectangle 2">
            <a:extLst>
              <a:ext uri="{FF2B5EF4-FFF2-40B4-BE49-F238E27FC236}">
                <a16:creationId xmlns:a16="http://schemas.microsoft.com/office/drawing/2014/main" xmlns="" id="{757BF897-CEBB-4543-B9C1-71C17C87BE13}"/>
              </a:ext>
            </a:extLst>
          </p:cNvPr>
          <p:cNvSpPr/>
          <p:nvPr/>
        </p:nvSpPr>
        <p:spPr>
          <a:xfrm>
            <a:off x="457201" y="742950"/>
            <a:ext cx="3476164" cy="5269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i="1" dirty="0"/>
              <a:t>The Fall of the Imam</a:t>
            </a:r>
            <a:r>
              <a:rPr lang="en-US" dirty="0"/>
              <a:t> </a:t>
            </a:r>
            <a:r>
              <a:rPr lang="ar-SA" dirty="0"/>
              <a:t>) </a:t>
            </a:r>
            <a:r>
              <a:rPr lang="en-US" dirty="0"/>
              <a:t>2000</a:t>
            </a:r>
            <a:r>
              <a:rPr lang="ar-SA" dirty="0"/>
              <a:t> (</a:t>
            </a:r>
            <a:r>
              <a:rPr lang="en-US" dirty="0"/>
              <a:t>in which she exposed the practices of the political system that disguises religion </a:t>
            </a:r>
          </a:p>
        </p:txBody>
      </p:sp>
    </p:spTree>
    <p:extLst>
      <p:ext uri="{BB962C8B-B14F-4D97-AF65-F5344CB8AC3E}">
        <p14:creationId xmlns:p14="http://schemas.microsoft.com/office/powerpoint/2010/main" val="235855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D8ECBA3A-9343-C646-B6BA-340E92432E46}"/>
              </a:ext>
            </a:extLst>
          </p:cNvPr>
          <p:cNvPicPr>
            <a:picLocks noGrp="1" noChangeAspect="1"/>
          </p:cNvPicPr>
          <p:nvPr>
            <p:ph idx="1"/>
          </p:nvPr>
        </p:nvPicPr>
        <p:blipFill>
          <a:blip r:embed="rId2"/>
          <a:stretch>
            <a:fillRect/>
          </a:stretch>
        </p:blipFill>
        <p:spPr>
          <a:xfrm>
            <a:off x="5100299" y="609930"/>
            <a:ext cx="3314425" cy="5646084"/>
          </a:xfrm>
          <a:prstGeom prst="rect">
            <a:avLst/>
          </a:prstGeom>
        </p:spPr>
      </p:pic>
      <p:pic>
        <p:nvPicPr>
          <p:cNvPr id="5" name="Picture 4">
            <a:extLst>
              <a:ext uri="{FF2B5EF4-FFF2-40B4-BE49-F238E27FC236}">
                <a16:creationId xmlns:a16="http://schemas.microsoft.com/office/drawing/2014/main" xmlns="" id="{D1307956-316A-2D41-BA48-9023155E4DA8}"/>
              </a:ext>
            </a:extLst>
          </p:cNvPr>
          <p:cNvPicPr>
            <a:picLocks noChangeAspect="1"/>
          </p:cNvPicPr>
          <p:nvPr/>
        </p:nvPicPr>
        <p:blipFill>
          <a:blip r:embed="rId3"/>
          <a:stretch>
            <a:fillRect/>
          </a:stretch>
        </p:blipFill>
        <p:spPr>
          <a:xfrm>
            <a:off x="8734483" y="457200"/>
            <a:ext cx="1978293" cy="2794732"/>
          </a:xfrm>
          <a:prstGeom prst="rect">
            <a:avLst/>
          </a:prstGeom>
        </p:spPr>
      </p:pic>
      <p:pic>
        <p:nvPicPr>
          <p:cNvPr id="6" name="Picture 5">
            <a:extLst>
              <a:ext uri="{FF2B5EF4-FFF2-40B4-BE49-F238E27FC236}">
                <a16:creationId xmlns:a16="http://schemas.microsoft.com/office/drawing/2014/main" xmlns="" id="{91BFF52D-2ED8-D945-9D24-E1ED762F033C}"/>
              </a:ext>
            </a:extLst>
          </p:cNvPr>
          <p:cNvPicPr>
            <a:picLocks noChangeAspect="1"/>
          </p:cNvPicPr>
          <p:nvPr/>
        </p:nvPicPr>
        <p:blipFill>
          <a:blip r:embed="rId4"/>
          <a:stretch>
            <a:fillRect/>
          </a:stretch>
        </p:blipFill>
        <p:spPr>
          <a:xfrm>
            <a:off x="8734483" y="3574093"/>
            <a:ext cx="1760466" cy="2834649"/>
          </a:xfrm>
          <a:prstGeom prst="rect">
            <a:avLst/>
          </a:prstGeom>
        </p:spPr>
      </p:pic>
      <p:sp>
        <p:nvSpPr>
          <p:cNvPr id="3" name="Rectangle 2">
            <a:extLst>
              <a:ext uri="{FF2B5EF4-FFF2-40B4-BE49-F238E27FC236}">
                <a16:creationId xmlns:a16="http://schemas.microsoft.com/office/drawing/2014/main" xmlns="" id="{0C652B46-BEEB-5F40-8176-7837E1A49EEF}"/>
              </a:ext>
            </a:extLst>
          </p:cNvPr>
          <p:cNvSpPr/>
          <p:nvPr/>
        </p:nvSpPr>
        <p:spPr>
          <a:xfrm>
            <a:off x="800100" y="800100"/>
            <a:ext cx="4300199" cy="5200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t> </a:t>
            </a:r>
            <a:r>
              <a:rPr lang="en-US" i="1" dirty="0"/>
              <a:t>A Woman on Zero Point</a:t>
            </a:r>
            <a:r>
              <a:rPr lang="en-US" dirty="0"/>
              <a:t> </a:t>
            </a:r>
            <a:r>
              <a:rPr lang="ar-SA" dirty="0"/>
              <a:t>) </a:t>
            </a:r>
            <a:r>
              <a:rPr lang="en-US" dirty="0"/>
              <a:t>2006</a:t>
            </a:r>
            <a:r>
              <a:rPr lang="ar-SA" dirty="0"/>
              <a:t>(</a:t>
            </a:r>
            <a:endParaRPr lang="en-US" dirty="0"/>
          </a:p>
        </p:txBody>
      </p:sp>
    </p:spTree>
    <p:extLst>
      <p:ext uri="{BB962C8B-B14F-4D97-AF65-F5344CB8AC3E}">
        <p14:creationId xmlns:p14="http://schemas.microsoft.com/office/powerpoint/2010/main" val="3998040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63D9EEF3-2816-454E-B161-2CAD7E843D69}"/>
              </a:ext>
            </a:extLst>
          </p:cNvPr>
          <p:cNvPicPr>
            <a:picLocks noGrp="1" noChangeAspect="1"/>
          </p:cNvPicPr>
          <p:nvPr>
            <p:ph idx="1"/>
          </p:nvPr>
        </p:nvPicPr>
        <p:blipFill rotWithShape="1">
          <a:blip r:embed="rId2"/>
          <a:srcRect l="1583" r="-1" b="-1"/>
          <a:stretch/>
        </p:blipFill>
        <p:spPr>
          <a:xfrm>
            <a:off x="20" y="1"/>
            <a:ext cx="8115280" cy="4460826"/>
          </a:xfrm>
          <a:prstGeom prst="rect">
            <a:avLst/>
          </a:prstGeom>
        </p:spPr>
      </p:pic>
      <p:sp>
        <p:nvSpPr>
          <p:cNvPr id="3" name="Rectangle 2">
            <a:extLst>
              <a:ext uri="{FF2B5EF4-FFF2-40B4-BE49-F238E27FC236}">
                <a16:creationId xmlns:a16="http://schemas.microsoft.com/office/drawing/2014/main" xmlns="" id="{32B8468C-35E7-074D-BCDF-9BFAC8B0A3D3}"/>
              </a:ext>
            </a:extLst>
          </p:cNvPr>
          <p:cNvSpPr/>
          <p:nvPr/>
        </p:nvSpPr>
        <p:spPr>
          <a:xfrm>
            <a:off x="880946" y="4917688"/>
            <a:ext cx="8051181" cy="1594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err="1"/>
              <a:t>Alsadawi</a:t>
            </a:r>
            <a:r>
              <a:rPr lang="en-US" dirty="0"/>
              <a:t>  discussed through  the protagonist , </a:t>
            </a:r>
            <a:r>
              <a:rPr lang="en-US" dirty="0" err="1"/>
              <a:t>Firdaws</a:t>
            </a:r>
            <a:r>
              <a:rPr lang="en-US" dirty="0"/>
              <a:t>, the forms of male discrimination  against women physically and psychologically.</a:t>
            </a:r>
          </a:p>
          <a:p>
            <a:pPr marL="285750" indent="-285750">
              <a:buFontTx/>
              <a:buChar char="-"/>
            </a:pPr>
            <a:r>
              <a:rPr lang="en-US" dirty="0"/>
              <a:t> The plots  reflected the heroine’s psychological breakdowns as a pitiful character with her illness and loneliness.</a:t>
            </a:r>
          </a:p>
        </p:txBody>
      </p:sp>
    </p:spTree>
    <p:extLst>
      <p:ext uri="{BB962C8B-B14F-4D97-AF65-F5344CB8AC3E}">
        <p14:creationId xmlns:p14="http://schemas.microsoft.com/office/powerpoint/2010/main" val="2107077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B1DB5-B7B6-DA46-A127-7FF6A9D3C716}"/>
              </a:ext>
            </a:extLst>
          </p:cNvPr>
          <p:cNvSpPr>
            <a:spLocks noGrp="1"/>
          </p:cNvSpPr>
          <p:nvPr>
            <p:ph type="title"/>
          </p:nvPr>
        </p:nvSpPr>
        <p:spPr/>
        <p:txBody>
          <a:bodyPr/>
          <a:lstStyle/>
          <a:p>
            <a:endParaRPr lang="en-US"/>
          </a:p>
        </p:txBody>
      </p:sp>
      <p:pic>
        <p:nvPicPr>
          <p:cNvPr id="5" name="Content Placeholder 4" descr="A person smiling for the camera&#10;&#10;Description automatically generated">
            <a:extLst>
              <a:ext uri="{FF2B5EF4-FFF2-40B4-BE49-F238E27FC236}">
                <a16:creationId xmlns:a16="http://schemas.microsoft.com/office/drawing/2014/main" xmlns="" id="{B541EF17-18AF-8643-97BB-B9363D658EF5}"/>
              </a:ext>
            </a:extLst>
          </p:cNvPr>
          <p:cNvPicPr>
            <a:picLocks noGrp="1" noChangeAspect="1"/>
          </p:cNvPicPr>
          <p:nvPr>
            <p:ph idx="1"/>
          </p:nvPr>
        </p:nvPicPr>
        <p:blipFill>
          <a:blip r:embed="rId2"/>
          <a:stretch>
            <a:fillRect/>
          </a:stretch>
        </p:blipFill>
        <p:spPr>
          <a:xfrm>
            <a:off x="6781435" y="279400"/>
            <a:ext cx="2540000" cy="2540000"/>
          </a:xfrm>
        </p:spPr>
      </p:pic>
      <p:pic>
        <p:nvPicPr>
          <p:cNvPr id="7" name="Picture 6" descr="A person sitting on a bed&#10;&#10;Description automatically generated">
            <a:extLst>
              <a:ext uri="{FF2B5EF4-FFF2-40B4-BE49-F238E27FC236}">
                <a16:creationId xmlns:a16="http://schemas.microsoft.com/office/drawing/2014/main" xmlns="" id="{ED4AC824-D84F-D74F-9A8D-F2854CB8B507}"/>
              </a:ext>
            </a:extLst>
          </p:cNvPr>
          <p:cNvPicPr>
            <a:picLocks noChangeAspect="1"/>
          </p:cNvPicPr>
          <p:nvPr/>
        </p:nvPicPr>
        <p:blipFill>
          <a:blip r:embed="rId3"/>
          <a:stretch>
            <a:fillRect/>
          </a:stretch>
        </p:blipFill>
        <p:spPr>
          <a:xfrm>
            <a:off x="411284" y="-25400"/>
            <a:ext cx="2578100" cy="3149600"/>
          </a:xfrm>
          <a:prstGeom prst="rect">
            <a:avLst/>
          </a:prstGeom>
        </p:spPr>
      </p:pic>
      <p:pic>
        <p:nvPicPr>
          <p:cNvPr id="9" name="Picture 8" descr="A close up of a person&#10;&#10;Description automatically generated">
            <a:extLst>
              <a:ext uri="{FF2B5EF4-FFF2-40B4-BE49-F238E27FC236}">
                <a16:creationId xmlns:a16="http://schemas.microsoft.com/office/drawing/2014/main" xmlns="" id="{0C4B7E9A-80D1-0640-BD14-72F7F14D4720}"/>
              </a:ext>
            </a:extLst>
          </p:cNvPr>
          <p:cNvPicPr>
            <a:picLocks noChangeAspect="1"/>
          </p:cNvPicPr>
          <p:nvPr/>
        </p:nvPicPr>
        <p:blipFill>
          <a:blip r:embed="rId4"/>
          <a:stretch>
            <a:fillRect/>
          </a:stretch>
        </p:blipFill>
        <p:spPr>
          <a:xfrm>
            <a:off x="164366" y="3526966"/>
            <a:ext cx="3390900" cy="2400300"/>
          </a:xfrm>
          <a:prstGeom prst="rect">
            <a:avLst/>
          </a:prstGeom>
        </p:spPr>
      </p:pic>
      <p:pic>
        <p:nvPicPr>
          <p:cNvPr id="11" name="Picture 10" descr="A picture containing person, sitting, cellphone, phone&#10;&#10;Description automatically generated">
            <a:extLst>
              <a:ext uri="{FF2B5EF4-FFF2-40B4-BE49-F238E27FC236}">
                <a16:creationId xmlns:a16="http://schemas.microsoft.com/office/drawing/2014/main" xmlns="" id="{9CBF69B4-3515-D148-9E81-89C1AAA6FA34}"/>
              </a:ext>
            </a:extLst>
          </p:cNvPr>
          <p:cNvPicPr>
            <a:picLocks noChangeAspect="1"/>
          </p:cNvPicPr>
          <p:nvPr/>
        </p:nvPicPr>
        <p:blipFill>
          <a:blip r:embed="rId5"/>
          <a:stretch>
            <a:fillRect/>
          </a:stretch>
        </p:blipFill>
        <p:spPr>
          <a:xfrm>
            <a:off x="9487634" y="2026568"/>
            <a:ext cx="2540000" cy="2540000"/>
          </a:xfrm>
          <a:prstGeom prst="rect">
            <a:avLst/>
          </a:prstGeom>
        </p:spPr>
      </p:pic>
      <p:pic>
        <p:nvPicPr>
          <p:cNvPr id="16" name="Picture 15" descr="A person looking at the camera&#10;&#10;Description automatically generated">
            <a:extLst>
              <a:ext uri="{FF2B5EF4-FFF2-40B4-BE49-F238E27FC236}">
                <a16:creationId xmlns:a16="http://schemas.microsoft.com/office/drawing/2014/main" xmlns="" id="{CEC1F643-463E-B046-8009-D65B1113571F}"/>
              </a:ext>
            </a:extLst>
          </p:cNvPr>
          <p:cNvPicPr>
            <a:picLocks noChangeAspect="1"/>
          </p:cNvPicPr>
          <p:nvPr/>
        </p:nvPicPr>
        <p:blipFill>
          <a:blip r:embed="rId6"/>
          <a:stretch>
            <a:fillRect/>
          </a:stretch>
        </p:blipFill>
        <p:spPr>
          <a:xfrm>
            <a:off x="5011740" y="2221372"/>
            <a:ext cx="2247900" cy="3606800"/>
          </a:xfrm>
          <a:prstGeom prst="rect">
            <a:avLst/>
          </a:prstGeom>
        </p:spPr>
      </p:pic>
      <p:pic>
        <p:nvPicPr>
          <p:cNvPr id="18" name="Picture 17" descr="A picture containing indoor, person, person, photo&#10;&#10;Description automatically generated">
            <a:extLst>
              <a:ext uri="{FF2B5EF4-FFF2-40B4-BE49-F238E27FC236}">
                <a16:creationId xmlns:a16="http://schemas.microsoft.com/office/drawing/2014/main" xmlns="" id="{E6EBB827-8D65-B448-9F74-1E5817F7AECE}"/>
              </a:ext>
            </a:extLst>
          </p:cNvPr>
          <p:cNvPicPr>
            <a:picLocks noChangeAspect="1"/>
          </p:cNvPicPr>
          <p:nvPr/>
        </p:nvPicPr>
        <p:blipFill>
          <a:blip r:embed="rId7"/>
          <a:stretch>
            <a:fillRect/>
          </a:stretch>
        </p:blipFill>
        <p:spPr>
          <a:xfrm>
            <a:off x="2975403" y="-74969"/>
            <a:ext cx="2616200" cy="3111500"/>
          </a:xfrm>
          <a:prstGeom prst="rect">
            <a:avLst/>
          </a:prstGeom>
        </p:spPr>
      </p:pic>
      <p:pic>
        <p:nvPicPr>
          <p:cNvPr id="20" name="Picture 19" descr="A person smiling for the camera&#10;&#10;Description automatically generated">
            <a:extLst>
              <a:ext uri="{FF2B5EF4-FFF2-40B4-BE49-F238E27FC236}">
                <a16:creationId xmlns:a16="http://schemas.microsoft.com/office/drawing/2014/main" xmlns="" id="{144B8BF3-DA27-EE46-9CFD-B5F8645FA55B}"/>
              </a:ext>
            </a:extLst>
          </p:cNvPr>
          <p:cNvPicPr>
            <a:picLocks noChangeAspect="1"/>
          </p:cNvPicPr>
          <p:nvPr/>
        </p:nvPicPr>
        <p:blipFill>
          <a:blip r:embed="rId8"/>
          <a:stretch>
            <a:fillRect/>
          </a:stretch>
        </p:blipFill>
        <p:spPr>
          <a:xfrm>
            <a:off x="7038122" y="2686720"/>
            <a:ext cx="2235200" cy="3378200"/>
          </a:xfrm>
          <a:prstGeom prst="rect">
            <a:avLst/>
          </a:prstGeom>
        </p:spPr>
      </p:pic>
      <p:pic>
        <p:nvPicPr>
          <p:cNvPr id="21" name="Picture 20">
            <a:extLst>
              <a:ext uri="{FF2B5EF4-FFF2-40B4-BE49-F238E27FC236}">
                <a16:creationId xmlns:a16="http://schemas.microsoft.com/office/drawing/2014/main" xmlns="" id="{13D7A05B-9472-FD4A-BD32-DD2101CB1534}"/>
              </a:ext>
            </a:extLst>
          </p:cNvPr>
          <p:cNvPicPr>
            <a:picLocks noChangeAspect="1"/>
          </p:cNvPicPr>
          <p:nvPr/>
        </p:nvPicPr>
        <p:blipFill>
          <a:blip r:embed="rId9"/>
          <a:stretch>
            <a:fillRect/>
          </a:stretch>
        </p:blipFill>
        <p:spPr>
          <a:xfrm>
            <a:off x="8466689" y="177924"/>
            <a:ext cx="3302000" cy="2463800"/>
          </a:xfrm>
          <a:prstGeom prst="rect">
            <a:avLst/>
          </a:prstGeom>
        </p:spPr>
      </p:pic>
      <p:pic>
        <p:nvPicPr>
          <p:cNvPr id="22" name="Picture 21">
            <a:extLst>
              <a:ext uri="{FF2B5EF4-FFF2-40B4-BE49-F238E27FC236}">
                <a16:creationId xmlns:a16="http://schemas.microsoft.com/office/drawing/2014/main" xmlns="" id="{B01362CE-73AA-264D-9514-5260A57589FD}"/>
              </a:ext>
            </a:extLst>
          </p:cNvPr>
          <p:cNvPicPr>
            <a:picLocks noChangeAspect="1"/>
          </p:cNvPicPr>
          <p:nvPr/>
        </p:nvPicPr>
        <p:blipFill>
          <a:blip r:embed="rId10"/>
          <a:stretch>
            <a:fillRect/>
          </a:stretch>
        </p:blipFill>
        <p:spPr>
          <a:xfrm>
            <a:off x="2199422" y="3533546"/>
            <a:ext cx="3378200" cy="2413000"/>
          </a:xfrm>
          <a:prstGeom prst="rect">
            <a:avLst/>
          </a:prstGeom>
        </p:spPr>
      </p:pic>
      <p:pic>
        <p:nvPicPr>
          <p:cNvPr id="24" name="Picture 23" descr="A person wearing a hat&#10;&#10;Description automatically generated">
            <a:extLst>
              <a:ext uri="{FF2B5EF4-FFF2-40B4-BE49-F238E27FC236}">
                <a16:creationId xmlns:a16="http://schemas.microsoft.com/office/drawing/2014/main" xmlns="" id="{4CBCDFCC-C4C3-D741-AF68-F920CB59C96B}"/>
              </a:ext>
            </a:extLst>
          </p:cNvPr>
          <p:cNvPicPr>
            <a:picLocks noChangeAspect="1"/>
          </p:cNvPicPr>
          <p:nvPr/>
        </p:nvPicPr>
        <p:blipFill>
          <a:blip r:embed="rId11"/>
          <a:stretch>
            <a:fillRect/>
          </a:stretch>
        </p:blipFill>
        <p:spPr>
          <a:xfrm>
            <a:off x="3754778" y="478202"/>
            <a:ext cx="2980604" cy="2738589"/>
          </a:xfrm>
          <a:prstGeom prst="rect">
            <a:avLst/>
          </a:prstGeom>
        </p:spPr>
      </p:pic>
      <p:pic>
        <p:nvPicPr>
          <p:cNvPr id="26" name="Picture 25" descr="A person sitting at a desk&#10;&#10;Description automatically generated">
            <a:extLst>
              <a:ext uri="{FF2B5EF4-FFF2-40B4-BE49-F238E27FC236}">
                <a16:creationId xmlns:a16="http://schemas.microsoft.com/office/drawing/2014/main" xmlns="" id="{A3C004AA-3DB5-BE43-BADB-61D7F0208683}"/>
              </a:ext>
            </a:extLst>
          </p:cNvPr>
          <p:cNvPicPr>
            <a:picLocks noChangeAspect="1"/>
          </p:cNvPicPr>
          <p:nvPr/>
        </p:nvPicPr>
        <p:blipFill>
          <a:blip r:embed="rId12"/>
          <a:stretch>
            <a:fillRect/>
          </a:stretch>
        </p:blipFill>
        <p:spPr>
          <a:xfrm>
            <a:off x="9303791" y="4566568"/>
            <a:ext cx="1937633" cy="1963700"/>
          </a:xfrm>
          <a:prstGeom prst="rect">
            <a:avLst/>
          </a:prstGeom>
        </p:spPr>
      </p:pic>
      <p:sp>
        <p:nvSpPr>
          <p:cNvPr id="3" name="Rectangle 2">
            <a:extLst>
              <a:ext uri="{FF2B5EF4-FFF2-40B4-BE49-F238E27FC236}">
                <a16:creationId xmlns:a16="http://schemas.microsoft.com/office/drawing/2014/main" xmlns="" id="{A358034B-590E-994B-86B0-AAB37B8EBFCD}"/>
              </a:ext>
            </a:extLst>
          </p:cNvPr>
          <p:cNvSpPr/>
          <p:nvPr/>
        </p:nvSpPr>
        <p:spPr>
          <a:xfrm>
            <a:off x="1780844" y="5146310"/>
            <a:ext cx="6636601" cy="1233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There are many </a:t>
            </a:r>
            <a:r>
              <a:rPr lang="ar-SA" dirty="0"/>
              <a:t>  </a:t>
            </a:r>
            <a:r>
              <a:rPr lang="en-US" dirty="0"/>
              <a:t>bold female novelists who stand under the umbrella of challenging compulsive taboos,  gendercide, discrimination, feminicide, sexism etc.  </a:t>
            </a:r>
          </a:p>
          <a:p>
            <a:endParaRPr lang="en-US" dirty="0"/>
          </a:p>
        </p:txBody>
      </p:sp>
    </p:spTree>
    <p:extLst>
      <p:ext uri="{BB962C8B-B14F-4D97-AF65-F5344CB8AC3E}">
        <p14:creationId xmlns:p14="http://schemas.microsoft.com/office/powerpoint/2010/main" val="7287775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{DB5CFBCF-68BE-EC46-9F2E-41FBA00FAFAB}tf10001119</Template>
  <TotalTime>112</TotalTime>
  <Words>2661</Words>
  <Application>Microsoft Office PowerPoint</Application>
  <PresentationFormat>Custom</PresentationFormat>
  <Paragraphs>87</Paragraphs>
  <Slides>35</Slides>
  <Notes>0</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Femicide and sexism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قصيدة أختاري</dc:title>
  <dc:creator>Alsayegh, Wijdan</dc:creator>
  <cp:lastModifiedBy>stack</cp:lastModifiedBy>
  <cp:revision>11</cp:revision>
  <dcterms:created xsi:type="dcterms:W3CDTF">2020-11-03T01:54:01Z</dcterms:created>
  <dcterms:modified xsi:type="dcterms:W3CDTF">2020-11-07T16:10:31Z</dcterms:modified>
</cp:coreProperties>
</file>