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0" r:id="rId3"/>
    <p:sldId id="295" r:id="rId4"/>
    <p:sldId id="261" r:id="rId5"/>
    <p:sldId id="262" r:id="rId6"/>
    <p:sldId id="263" r:id="rId7"/>
    <p:sldId id="289" r:id="rId8"/>
    <p:sldId id="264" r:id="rId9"/>
    <p:sldId id="290" r:id="rId10"/>
    <p:sldId id="291" r:id="rId11"/>
    <p:sldId id="293" r:id="rId12"/>
    <p:sldId id="294" r:id="rId13"/>
    <p:sldId id="265" r:id="rId14"/>
    <p:sldId id="292"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809" autoAdjust="0"/>
    <p:restoredTop sz="94660"/>
  </p:normalViewPr>
  <p:slideViewPr>
    <p:cSldViewPr snapToGrid="0">
      <p:cViewPr>
        <p:scale>
          <a:sx n="88" d="100"/>
          <a:sy n="88" d="100"/>
        </p:scale>
        <p:origin x="-53"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01B89-9831-4762-B6FF-29E20982FD26}"/>
              </a:ext>
            </a:extLst>
          </p:cNvPr>
          <p:cNvSpPr>
            <a:spLocks noGrp="1"/>
          </p:cNvSpPr>
          <p:nvPr>
            <p:ph type="ctrTitle"/>
          </p:nvPr>
        </p:nvSpPr>
        <p:spPr>
          <a:xfrm>
            <a:off x="2514600" y="2251493"/>
            <a:ext cx="7200900" cy="966159"/>
          </a:xfrm>
        </p:spPr>
        <p:txBody>
          <a:bodyPr/>
          <a:lstStyle/>
          <a:p>
            <a:r>
              <a:rPr lang="en-US" b="1" dirty="0" smtClean="0"/>
              <a:t>Preserving Her Story</a:t>
            </a:r>
            <a:endParaRPr lang="en-US" b="1" dirty="0"/>
          </a:p>
        </p:txBody>
      </p:sp>
      <p:sp>
        <p:nvSpPr>
          <p:cNvPr id="3" name="Subtitle 2">
            <a:extLst>
              <a:ext uri="{FF2B5EF4-FFF2-40B4-BE49-F238E27FC236}">
                <a16:creationId xmlns="" xmlns:a16="http://schemas.microsoft.com/office/drawing/2014/main" id="{8708CDAF-CFE5-444A-B3D8-F2050363854F}"/>
              </a:ext>
            </a:extLst>
          </p:cNvPr>
          <p:cNvSpPr>
            <a:spLocks noGrp="1"/>
          </p:cNvSpPr>
          <p:nvPr>
            <p:ph type="subTitle" idx="1"/>
          </p:nvPr>
        </p:nvSpPr>
        <p:spPr>
          <a:xfrm>
            <a:off x="2001328" y="3778370"/>
            <a:ext cx="8100204" cy="1509620"/>
          </a:xfrm>
        </p:spPr>
        <p:txBody>
          <a:bodyPr>
            <a:normAutofit fontScale="70000" lnSpcReduction="20000"/>
          </a:bodyPr>
          <a:lstStyle/>
          <a:p>
            <a:r>
              <a:rPr lang="en-US" sz="4800" b="1" dirty="0" smtClean="0">
                <a:latin typeface="Arial Narrow" pitchFamily="34" charset="0"/>
              </a:rPr>
              <a:t>Legendary Women of Ancient Mesopotamia </a:t>
            </a:r>
          </a:p>
          <a:p>
            <a:endParaRPr lang="en-US" sz="2800" b="1" dirty="0" smtClean="0">
              <a:latin typeface="Lucida Calligraphy" pitchFamily="66" charset="0"/>
            </a:endParaRPr>
          </a:p>
          <a:p>
            <a:r>
              <a:rPr lang="en-US" sz="4000" b="1" dirty="0" smtClean="0">
                <a:latin typeface="Lucida Calligraphy" pitchFamily="66" charset="0"/>
              </a:rPr>
              <a:t>By: </a:t>
            </a:r>
            <a:r>
              <a:rPr lang="en-US" sz="4000" b="1" dirty="0" err="1" smtClean="0">
                <a:latin typeface="Lucida Calligraphy" pitchFamily="66" charset="0"/>
              </a:rPr>
              <a:t>Weam</a:t>
            </a:r>
            <a:r>
              <a:rPr lang="en-US" sz="4000" b="1" dirty="0" smtClean="0">
                <a:latin typeface="Lucida Calligraphy" pitchFamily="66" charset="0"/>
              </a:rPr>
              <a:t> </a:t>
            </a:r>
            <a:r>
              <a:rPr lang="en-US" sz="4000" b="1" dirty="0" err="1" smtClean="0">
                <a:latin typeface="Lucida Calligraphy" pitchFamily="66" charset="0"/>
              </a:rPr>
              <a:t>Namou</a:t>
            </a:r>
            <a:endParaRPr lang="en-US" sz="4000" b="1" dirty="0">
              <a:latin typeface="Lucida Calligraphy" pitchFamily="66" charset="0"/>
            </a:endParaRPr>
          </a:p>
        </p:txBody>
      </p:sp>
    </p:spTree>
    <p:extLst>
      <p:ext uri="{BB962C8B-B14F-4D97-AF65-F5344CB8AC3E}">
        <p14:creationId xmlns:p14="http://schemas.microsoft.com/office/powerpoint/2010/main" val="2308730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33401"/>
            <a:ext cx="9601196" cy="762000"/>
          </a:xfrm>
        </p:spPr>
        <p:txBody>
          <a:bodyPr>
            <a:normAutofit/>
          </a:bodyPr>
          <a:lstStyle/>
          <a:p>
            <a:endParaRPr lang="en-US" b="1" dirty="0"/>
          </a:p>
        </p:txBody>
      </p:sp>
      <p:sp>
        <p:nvSpPr>
          <p:cNvPr id="4" name="Rectangle 3"/>
          <p:cNvSpPr/>
          <p:nvPr/>
        </p:nvSpPr>
        <p:spPr>
          <a:xfrm>
            <a:off x="731520" y="1368829"/>
            <a:ext cx="10576560" cy="830997"/>
          </a:xfrm>
          <a:prstGeom prst="rect">
            <a:avLst/>
          </a:prstGeom>
        </p:spPr>
        <p:txBody>
          <a:bodyPr wrap="square">
            <a:spAutoFit/>
          </a:bodyPr>
          <a:lstStyle/>
          <a:p>
            <a:endParaRPr lang="en-US" sz="2400" b="1" dirty="0"/>
          </a:p>
          <a:p>
            <a:endParaRPr lang="en-US" sz="24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298" y="533208"/>
            <a:ext cx="6659449" cy="3046753"/>
          </a:xfrm>
        </p:spPr>
      </p:pic>
      <p:sp>
        <p:nvSpPr>
          <p:cNvPr id="5" name="TextBox 4"/>
          <p:cNvSpPr txBox="1"/>
          <p:nvPr/>
        </p:nvSpPr>
        <p:spPr>
          <a:xfrm>
            <a:off x="677173" y="3743864"/>
            <a:ext cx="10672601" cy="2246769"/>
          </a:xfrm>
          <a:prstGeom prst="rect">
            <a:avLst/>
          </a:prstGeom>
          <a:noFill/>
        </p:spPr>
        <p:txBody>
          <a:bodyPr wrap="square" rtlCol="0">
            <a:spAutoFit/>
          </a:bodyPr>
          <a:lstStyle/>
          <a:p>
            <a:r>
              <a:rPr lang="en-US" sz="2000" b="1" dirty="0" smtClean="0"/>
              <a:t>The status of female deities began to diminish during the reign of Hammurabi (1792-1750 BCE) and afterward, when male gods dominated the religious arena. That wasn’t the case with </a:t>
            </a:r>
            <a:r>
              <a:rPr lang="en-US" sz="2000" b="1" dirty="0" err="1" smtClean="0"/>
              <a:t>Gula</a:t>
            </a:r>
            <a:r>
              <a:rPr lang="en-US" sz="2000" b="1" dirty="0" smtClean="0"/>
              <a:t>, however, whose worship remained with the same respect. </a:t>
            </a:r>
          </a:p>
          <a:p>
            <a:endParaRPr lang="en-US" sz="2000" b="1" dirty="0"/>
          </a:p>
          <a:p>
            <a:r>
              <a:rPr lang="en-US" sz="2000" b="1" dirty="0" smtClean="0"/>
              <a:t>Adoration of </a:t>
            </a:r>
            <a:r>
              <a:rPr lang="en-US" sz="2000" b="1" dirty="0" err="1" smtClean="0"/>
              <a:t>Gula</a:t>
            </a:r>
            <a:r>
              <a:rPr lang="en-US" sz="2000" b="1" dirty="0" smtClean="0"/>
              <a:t> continued well into the Christian period, and in the Near East, </a:t>
            </a:r>
            <a:r>
              <a:rPr lang="en-US" sz="2000" b="1" dirty="0" err="1" smtClean="0"/>
              <a:t>Gula</a:t>
            </a:r>
            <a:r>
              <a:rPr lang="en-US" sz="2000" b="1" dirty="0" smtClean="0"/>
              <a:t> was as prevalent as many well-known deities. Her cult declined little by little, and by the end of the first millennium CE, she had been forgotten. </a:t>
            </a:r>
            <a:endParaRPr lang="en-US" sz="2000" b="1" dirty="0"/>
          </a:p>
        </p:txBody>
      </p:sp>
    </p:spTree>
    <p:extLst>
      <p:ext uri="{BB962C8B-B14F-4D97-AF65-F5344CB8AC3E}">
        <p14:creationId xmlns:p14="http://schemas.microsoft.com/office/powerpoint/2010/main" val="251241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523" y="474454"/>
            <a:ext cx="9601196" cy="871268"/>
          </a:xfrm>
        </p:spPr>
        <p:txBody>
          <a:bodyPr>
            <a:normAutofit/>
          </a:bodyPr>
          <a:lstStyle/>
          <a:p>
            <a:r>
              <a:rPr lang="en-US" b="1" dirty="0" smtClean="0"/>
              <a:t>Maria Theresa </a:t>
            </a:r>
            <a:r>
              <a:rPr lang="en-US" b="1" dirty="0" err="1" smtClean="0"/>
              <a:t>Asmar</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905" y="1656271"/>
            <a:ext cx="2816420" cy="4235570"/>
          </a:xfrm>
        </p:spPr>
      </p:pic>
      <p:sp>
        <p:nvSpPr>
          <p:cNvPr id="6" name="TextBox 5"/>
          <p:cNvSpPr txBox="1"/>
          <p:nvPr/>
        </p:nvSpPr>
        <p:spPr>
          <a:xfrm>
            <a:off x="3144329" y="2078965"/>
            <a:ext cx="8376248" cy="3724096"/>
          </a:xfrm>
          <a:prstGeom prst="rect">
            <a:avLst/>
          </a:prstGeom>
          <a:noFill/>
        </p:spPr>
        <p:txBody>
          <a:bodyPr wrap="square" rtlCol="0">
            <a:spAutoFit/>
          </a:bodyPr>
          <a:lstStyle/>
          <a:p>
            <a:r>
              <a:rPr lang="en-US" sz="2000" b="1" dirty="0"/>
              <a:t>Maria Theresa </a:t>
            </a:r>
            <a:r>
              <a:rPr lang="en-US" sz="2000" b="1" dirty="0" err="1"/>
              <a:t>Asmar</a:t>
            </a:r>
            <a:r>
              <a:rPr lang="en-US" sz="2000" b="1" dirty="0"/>
              <a:t> (1804 – before 1870) was </a:t>
            </a:r>
            <a:r>
              <a:rPr lang="en-US" sz="2000" b="1" dirty="0" smtClean="0"/>
              <a:t>a Chaldean Catholic from the village of Tel </a:t>
            </a:r>
            <a:r>
              <a:rPr lang="en-US" sz="2000" b="1" dirty="0" err="1" smtClean="0"/>
              <a:t>Keppe</a:t>
            </a:r>
            <a:r>
              <a:rPr lang="en-US" sz="2000" b="1" dirty="0" smtClean="0"/>
              <a:t>. </a:t>
            </a:r>
            <a:r>
              <a:rPr lang="en-US" sz="2000" b="1" dirty="0"/>
              <a:t> Facing tremendous obstacles, </a:t>
            </a:r>
            <a:r>
              <a:rPr lang="en-US" sz="2000" b="1" dirty="0" err="1"/>
              <a:t>Asmar</a:t>
            </a:r>
            <a:r>
              <a:rPr lang="en-US" sz="2000" b="1" dirty="0"/>
              <a:t>, a </a:t>
            </a:r>
            <a:r>
              <a:rPr lang="en-US" sz="2000" b="1" dirty="0" smtClean="0"/>
              <a:t>set </a:t>
            </a:r>
            <a:r>
              <a:rPr lang="en-US" sz="2000" b="1" dirty="0"/>
              <a:t>up a school for women </a:t>
            </a:r>
            <a:r>
              <a:rPr lang="en-US" sz="2000" b="1" dirty="0" smtClean="0"/>
              <a:t>in Baghdad, and </a:t>
            </a:r>
            <a:r>
              <a:rPr lang="en-US" sz="2000" b="1" dirty="0"/>
              <a:t>welcomed with open arms western </a:t>
            </a:r>
            <a:r>
              <a:rPr lang="en-US" sz="2000" b="1" dirty="0" smtClean="0"/>
              <a:t>Christian missionaries, who </a:t>
            </a:r>
            <a:r>
              <a:rPr lang="en-US" sz="2000" b="1" dirty="0"/>
              <a:t>then bribed </a:t>
            </a:r>
            <a:r>
              <a:rPr lang="en-US" sz="2000" b="1" dirty="0" smtClean="0"/>
              <a:t>the Turkish government to give them a license for the school </a:t>
            </a:r>
            <a:r>
              <a:rPr lang="en-US" sz="2000" b="1" dirty="0"/>
              <a:t>and forbid Maria to carry on with her project. </a:t>
            </a:r>
            <a:endParaRPr lang="en-US" sz="2000" b="1" dirty="0" smtClean="0"/>
          </a:p>
          <a:p>
            <a:endParaRPr lang="en-US" sz="2000" b="1" dirty="0"/>
          </a:p>
          <a:p>
            <a:r>
              <a:rPr lang="en-US" sz="2000" b="1" dirty="0" smtClean="0"/>
              <a:t>Left </a:t>
            </a:r>
            <a:r>
              <a:rPr lang="en-US" sz="2000" b="1" dirty="0"/>
              <a:t>frustrated and angry to have been treated this way by fellow Christians, she </a:t>
            </a:r>
            <a:r>
              <a:rPr lang="en-US" sz="2000" b="1" dirty="0" smtClean="0"/>
              <a:t>sought sanctuary with </a:t>
            </a:r>
            <a:r>
              <a:rPr lang="en-US" sz="2000" b="1" dirty="0"/>
              <a:t>the </a:t>
            </a:r>
            <a:r>
              <a:rPr lang="en-US" sz="2000" b="1" dirty="0" smtClean="0"/>
              <a:t>Arab Bedouins. She </a:t>
            </a:r>
            <a:r>
              <a:rPr lang="en-US" sz="2000" b="1" dirty="0"/>
              <a:t>set about recording their daily lives, everything from the weddings and celebrations to their assaults on other tribes. She explains in great detail Bedouin life</a:t>
            </a:r>
            <a:r>
              <a:rPr lang="en-US" sz="2000" b="1" dirty="0" smtClean="0"/>
              <a:t>.</a:t>
            </a:r>
          </a:p>
          <a:p>
            <a:endParaRPr lang="en-US" b="1" dirty="0"/>
          </a:p>
          <a:p>
            <a:endParaRPr lang="en-US" b="1" dirty="0"/>
          </a:p>
        </p:txBody>
      </p:sp>
    </p:spTree>
    <p:extLst>
      <p:ext uri="{BB962C8B-B14F-4D97-AF65-F5344CB8AC3E}">
        <p14:creationId xmlns:p14="http://schemas.microsoft.com/office/powerpoint/2010/main" val="218217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556" y="680209"/>
            <a:ext cx="9601196" cy="769030"/>
          </a:xfrm>
        </p:spPr>
        <p:txBody>
          <a:bodyPr/>
          <a:lstStyle/>
          <a:p>
            <a:r>
              <a:rPr lang="en-US" b="1" dirty="0" smtClean="0"/>
              <a:t>Memoirs of a Babylonian Princess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0755" y="1785668"/>
            <a:ext cx="3056542" cy="4278701"/>
          </a:xfrm>
        </p:spPr>
      </p:pic>
      <p:sp>
        <p:nvSpPr>
          <p:cNvPr id="5" name="TextBox 4"/>
          <p:cNvSpPr txBox="1"/>
          <p:nvPr/>
        </p:nvSpPr>
        <p:spPr>
          <a:xfrm>
            <a:off x="776377" y="1752070"/>
            <a:ext cx="7634378" cy="4093428"/>
          </a:xfrm>
          <a:prstGeom prst="rect">
            <a:avLst/>
          </a:prstGeom>
          <a:noFill/>
        </p:spPr>
        <p:txBody>
          <a:bodyPr wrap="square" rtlCol="0">
            <a:spAutoFit/>
          </a:bodyPr>
          <a:lstStyle/>
          <a:p>
            <a:r>
              <a:rPr lang="en-US" sz="2000" b="1" dirty="0" smtClean="0"/>
              <a:t>In the early 19</a:t>
            </a:r>
            <a:r>
              <a:rPr lang="en-US" sz="2000" b="1" baseline="30000" dirty="0" smtClean="0"/>
              <a:t>th</a:t>
            </a:r>
            <a:r>
              <a:rPr lang="en-US" sz="2000" b="1" dirty="0" smtClean="0"/>
              <a:t> century, Maria wrote</a:t>
            </a:r>
            <a:r>
              <a:rPr lang="en-US" sz="2000" b="1" dirty="0"/>
              <a:t> </a:t>
            </a:r>
            <a:r>
              <a:rPr lang="en-US" sz="2000" b="1" i="1" dirty="0"/>
              <a:t>Memoirs of a Babylonian Princess</a:t>
            </a:r>
            <a:r>
              <a:rPr lang="en-US" sz="2000" b="1" dirty="0"/>
              <a:t>, which consists of two volumes and 720 pages. </a:t>
            </a:r>
            <a:endParaRPr lang="en-US" sz="2000" b="1" dirty="0" smtClean="0"/>
          </a:p>
          <a:p>
            <a:endParaRPr lang="en-US" sz="2000" b="1" dirty="0"/>
          </a:p>
          <a:p>
            <a:r>
              <a:rPr lang="en-US" sz="2000" b="1" dirty="0"/>
              <a:t>In her book, she describes how her family fell to martyrdom - all except for herself. She eventually took refuge with the Emir </a:t>
            </a:r>
            <a:r>
              <a:rPr lang="en-US" sz="2000" b="1" dirty="0" err="1"/>
              <a:t>Beschir</a:t>
            </a:r>
            <a:r>
              <a:rPr lang="en-US" sz="2000" b="1" dirty="0"/>
              <a:t>, the governor of Lebanon. </a:t>
            </a:r>
            <a:r>
              <a:rPr lang="en-US" sz="2000" b="1" dirty="0" smtClean="0"/>
              <a:t>She also describes her </a:t>
            </a:r>
            <a:r>
              <a:rPr lang="en-US" sz="2000" b="1" dirty="0"/>
              <a:t>travels through Turkey, Syria, </a:t>
            </a:r>
            <a:r>
              <a:rPr lang="en-US" sz="2000" b="1" dirty="0" smtClean="0"/>
              <a:t>Lebanon, Palestine</a:t>
            </a:r>
            <a:r>
              <a:rPr lang="en-US" sz="2000" b="1" dirty="0"/>
              <a:t>, and the harem system used in Turkey</a:t>
            </a:r>
            <a:r>
              <a:rPr lang="en-US" sz="2000" b="1" dirty="0" smtClean="0"/>
              <a:t>. From </a:t>
            </a:r>
            <a:r>
              <a:rPr lang="en-US" sz="2000" b="1" dirty="0"/>
              <a:t>there she moved on to </a:t>
            </a:r>
            <a:r>
              <a:rPr lang="en-US" sz="2000" b="1" dirty="0" smtClean="0"/>
              <a:t>Europe. </a:t>
            </a:r>
            <a:r>
              <a:rPr lang="en-US" sz="2000" b="1" dirty="0"/>
              <a:t>After staying </a:t>
            </a:r>
            <a:r>
              <a:rPr lang="en-US" sz="2000" b="1" dirty="0" smtClean="0"/>
              <a:t>12 </a:t>
            </a:r>
            <a:r>
              <a:rPr lang="en-US" sz="2000" b="1" dirty="0"/>
              <a:t>years in </a:t>
            </a:r>
            <a:r>
              <a:rPr lang="en-US" sz="2000" b="1" dirty="0" smtClean="0"/>
              <a:t>Europe, she </a:t>
            </a:r>
            <a:r>
              <a:rPr lang="en-US" sz="2000" b="1" dirty="0"/>
              <a:t>wrote her </a:t>
            </a:r>
            <a:r>
              <a:rPr lang="en-US" sz="2000" b="1" dirty="0" smtClean="0"/>
              <a:t>book.</a:t>
            </a:r>
            <a:endParaRPr lang="en-US" sz="2000" b="1" dirty="0"/>
          </a:p>
          <a:p>
            <a:endParaRPr lang="en-US" sz="2000" b="1" dirty="0" smtClean="0"/>
          </a:p>
          <a:p>
            <a:r>
              <a:rPr lang="en-US" sz="2000" b="1" dirty="0" smtClean="0"/>
              <a:t>The book </a:t>
            </a:r>
            <a:r>
              <a:rPr lang="en-US" sz="2000" b="1" dirty="0"/>
              <a:t>was translated into English in 1844. Maria Theresa </a:t>
            </a:r>
            <a:r>
              <a:rPr lang="en-US" sz="2000" b="1" dirty="0" err="1"/>
              <a:t>Asmar</a:t>
            </a:r>
            <a:r>
              <a:rPr lang="en-US" sz="2000" b="1" dirty="0"/>
              <a:t> died in France before </a:t>
            </a:r>
            <a:r>
              <a:rPr lang="en-US" sz="2000" b="1" dirty="0" smtClean="0"/>
              <a:t>the Franco-Prussian War, and was </a:t>
            </a:r>
            <a:r>
              <a:rPr lang="en-US" sz="2000" b="1" dirty="0"/>
              <a:t>known as Babylon's Princess in Europe.</a:t>
            </a:r>
          </a:p>
        </p:txBody>
      </p:sp>
    </p:spTree>
    <p:extLst>
      <p:ext uri="{BB962C8B-B14F-4D97-AF65-F5344CB8AC3E}">
        <p14:creationId xmlns:p14="http://schemas.microsoft.com/office/powerpoint/2010/main" val="48259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B9E0D9-D3E0-4FBF-AC5C-4893259FC9C2}"/>
              </a:ext>
            </a:extLst>
          </p:cNvPr>
          <p:cNvSpPr>
            <a:spLocks noGrp="1"/>
          </p:cNvSpPr>
          <p:nvPr>
            <p:ph type="title"/>
          </p:nvPr>
        </p:nvSpPr>
        <p:spPr>
          <a:xfrm>
            <a:off x="1295402" y="646773"/>
            <a:ext cx="9601196" cy="501804"/>
          </a:xfrm>
        </p:spPr>
        <p:txBody>
          <a:bodyPr>
            <a:normAutofit fontScale="90000"/>
          </a:bodyPr>
          <a:lstStyle/>
          <a:p>
            <a:r>
              <a:rPr lang="en-US" b="1" dirty="0" smtClean="0"/>
              <a:t>Conclusion </a:t>
            </a:r>
            <a:endParaRPr lang="en-US" b="1" dirty="0"/>
          </a:p>
        </p:txBody>
      </p:sp>
      <p:sp>
        <p:nvSpPr>
          <p:cNvPr id="3" name="Content Placeholder 2">
            <a:extLst>
              <a:ext uri="{FF2B5EF4-FFF2-40B4-BE49-F238E27FC236}">
                <a16:creationId xmlns="" xmlns:a16="http://schemas.microsoft.com/office/drawing/2014/main" id="{76C5567A-EA0B-4A2F-B5DC-2E9BB59FEA59}"/>
              </a:ext>
            </a:extLst>
          </p:cNvPr>
          <p:cNvSpPr>
            <a:spLocks noGrp="1"/>
          </p:cNvSpPr>
          <p:nvPr>
            <p:ph idx="1"/>
          </p:nvPr>
        </p:nvSpPr>
        <p:spPr>
          <a:xfrm>
            <a:off x="793630" y="1199072"/>
            <a:ext cx="10593238" cy="664234"/>
          </a:xfrm>
        </p:spPr>
        <p:txBody>
          <a:bodyPr>
            <a:noAutofit/>
          </a:bodyPr>
          <a:lstStyle/>
          <a:p>
            <a:pPr marL="0" lvl="0" indent="0">
              <a:buNone/>
            </a:pPr>
            <a:r>
              <a:rPr lang="en-US" b="1" dirty="0" smtClean="0"/>
              <a:t>The list of Mesopotamian female deities, queens, and priestesses are long. It’s obvious from the position they had that, early on, women were respected and highly visible. </a:t>
            </a:r>
            <a:endParaRPr lang="en-US" b="1" dirty="0"/>
          </a:p>
          <a:p>
            <a:pPr lvl="0"/>
            <a:endParaRPr lang="en-US" sz="1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42" y="2661140"/>
            <a:ext cx="3585713" cy="33903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713" y="2611592"/>
            <a:ext cx="3564626" cy="34894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311" y="2611591"/>
            <a:ext cx="3503458" cy="3439945"/>
          </a:xfrm>
          <a:prstGeom prst="rect">
            <a:avLst/>
          </a:prstGeom>
        </p:spPr>
      </p:pic>
    </p:spTree>
    <p:extLst>
      <p:ext uri="{BB962C8B-B14F-4D97-AF65-F5344CB8AC3E}">
        <p14:creationId xmlns:p14="http://schemas.microsoft.com/office/powerpoint/2010/main" val="142451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99" y="923027"/>
            <a:ext cx="10886535" cy="1961525"/>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endParaRPr lang="en-US" sz="2700" b="1" dirty="0"/>
          </a:p>
        </p:txBody>
      </p:sp>
      <p:sp>
        <p:nvSpPr>
          <p:cNvPr id="10" name="TextBox 9"/>
          <p:cNvSpPr txBox="1"/>
          <p:nvPr/>
        </p:nvSpPr>
        <p:spPr>
          <a:xfrm>
            <a:off x="543465" y="712004"/>
            <a:ext cx="11205712" cy="707886"/>
          </a:xfrm>
          <a:prstGeom prst="rect">
            <a:avLst/>
          </a:prstGeom>
          <a:noFill/>
        </p:spPr>
        <p:txBody>
          <a:bodyPr wrap="square" rtlCol="0">
            <a:spAutoFit/>
          </a:bodyPr>
          <a:lstStyle/>
          <a:p>
            <a:r>
              <a:rPr lang="en-US" sz="2000" b="1" dirty="0" smtClean="0"/>
              <a:t>Unfortunately, their participation in the building of the cradle of civilization was omitted from our mythology until their stories resurfaced in the late 19th century through cuneiform fragments. </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8603" y="2803584"/>
            <a:ext cx="5253978" cy="3234906"/>
          </a:xfrm>
        </p:spPr>
      </p:pic>
      <p:sp>
        <p:nvSpPr>
          <p:cNvPr id="13" name="Rectangle 12"/>
          <p:cNvSpPr/>
          <p:nvPr/>
        </p:nvSpPr>
        <p:spPr>
          <a:xfrm>
            <a:off x="715994" y="3105510"/>
            <a:ext cx="5149968" cy="1908215"/>
          </a:xfrm>
          <a:prstGeom prst="rect">
            <a:avLst/>
          </a:prstGeom>
        </p:spPr>
        <p:txBody>
          <a:bodyPr wrap="square">
            <a:spAutoFit/>
          </a:bodyPr>
          <a:lstStyle/>
          <a:p>
            <a:endParaRPr lang="en-US" b="1" dirty="0"/>
          </a:p>
          <a:p>
            <a:r>
              <a:rPr lang="en-US" sz="2000" b="1" dirty="0"/>
              <a:t>This omission has had dire consequences on our world, especially for our daughters who rarely get a chance to view a version of themselves </a:t>
            </a:r>
            <a:r>
              <a:rPr lang="en-US" sz="2000" b="1" dirty="0" smtClean="0"/>
              <a:t>that’s </a:t>
            </a:r>
            <a:r>
              <a:rPr lang="en-US" sz="2000" b="1" dirty="0"/>
              <a:t>relatable and inspirational, rather than stereotyped and pigeonholed.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93" y="1535502"/>
            <a:ext cx="10800271" cy="1154833"/>
          </a:xfrm>
          <a:prstGeom prst="rect">
            <a:avLst/>
          </a:prstGeom>
        </p:spPr>
      </p:pic>
    </p:spTree>
    <p:extLst>
      <p:ext uri="{BB962C8B-B14F-4D97-AF65-F5344CB8AC3E}">
        <p14:creationId xmlns:p14="http://schemas.microsoft.com/office/powerpoint/2010/main" val="357455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F0066-A8BA-4295-97E5-226A4228C9C4}"/>
              </a:ext>
            </a:extLst>
          </p:cNvPr>
          <p:cNvSpPr>
            <a:spLocks noGrp="1"/>
          </p:cNvSpPr>
          <p:nvPr>
            <p:ph type="title"/>
          </p:nvPr>
        </p:nvSpPr>
        <p:spPr>
          <a:xfrm>
            <a:off x="1235017" y="412595"/>
            <a:ext cx="9601196" cy="1014762"/>
          </a:xfrm>
        </p:spPr>
        <p:txBody>
          <a:bodyPr>
            <a:normAutofit/>
          </a:bodyPr>
          <a:lstStyle/>
          <a:p>
            <a:r>
              <a:rPr lang="en-US" b="1" dirty="0" smtClean="0"/>
              <a:t>References </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961" y="1017917"/>
            <a:ext cx="3096883" cy="471864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166" y="1760722"/>
            <a:ext cx="3122763" cy="44502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7239" y="905775"/>
            <a:ext cx="2993366" cy="4442602"/>
          </a:xfrm>
          <a:prstGeom prst="rect">
            <a:avLst/>
          </a:prstGeom>
        </p:spPr>
      </p:pic>
    </p:spTree>
    <p:extLst>
      <p:ext uri="{BB962C8B-B14F-4D97-AF65-F5344CB8AC3E}">
        <p14:creationId xmlns:p14="http://schemas.microsoft.com/office/powerpoint/2010/main" val="110036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A41E29-AC70-413A-B1F4-29C476FFCBB3}"/>
              </a:ext>
            </a:extLst>
          </p:cNvPr>
          <p:cNvSpPr>
            <a:spLocks noGrp="1"/>
          </p:cNvSpPr>
          <p:nvPr>
            <p:ph type="title"/>
          </p:nvPr>
        </p:nvSpPr>
        <p:spPr>
          <a:xfrm>
            <a:off x="1295401" y="526212"/>
            <a:ext cx="9996575" cy="724618"/>
          </a:xfrm>
        </p:spPr>
        <p:txBody>
          <a:bodyPr>
            <a:normAutofit fontScale="90000"/>
          </a:bodyPr>
          <a:lstStyle/>
          <a:p>
            <a:r>
              <a:rPr lang="en-US" b="1" dirty="0" smtClean="0"/>
              <a:t>Significant Achievements of Mesopotamians</a:t>
            </a:r>
            <a:endParaRPr lang="en-US" b="1" dirty="0"/>
          </a:p>
        </p:txBody>
      </p:sp>
      <p:sp>
        <p:nvSpPr>
          <p:cNvPr id="3" name="Content Placeholder 2">
            <a:extLst>
              <a:ext uri="{FF2B5EF4-FFF2-40B4-BE49-F238E27FC236}">
                <a16:creationId xmlns="" xmlns:a16="http://schemas.microsoft.com/office/drawing/2014/main" id="{0E9D1C05-33C5-462E-9A27-1FFA1A5F8410}"/>
              </a:ext>
            </a:extLst>
          </p:cNvPr>
          <p:cNvSpPr>
            <a:spLocks noGrp="1"/>
          </p:cNvSpPr>
          <p:nvPr>
            <p:ph idx="1"/>
          </p:nvPr>
        </p:nvSpPr>
        <p:spPr>
          <a:xfrm>
            <a:off x="581891" y="1066799"/>
            <a:ext cx="10969986" cy="4809069"/>
          </a:xfrm>
        </p:spPr>
        <p:txBody>
          <a:bodyPr>
            <a:normAutofit/>
          </a:bodyPr>
          <a:lstStyle/>
          <a:p>
            <a:pPr marL="0" lvl="0" indent="0">
              <a:spcBef>
                <a:spcPts val="0"/>
              </a:spcBef>
              <a:spcAft>
                <a:spcPts val="0"/>
              </a:spcAft>
              <a:buNone/>
            </a:pPr>
            <a:endParaRPr lang="en-US" b="1" dirty="0" smtClean="0"/>
          </a:p>
          <a:p>
            <a:pPr marL="0" lvl="0" indent="0" algn="ctr">
              <a:spcBef>
                <a:spcPts val="0"/>
              </a:spcBef>
              <a:spcAft>
                <a:spcPts val="0"/>
              </a:spcAft>
              <a:buNone/>
            </a:pPr>
            <a:r>
              <a:rPr lang="en-US" sz="2800" b="1" dirty="0" smtClean="0"/>
              <a:t>Writing  - the Wheel  - Agriculture  - Mathematics</a:t>
            </a:r>
          </a:p>
          <a:p>
            <a:pPr marL="0" lvl="0" indent="0" algn="ctr">
              <a:spcBef>
                <a:spcPts val="0"/>
              </a:spcBef>
              <a:spcAft>
                <a:spcPts val="0"/>
              </a:spcAft>
              <a:buNone/>
            </a:pPr>
            <a:r>
              <a:rPr lang="en-US" sz="2800" b="1" dirty="0" smtClean="0"/>
              <a:t>Astronomy - Laws  - Contracts - Time </a:t>
            </a:r>
            <a:endParaRPr lang="en-US" sz="2800" b="1" dirty="0"/>
          </a:p>
        </p:txBody>
      </p:sp>
      <p:pic>
        <p:nvPicPr>
          <p:cNvPr id="9" name="Picture 8">
            <a:extLst>
              <a:ext uri="{FF2B5EF4-FFF2-40B4-BE49-F238E27FC236}">
                <a16:creationId xmlns="" xmlns:a16="http://schemas.microsoft.com/office/drawing/2014/main" id="{F7D9A7D9-FB26-4B23-9EE9-F6F40C8CC553}"/>
              </a:ext>
            </a:extLst>
          </p:cNvPr>
          <p:cNvPicPr>
            <a:picLocks noChangeAspect="1"/>
          </p:cNvPicPr>
          <p:nvPr/>
        </p:nvPicPr>
        <p:blipFill>
          <a:blip r:embed="rId2"/>
          <a:stretch>
            <a:fillRect/>
          </a:stretch>
        </p:blipFill>
        <p:spPr>
          <a:xfrm>
            <a:off x="9040481" y="3082028"/>
            <a:ext cx="2487753" cy="30809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150" y="3067888"/>
            <a:ext cx="2705817" cy="30809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90" y="3053750"/>
            <a:ext cx="2822275" cy="31091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6830" y="3082029"/>
            <a:ext cx="2639683" cy="3080908"/>
          </a:xfrm>
          <a:prstGeom prst="rect">
            <a:avLst/>
          </a:prstGeom>
        </p:spPr>
      </p:pic>
    </p:spTree>
    <p:extLst>
      <p:ext uri="{BB962C8B-B14F-4D97-AF65-F5344CB8AC3E}">
        <p14:creationId xmlns:p14="http://schemas.microsoft.com/office/powerpoint/2010/main" val="1688652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17" y="603849"/>
            <a:ext cx="10903789" cy="508960"/>
          </a:xfrm>
        </p:spPr>
        <p:txBody>
          <a:bodyPr>
            <a:normAutofit fontScale="90000"/>
          </a:bodyPr>
          <a:lstStyle/>
          <a:p>
            <a:r>
              <a:rPr lang="en-US" sz="2800" b="1" dirty="0" smtClean="0"/>
              <a:t>But what </a:t>
            </a:r>
            <a:r>
              <a:rPr lang="en-US" sz="2800" b="1" dirty="0"/>
              <a:t>role did women play in building this great </a:t>
            </a:r>
            <a:r>
              <a:rPr lang="en-US" sz="2800" b="1" dirty="0" smtClean="0"/>
              <a:t>empire? </a:t>
            </a:r>
            <a:endParaRPr lang="en-US" sz="2800" b="1" dirty="0">
              <a:latin typeface="Harrington" pitchFamily="82"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838" y="1129085"/>
            <a:ext cx="7077796" cy="5218980"/>
          </a:xfrm>
        </p:spPr>
      </p:pic>
      <p:sp>
        <p:nvSpPr>
          <p:cNvPr id="10" name="TextBox 9"/>
          <p:cNvSpPr txBox="1"/>
          <p:nvPr/>
        </p:nvSpPr>
        <p:spPr>
          <a:xfrm>
            <a:off x="5650302" y="2769079"/>
            <a:ext cx="5736565" cy="2677656"/>
          </a:xfrm>
          <a:prstGeom prst="rect">
            <a:avLst/>
          </a:prstGeom>
          <a:noFill/>
        </p:spPr>
        <p:txBody>
          <a:bodyPr wrap="square" rtlCol="0">
            <a:spAutoFit/>
          </a:bodyPr>
          <a:lstStyle/>
          <a:p>
            <a:r>
              <a:rPr lang="en-US" sz="2400" b="1" dirty="0" smtClean="0"/>
              <a:t>As I researched and discovered the answers to this question, I began writing my13</a:t>
            </a:r>
            <a:r>
              <a:rPr lang="en-US" sz="2400" b="1" baseline="30000" dirty="0" smtClean="0"/>
              <a:t>th</a:t>
            </a:r>
            <a:r>
              <a:rPr lang="en-US" sz="2400" b="1" dirty="0" smtClean="0"/>
              <a:t> book, Mesopotamian Goddesses: Unveiling Your Feminine Process, a process which also had me learn a great deal about my ancient Chaldean (Neo-Babylonian) roots. </a:t>
            </a:r>
            <a:endParaRPr lang="en-US" sz="2400" b="1" dirty="0"/>
          </a:p>
        </p:txBody>
      </p:sp>
    </p:spTree>
    <p:extLst>
      <p:ext uri="{BB962C8B-B14F-4D97-AF65-F5344CB8AC3E}">
        <p14:creationId xmlns:p14="http://schemas.microsoft.com/office/powerpoint/2010/main" val="420975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F1E69F-DF3F-468E-84FA-8667CF9349F8}"/>
              </a:ext>
            </a:extLst>
          </p:cNvPr>
          <p:cNvSpPr>
            <a:spLocks noGrp="1"/>
          </p:cNvSpPr>
          <p:nvPr>
            <p:ph type="title"/>
          </p:nvPr>
        </p:nvSpPr>
        <p:spPr>
          <a:xfrm>
            <a:off x="388189" y="577970"/>
            <a:ext cx="11369615" cy="552090"/>
          </a:xfrm>
        </p:spPr>
        <p:txBody>
          <a:bodyPr>
            <a:noAutofit/>
          </a:bodyPr>
          <a:lstStyle/>
          <a:p>
            <a:r>
              <a:rPr lang="en-US" sz="3600" b="1" dirty="0" smtClean="0"/>
              <a:t>  The Hidden History</a:t>
            </a:r>
            <a:endParaRPr lang="en-US" sz="3600" b="1" dirty="0"/>
          </a:p>
        </p:txBody>
      </p:sp>
      <p:sp>
        <p:nvSpPr>
          <p:cNvPr id="3" name="Content Placeholder 2">
            <a:extLst>
              <a:ext uri="{FF2B5EF4-FFF2-40B4-BE49-F238E27FC236}">
                <a16:creationId xmlns="" xmlns:a16="http://schemas.microsoft.com/office/drawing/2014/main" id="{5A018438-D681-48F9-AC88-5354CCD68AC9}"/>
              </a:ext>
            </a:extLst>
          </p:cNvPr>
          <p:cNvSpPr>
            <a:spLocks noGrp="1"/>
          </p:cNvSpPr>
          <p:nvPr>
            <p:ph idx="1"/>
          </p:nvPr>
        </p:nvSpPr>
        <p:spPr>
          <a:xfrm>
            <a:off x="3976777" y="2622430"/>
            <a:ext cx="4666891" cy="3666219"/>
          </a:xfrm>
        </p:spPr>
        <p:txBody>
          <a:bodyPr>
            <a:normAutofit/>
          </a:bodyPr>
          <a:lstStyle/>
          <a:p>
            <a:pPr marL="0" indent="0">
              <a:buNone/>
            </a:pPr>
            <a:r>
              <a:rPr lang="en-US" sz="2800" b="1" dirty="0" smtClean="0">
                <a:latin typeface="Arial Narrow" pitchFamily="34" charset="0"/>
              </a:rPr>
              <a:t>About a 100 years ago, the existence of the goddess began to emerge when archeologists found magnificent discoveries that revolutionized peoples’ understanding of women’s roles in that region.</a:t>
            </a:r>
            <a:r>
              <a:rPr lang="en-US" sz="2800" b="1" dirty="0">
                <a:latin typeface="Arial Narrow" pitchFamily="34" charset="0"/>
              </a:rPr>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36" y="1005129"/>
            <a:ext cx="3321168" cy="3838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668" y="2355011"/>
            <a:ext cx="2904982" cy="3838752"/>
          </a:xfrm>
          <a:prstGeom prst="rect">
            <a:avLst/>
          </a:prstGeom>
        </p:spPr>
      </p:pic>
      <p:sp>
        <p:nvSpPr>
          <p:cNvPr id="6" name="TextBox 5"/>
          <p:cNvSpPr txBox="1"/>
          <p:nvPr/>
        </p:nvSpPr>
        <p:spPr>
          <a:xfrm>
            <a:off x="543464" y="5124090"/>
            <a:ext cx="3433313" cy="1477328"/>
          </a:xfrm>
          <a:prstGeom prst="rect">
            <a:avLst/>
          </a:prstGeom>
          <a:noFill/>
        </p:spPr>
        <p:txBody>
          <a:bodyPr wrap="square" rtlCol="0">
            <a:spAutoFit/>
          </a:bodyPr>
          <a:lstStyle/>
          <a:p>
            <a:r>
              <a:rPr lang="en-US" b="1" dirty="0" smtClean="0">
                <a:solidFill>
                  <a:schemeClr val="accent4">
                    <a:lumMod val="75000"/>
                  </a:schemeClr>
                </a:solidFill>
              </a:rPr>
              <a:t>Standing Female Worshipper </a:t>
            </a:r>
          </a:p>
          <a:p>
            <a:r>
              <a:rPr lang="en-US" b="1" dirty="0" smtClean="0">
                <a:solidFill>
                  <a:schemeClr val="accent4">
                    <a:lumMod val="75000"/>
                  </a:schemeClr>
                </a:solidFill>
              </a:rPr>
              <a:t> 2600 – 2500 BC – Found in </a:t>
            </a:r>
          </a:p>
          <a:p>
            <a:r>
              <a:rPr lang="en-US" b="1" dirty="0">
                <a:solidFill>
                  <a:schemeClr val="accent4">
                    <a:lumMod val="75000"/>
                  </a:schemeClr>
                </a:solidFill>
              </a:rPr>
              <a:t>Nippur temple of </a:t>
            </a:r>
            <a:r>
              <a:rPr lang="en-US" b="1" dirty="0" err="1" smtClean="0">
                <a:solidFill>
                  <a:schemeClr val="accent4">
                    <a:lumMod val="75000"/>
                  </a:schemeClr>
                </a:solidFill>
              </a:rPr>
              <a:t>Inanna</a:t>
            </a:r>
            <a:r>
              <a:rPr lang="en-US" b="1" dirty="0" smtClean="0">
                <a:solidFill>
                  <a:schemeClr val="accent4">
                    <a:lumMod val="75000"/>
                  </a:schemeClr>
                </a:solidFill>
              </a:rPr>
              <a:t>, </a:t>
            </a:r>
            <a:r>
              <a:rPr lang="en-US" b="1" dirty="0">
                <a:solidFill>
                  <a:schemeClr val="accent4">
                    <a:lumMod val="75000"/>
                  </a:schemeClr>
                </a:solidFill>
              </a:rPr>
              <a:t>the Sumerian goddess of abundance</a:t>
            </a:r>
            <a:endParaRPr lang="en-US" b="1" dirty="0" smtClean="0">
              <a:solidFill>
                <a:schemeClr val="accent4">
                  <a:lumMod val="75000"/>
                </a:schemeClr>
              </a:solidFill>
            </a:endParaRPr>
          </a:p>
          <a:p>
            <a:endParaRPr lang="en-US" b="1" dirty="0"/>
          </a:p>
        </p:txBody>
      </p:sp>
      <p:sp>
        <p:nvSpPr>
          <p:cNvPr id="10" name="TextBox 9"/>
          <p:cNvSpPr txBox="1"/>
          <p:nvPr/>
        </p:nvSpPr>
        <p:spPr>
          <a:xfrm>
            <a:off x="8548776" y="1376715"/>
            <a:ext cx="2999874" cy="923330"/>
          </a:xfrm>
          <a:prstGeom prst="rect">
            <a:avLst/>
          </a:prstGeom>
          <a:noFill/>
        </p:spPr>
        <p:txBody>
          <a:bodyPr wrap="square" rtlCol="0">
            <a:spAutoFit/>
          </a:bodyPr>
          <a:lstStyle/>
          <a:p>
            <a:r>
              <a:rPr lang="en-US" b="1" dirty="0">
                <a:solidFill>
                  <a:schemeClr val="accent4">
                    <a:lumMod val="75000"/>
                  </a:schemeClr>
                </a:solidFill>
              </a:rPr>
              <a:t>Fertility figurine of </a:t>
            </a:r>
            <a:r>
              <a:rPr lang="en-US" b="1" dirty="0" smtClean="0">
                <a:solidFill>
                  <a:schemeClr val="accent4">
                    <a:lumMod val="75000"/>
                  </a:schemeClr>
                </a:solidFill>
              </a:rPr>
              <a:t>the </a:t>
            </a:r>
            <a:r>
              <a:rPr lang="en-US" b="1" dirty="0" err="1" smtClean="0">
                <a:solidFill>
                  <a:schemeClr val="accent4">
                    <a:lumMod val="75000"/>
                  </a:schemeClr>
                </a:solidFill>
              </a:rPr>
              <a:t>Halaf</a:t>
            </a:r>
            <a:r>
              <a:rPr lang="en-US" b="1" dirty="0" smtClean="0">
                <a:solidFill>
                  <a:schemeClr val="accent4">
                    <a:lumMod val="75000"/>
                  </a:schemeClr>
                </a:solidFill>
              </a:rPr>
              <a:t> culture, Mesopotamia </a:t>
            </a:r>
          </a:p>
          <a:p>
            <a:r>
              <a:rPr lang="en-US" b="1" dirty="0" smtClean="0">
                <a:solidFill>
                  <a:schemeClr val="accent4">
                    <a:lumMod val="75000"/>
                  </a:schemeClr>
                </a:solidFill>
              </a:rPr>
              <a:t>6000-5100 BCE</a:t>
            </a:r>
            <a:endParaRPr lang="en-US" b="1" dirty="0">
              <a:solidFill>
                <a:schemeClr val="accent4">
                  <a:lumMod val="75000"/>
                </a:schemeClr>
              </a:solidFill>
            </a:endParaRPr>
          </a:p>
        </p:txBody>
      </p:sp>
    </p:spTree>
    <p:extLst>
      <p:ext uri="{BB962C8B-B14F-4D97-AF65-F5344CB8AC3E}">
        <p14:creationId xmlns:p14="http://schemas.microsoft.com/office/powerpoint/2010/main" val="389737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A71D2C-A734-4F0A-97F0-3722958D51A3}"/>
              </a:ext>
            </a:extLst>
          </p:cNvPr>
          <p:cNvSpPr>
            <a:spLocks noGrp="1"/>
          </p:cNvSpPr>
          <p:nvPr>
            <p:ph type="title"/>
          </p:nvPr>
        </p:nvSpPr>
        <p:spPr>
          <a:xfrm>
            <a:off x="1295402" y="591015"/>
            <a:ext cx="9601196" cy="815092"/>
          </a:xfrm>
        </p:spPr>
        <p:txBody>
          <a:bodyPr>
            <a:normAutofit/>
          </a:bodyPr>
          <a:lstStyle/>
          <a:p>
            <a:r>
              <a:rPr lang="en-US" b="1" dirty="0" err="1" smtClean="0"/>
              <a:t>Enheduanna</a:t>
            </a:r>
            <a:r>
              <a:rPr lang="en-US" b="1" dirty="0" smtClean="0"/>
              <a:t> (2285-2250 BCE)</a:t>
            </a:r>
            <a:endParaRPr lang="en-US" b="1" dirty="0"/>
          </a:p>
        </p:txBody>
      </p:sp>
      <p:sp>
        <p:nvSpPr>
          <p:cNvPr id="9" name="Rectangle 8">
            <a:extLst>
              <a:ext uri="{FF2B5EF4-FFF2-40B4-BE49-F238E27FC236}">
                <a16:creationId xmlns="" xmlns:a16="http://schemas.microsoft.com/office/drawing/2014/main" id="{9D421621-6427-4B56-AF93-35902D9F58EF}"/>
              </a:ext>
            </a:extLst>
          </p:cNvPr>
          <p:cNvSpPr/>
          <p:nvPr/>
        </p:nvSpPr>
        <p:spPr>
          <a:xfrm>
            <a:off x="4502989" y="2551837"/>
            <a:ext cx="6668219" cy="3785652"/>
          </a:xfrm>
          <a:prstGeom prst="rect">
            <a:avLst/>
          </a:prstGeom>
        </p:spPr>
        <p:txBody>
          <a:bodyPr wrap="square">
            <a:spAutoFit/>
          </a:bodyPr>
          <a:lstStyle/>
          <a:p>
            <a:r>
              <a:rPr lang="en-US" sz="2400" b="1" dirty="0" smtClean="0"/>
              <a:t>In 1927, British archaeologist Sir Leonard Woolley discovered the </a:t>
            </a:r>
            <a:r>
              <a:rPr lang="en-US" sz="2400" b="1" dirty="0" err="1" smtClean="0"/>
              <a:t>Enheduanna</a:t>
            </a:r>
            <a:r>
              <a:rPr lang="en-US" sz="2400" b="1" dirty="0" smtClean="0"/>
              <a:t> calcite disc during excavations of the Sumerian city of Ur. </a:t>
            </a:r>
            <a:endParaRPr lang="en-US" sz="2400" b="1" dirty="0"/>
          </a:p>
          <a:p>
            <a:endParaRPr lang="en-US" sz="2400" b="1" dirty="0" smtClean="0"/>
          </a:p>
          <a:p>
            <a:r>
              <a:rPr lang="en-US" sz="2400" b="1" dirty="0" smtClean="0"/>
              <a:t>She’s the first recorded writer, having signed her name at the end of her hymns. </a:t>
            </a:r>
          </a:p>
          <a:p>
            <a:endParaRPr lang="en-US" sz="2400" b="1" dirty="0"/>
          </a:p>
          <a:p>
            <a:r>
              <a:rPr lang="en-US" sz="2400" b="1" dirty="0" smtClean="0"/>
              <a:t>She wrote and taught about 3 centuries before the earliest Sanskrit texts, 2000 years before Aristotle, and 1,700 before Confucius. </a:t>
            </a:r>
            <a:endParaRPr lang="en-US" sz="2400" b="1" dirty="0"/>
          </a:p>
        </p:txBody>
      </p:sp>
      <p:sp>
        <p:nvSpPr>
          <p:cNvPr id="4" name="TextBox 3"/>
          <p:cNvSpPr txBox="1"/>
          <p:nvPr/>
        </p:nvSpPr>
        <p:spPr>
          <a:xfrm>
            <a:off x="948906" y="1426870"/>
            <a:ext cx="10351698" cy="584775"/>
          </a:xfrm>
          <a:prstGeom prst="rect">
            <a:avLst/>
          </a:prstGeom>
          <a:noFill/>
        </p:spPr>
        <p:txBody>
          <a:bodyPr wrap="square" rtlCol="0">
            <a:spAutoFit/>
          </a:bodyPr>
          <a:lstStyle/>
          <a:p>
            <a:r>
              <a:rPr lang="en-US" sz="3200" b="1" dirty="0" smtClean="0">
                <a:solidFill>
                  <a:schemeClr val="accent4">
                    <a:lumMod val="75000"/>
                  </a:schemeClr>
                </a:solidFill>
              </a:rPr>
              <a:t>Princess, Priestess and the World’s First </a:t>
            </a:r>
            <a:r>
              <a:rPr lang="en-US" sz="3200" b="1" dirty="0">
                <a:solidFill>
                  <a:schemeClr val="accent4">
                    <a:lumMod val="75000"/>
                  </a:schemeClr>
                </a:solidFill>
              </a:rPr>
              <a:t>R</a:t>
            </a:r>
            <a:r>
              <a:rPr lang="en-US" sz="3200" b="1" dirty="0" smtClean="0">
                <a:solidFill>
                  <a:schemeClr val="accent4">
                    <a:lumMod val="75000"/>
                  </a:schemeClr>
                </a:solidFill>
              </a:rPr>
              <a:t>ecorded Writer </a:t>
            </a:r>
            <a:endParaRPr lang="en-US" sz="3200" b="1" dirty="0">
              <a:solidFill>
                <a:schemeClr val="accent4">
                  <a:lumMod val="75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729" y="2449903"/>
            <a:ext cx="3631720" cy="360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99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50679C-6913-455A-A316-F0CCA9B7054E}"/>
              </a:ext>
            </a:extLst>
          </p:cNvPr>
          <p:cNvSpPr>
            <a:spLocks noGrp="1"/>
          </p:cNvSpPr>
          <p:nvPr>
            <p:ph type="title"/>
          </p:nvPr>
        </p:nvSpPr>
        <p:spPr>
          <a:xfrm>
            <a:off x="1295402" y="982131"/>
            <a:ext cx="6407987" cy="478680"/>
          </a:xfrm>
        </p:spPr>
        <p:txBody>
          <a:bodyPr>
            <a:noAutofit/>
          </a:bodyPr>
          <a:lstStyle/>
          <a:p>
            <a:pPr algn="l"/>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t/>
            </a:r>
            <a:br>
              <a:rPr lang="en-US" sz="2800" b="1" dirty="0" smtClean="0"/>
            </a:br>
            <a:r>
              <a:rPr lang="en-US" sz="2400" b="1" dirty="0" smtClean="0"/>
              <a:t>The </a:t>
            </a:r>
            <a:r>
              <a:rPr lang="en-US" sz="2400" b="1" dirty="0"/>
              <a:t>back of the disk bears an inscription, a dedication from </a:t>
            </a:r>
            <a:r>
              <a:rPr lang="en-US" sz="2400" b="1" dirty="0" err="1"/>
              <a:t>Enheduanna</a:t>
            </a:r>
            <a:r>
              <a:rPr lang="en-US" sz="2400" b="1" dirty="0"/>
              <a:t> to the moon god. This is what makes the object so </a:t>
            </a:r>
            <a:r>
              <a:rPr lang="en-US" sz="2400" b="1" dirty="0" smtClean="0"/>
              <a:t>important. We </a:t>
            </a:r>
            <a:r>
              <a:rPr lang="en-US" sz="2400" b="1" dirty="0"/>
              <a:t>can identify the person who dedicated it and her position as high priestess. We can also match her name with other occurrences.</a:t>
            </a:r>
            <a:r>
              <a:rPr lang="en-US" sz="2800" b="1" dirty="0" smtClean="0"/>
              <a:t/>
            </a:r>
            <a:br>
              <a:rPr lang="en-US" sz="2800" b="1" dirty="0" smtClean="0"/>
            </a:br>
            <a:r>
              <a:rPr lang="en-US" sz="2800" b="1" dirty="0"/>
              <a:t/>
            </a:r>
            <a:br>
              <a:rPr lang="en-US" sz="2800" b="1" dirty="0"/>
            </a:br>
            <a:r>
              <a:rPr lang="en-US" sz="2400" b="1" dirty="0" err="1" smtClean="0"/>
              <a:t>Enheduanna</a:t>
            </a:r>
            <a:r>
              <a:rPr lang="en-US" sz="2400" b="1" dirty="0" smtClean="0"/>
              <a:t> lived at a time of rising patriarchy. It has been written that, as secular males acquired power, religious beliefs had evolved from what was probably a central female deity in Neolithic times to a central male deity by the Bronze Age.</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9381" y="1090073"/>
            <a:ext cx="2767641" cy="4284183"/>
          </a:xfrm>
        </p:spPr>
      </p:pic>
    </p:spTree>
    <p:extLst>
      <p:ext uri="{BB962C8B-B14F-4D97-AF65-F5344CB8AC3E}">
        <p14:creationId xmlns:p14="http://schemas.microsoft.com/office/powerpoint/2010/main" val="3820414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90445"/>
            <a:ext cx="9601196" cy="333553"/>
          </a:xfrm>
        </p:spPr>
        <p:txBody>
          <a:bodyPr>
            <a:normAutofit fontScale="90000"/>
          </a:bodyPr>
          <a:lstStyle/>
          <a:p>
            <a:r>
              <a:rPr lang="en-US" sz="4800" b="1" dirty="0" smtClean="0"/>
              <a:t>Queen </a:t>
            </a:r>
            <a:r>
              <a:rPr lang="en-US" sz="4800" b="1" dirty="0" err="1" smtClean="0"/>
              <a:t>Kubaba</a:t>
            </a:r>
            <a:r>
              <a:rPr lang="en-US" sz="4800" b="1" dirty="0" smtClean="0"/>
              <a:t/>
            </a:r>
            <a:br>
              <a:rPr lang="en-US" sz="4800" b="1" dirty="0" smtClean="0"/>
            </a:br>
            <a:r>
              <a:rPr lang="en-US" sz="3600" b="1" dirty="0" smtClean="0"/>
              <a:t>The Only Woman Among the List of Sumerian Kings </a:t>
            </a:r>
            <a:endParaRPr lang="en-US" sz="3600" b="1" dirty="0"/>
          </a:p>
        </p:txBody>
      </p:sp>
      <p:sp>
        <p:nvSpPr>
          <p:cNvPr id="12" name="Rectangle 11"/>
          <p:cNvSpPr/>
          <p:nvPr/>
        </p:nvSpPr>
        <p:spPr>
          <a:xfrm>
            <a:off x="1274619" y="2967335"/>
            <a:ext cx="9615054" cy="2400657"/>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24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596" y="2229659"/>
            <a:ext cx="2484300" cy="3955481"/>
          </a:xfrm>
        </p:spPr>
      </p:pic>
      <p:sp>
        <p:nvSpPr>
          <p:cNvPr id="6" name="TextBox 5"/>
          <p:cNvSpPr txBox="1"/>
          <p:nvPr/>
        </p:nvSpPr>
        <p:spPr>
          <a:xfrm>
            <a:off x="3200400" y="2467155"/>
            <a:ext cx="8203721" cy="3447098"/>
          </a:xfrm>
          <a:prstGeom prst="rect">
            <a:avLst/>
          </a:prstGeom>
          <a:noFill/>
        </p:spPr>
        <p:txBody>
          <a:bodyPr wrap="square" rtlCol="0">
            <a:spAutoFit/>
          </a:bodyPr>
          <a:lstStyle/>
          <a:p>
            <a:r>
              <a:rPr lang="en-US" sz="2000" b="1" dirty="0" smtClean="0"/>
              <a:t>She was a successful businesswoman as a tavern keeper, and she was also successful as a queen.  2500 – 2330 BC</a:t>
            </a:r>
          </a:p>
          <a:p>
            <a:endParaRPr lang="en-US" sz="2000" b="1" dirty="0"/>
          </a:p>
          <a:p>
            <a:r>
              <a:rPr lang="en-US" sz="2000" b="1" dirty="0" err="1" smtClean="0"/>
              <a:t>Kubaba’s</a:t>
            </a:r>
            <a:r>
              <a:rPr lang="en-US" sz="2000" b="1" dirty="0" smtClean="0"/>
              <a:t> kindness caused the god </a:t>
            </a:r>
            <a:r>
              <a:rPr lang="en-US" sz="2000" b="1" dirty="0" err="1" smtClean="0"/>
              <a:t>Marduk</a:t>
            </a:r>
            <a:r>
              <a:rPr lang="en-US" sz="2000" b="1" dirty="0" smtClean="0"/>
              <a:t> to give her royal dominion of all lands.</a:t>
            </a:r>
          </a:p>
          <a:p>
            <a:endParaRPr lang="en-US" sz="2000" b="1" dirty="0"/>
          </a:p>
          <a:p>
            <a:r>
              <a:rPr lang="en-US" sz="2000" b="1" dirty="0" smtClean="0"/>
              <a:t>After her reign ended, story has it that she went back to being the alewife, feeding local fishermen who lived near her house. </a:t>
            </a:r>
          </a:p>
          <a:p>
            <a:endParaRPr lang="en-US" sz="2000" b="1" dirty="0"/>
          </a:p>
          <a:p>
            <a:r>
              <a:rPr lang="en-US" sz="2000" b="1" dirty="0" err="1" smtClean="0"/>
              <a:t>Kuaba</a:t>
            </a:r>
            <a:r>
              <a:rPr lang="en-US" sz="2000" b="1" dirty="0" smtClean="0"/>
              <a:t> was later worshipped as a goddess. </a:t>
            </a:r>
          </a:p>
          <a:p>
            <a:endParaRPr lang="en-US" b="1" dirty="0"/>
          </a:p>
        </p:txBody>
      </p:sp>
    </p:spTree>
    <p:extLst>
      <p:ext uri="{BB962C8B-B14F-4D97-AF65-F5344CB8AC3E}">
        <p14:creationId xmlns:p14="http://schemas.microsoft.com/office/powerpoint/2010/main" val="11509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B0BA3-721E-4E40-BA30-1E6970A1B26C}"/>
              </a:ext>
            </a:extLst>
          </p:cNvPr>
          <p:cNvSpPr>
            <a:spLocks noGrp="1"/>
          </p:cNvSpPr>
          <p:nvPr>
            <p:ph type="title"/>
          </p:nvPr>
        </p:nvSpPr>
        <p:spPr>
          <a:xfrm>
            <a:off x="1295402" y="657922"/>
            <a:ext cx="9601196" cy="1182029"/>
          </a:xfrm>
        </p:spPr>
        <p:txBody>
          <a:bodyPr>
            <a:noAutofit/>
          </a:bodyPr>
          <a:lstStyle/>
          <a:p>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6551" y="684595"/>
            <a:ext cx="6116128" cy="1713547"/>
          </a:xfrm>
        </p:spPr>
      </p:pic>
      <p:sp>
        <p:nvSpPr>
          <p:cNvPr id="7" name="TextBox 6"/>
          <p:cNvSpPr txBox="1"/>
          <p:nvPr/>
        </p:nvSpPr>
        <p:spPr>
          <a:xfrm>
            <a:off x="690113" y="2484408"/>
            <a:ext cx="11015931" cy="369332"/>
          </a:xfrm>
          <a:prstGeom prst="rect">
            <a:avLst/>
          </a:prstGeom>
          <a:noFill/>
        </p:spPr>
        <p:txBody>
          <a:bodyPr wrap="square" rtlCol="0">
            <a:spAutoFit/>
          </a:bodyPr>
          <a:lstStyle/>
          <a:p>
            <a:r>
              <a:rPr lang="en-US" b="1" dirty="0" smtClean="0"/>
              <a:t>Early Phoenician seal, dedicated to goddess </a:t>
            </a:r>
            <a:r>
              <a:rPr lang="en-US" b="1" dirty="0" err="1" smtClean="0"/>
              <a:t>Kubaba</a:t>
            </a:r>
            <a:r>
              <a:rPr lang="en-US" b="1" dirty="0" smtClean="0"/>
              <a:t> by </a:t>
            </a:r>
            <a:r>
              <a:rPr lang="en-US" b="1" dirty="0" err="1" smtClean="0"/>
              <a:t>Matrunna</a:t>
            </a:r>
            <a:r>
              <a:rPr lang="en-US" b="1" dirty="0" smtClean="0"/>
              <a:t>, daughter of </a:t>
            </a:r>
            <a:r>
              <a:rPr lang="en-US" b="1" dirty="0" err="1" smtClean="0"/>
              <a:t>Aplahanda</a:t>
            </a:r>
            <a:r>
              <a:rPr lang="en-US" b="1" dirty="0" smtClean="0"/>
              <a:t>, 19</a:t>
            </a:r>
            <a:r>
              <a:rPr lang="en-US" b="1" baseline="30000" dirty="0" smtClean="0"/>
              <a:t>th</a:t>
            </a:r>
            <a:r>
              <a:rPr lang="en-US" b="1" dirty="0" smtClean="0"/>
              <a:t> century BCE</a:t>
            </a:r>
            <a:endParaRPr lang="en-US" b="1" dirty="0"/>
          </a:p>
        </p:txBody>
      </p:sp>
      <p:sp>
        <p:nvSpPr>
          <p:cNvPr id="10" name="TextBox 9"/>
          <p:cNvSpPr txBox="1"/>
          <p:nvPr/>
        </p:nvSpPr>
        <p:spPr>
          <a:xfrm>
            <a:off x="888521" y="3278038"/>
            <a:ext cx="10403456" cy="1631216"/>
          </a:xfrm>
          <a:prstGeom prst="rect">
            <a:avLst/>
          </a:prstGeom>
          <a:noFill/>
        </p:spPr>
        <p:txBody>
          <a:bodyPr wrap="square" rtlCol="0">
            <a:spAutoFit/>
          </a:bodyPr>
          <a:lstStyle/>
          <a:p>
            <a:r>
              <a:rPr lang="en-US" sz="2000" b="1" dirty="0" smtClean="0"/>
              <a:t>In later generations, Mesopotamians decided it was unnatural for women to uphold traditional roles for men and provided this omen to make sure no other woman dares to improperly cross that line again: </a:t>
            </a:r>
          </a:p>
          <a:p>
            <a:endParaRPr lang="en-US" sz="2000" b="1" dirty="0"/>
          </a:p>
          <a:p>
            <a:endParaRPr lang="en-US" sz="2000" b="1" dirty="0"/>
          </a:p>
        </p:txBody>
      </p:sp>
      <p:sp>
        <p:nvSpPr>
          <p:cNvPr id="11" name="TextBox 10"/>
          <p:cNvSpPr txBox="1"/>
          <p:nvPr/>
        </p:nvSpPr>
        <p:spPr>
          <a:xfrm>
            <a:off x="1509622" y="4378230"/>
            <a:ext cx="9264769" cy="1200329"/>
          </a:xfrm>
          <a:prstGeom prst="rect">
            <a:avLst/>
          </a:prstGeom>
          <a:noFill/>
        </p:spPr>
        <p:txBody>
          <a:bodyPr wrap="square" rtlCol="0">
            <a:spAutoFit/>
          </a:bodyPr>
          <a:lstStyle/>
          <a:p>
            <a:endParaRPr lang="en-US" sz="2400" b="1" i="1" dirty="0" smtClean="0">
              <a:solidFill>
                <a:schemeClr val="accent4">
                  <a:lumMod val="75000"/>
                </a:schemeClr>
              </a:solidFill>
            </a:endParaRPr>
          </a:p>
          <a:p>
            <a:r>
              <a:rPr lang="en-US" sz="2400" b="1" i="1" dirty="0" smtClean="0">
                <a:solidFill>
                  <a:schemeClr val="accent4">
                    <a:lumMod val="75000"/>
                  </a:schemeClr>
                </a:solidFill>
              </a:rPr>
              <a:t>If an androgyny is born, with both rod and vagina – omen of </a:t>
            </a:r>
            <a:r>
              <a:rPr lang="en-US" sz="2400" b="1" i="1" dirty="0" err="1" smtClean="0">
                <a:solidFill>
                  <a:schemeClr val="accent4">
                    <a:lumMod val="75000"/>
                  </a:schemeClr>
                </a:solidFill>
              </a:rPr>
              <a:t>Kubaba</a:t>
            </a:r>
            <a:r>
              <a:rPr lang="en-US" sz="2400" b="1" i="1" dirty="0" smtClean="0">
                <a:solidFill>
                  <a:schemeClr val="accent4">
                    <a:lumMod val="75000"/>
                  </a:schemeClr>
                </a:solidFill>
              </a:rPr>
              <a:t>, who ruled the country. The country of the king shall be ruined. </a:t>
            </a:r>
            <a:endParaRPr lang="en-US" sz="2400" b="1" i="1" dirty="0">
              <a:solidFill>
                <a:schemeClr val="accent4">
                  <a:lumMod val="75000"/>
                </a:schemeClr>
              </a:solidFill>
            </a:endParaRPr>
          </a:p>
        </p:txBody>
      </p:sp>
    </p:spTree>
    <p:extLst>
      <p:ext uri="{BB962C8B-B14F-4D97-AF65-F5344CB8AC3E}">
        <p14:creationId xmlns:p14="http://schemas.microsoft.com/office/powerpoint/2010/main" val="361392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8740"/>
            <a:ext cx="9601196" cy="797551"/>
          </a:xfrm>
        </p:spPr>
        <p:txBody>
          <a:bodyPr>
            <a:normAutofit fontScale="90000"/>
          </a:bodyPr>
          <a:lstStyle/>
          <a:p>
            <a:r>
              <a:rPr lang="en-US" b="1" dirty="0" smtClean="0"/>
              <a:t/>
            </a:r>
            <a:br>
              <a:rPr lang="en-US" b="1" dirty="0" smtClean="0"/>
            </a:br>
            <a:r>
              <a:rPr lang="en-US" b="1" dirty="0" err="1" smtClean="0"/>
              <a:t>Gula</a:t>
            </a:r>
            <a:r>
              <a:rPr lang="en-US" b="1" dirty="0" smtClean="0"/>
              <a:t/>
            </a:r>
            <a:br>
              <a:rPr lang="en-US" b="1" dirty="0" smtClean="0"/>
            </a:br>
            <a:r>
              <a:rPr lang="en-US" sz="3600" b="1" dirty="0" smtClean="0"/>
              <a:t>The Great Healer</a:t>
            </a:r>
            <a:r>
              <a:rPr lang="en-US" b="1" dirty="0"/>
              <a:t/>
            </a:r>
            <a:br>
              <a:rPr lang="en-US" b="1" dirty="0"/>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1359" y="2449902"/>
            <a:ext cx="3019797" cy="3726611"/>
          </a:xfrm>
        </p:spPr>
      </p:pic>
      <p:sp>
        <p:nvSpPr>
          <p:cNvPr id="10" name="TextBox 9"/>
          <p:cNvSpPr txBox="1"/>
          <p:nvPr/>
        </p:nvSpPr>
        <p:spPr>
          <a:xfrm>
            <a:off x="698740" y="1619379"/>
            <a:ext cx="10679502" cy="707886"/>
          </a:xfrm>
          <a:prstGeom prst="rect">
            <a:avLst/>
          </a:prstGeom>
          <a:noFill/>
        </p:spPr>
        <p:txBody>
          <a:bodyPr wrap="square" rtlCol="0">
            <a:spAutoFit/>
          </a:bodyPr>
          <a:lstStyle/>
          <a:p>
            <a:pPr algn="ctr"/>
            <a:r>
              <a:rPr lang="en-US" sz="2000" b="1" dirty="0" smtClean="0">
                <a:solidFill>
                  <a:schemeClr val="accent4">
                    <a:lumMod val="75000"/>
                  </a:schemeClr>
                </a:solidFill>
              </a:rPr>
              <a:t>Initially, </a:t>
            </a:r>
            <a:r>
              <a:rPr lang="en-US" sz="2000" b="1" dirty="0" err="1" smtClean="0">
                <a:solidFill>
                  <a:schemeClr val="accent4">
                    <a:lumMod val="75000"/>
                  </a:schemeClr>
                </a:solidFill>
              </a:rPr>
              <a:t>Gula</a:t>
            </a:r>
            <a:r>
              <a:rPr lang="en-US" sz="2000" b="1" dirty="0" smtClean="0">
                <a:solidFill>
                  <a:schemeClr val="accent4">
                    <a:lumMod val="75000"/>
                  </a:schemeClr>
                </a:solidFill>
              </a:rPr>
              <a:t> was a Sumerian deity known as </a:t>
            </a:r>
            <a:r>
              <a:rPr lang="en-US" sz="2000" b="1" dirty="0" err="1" smtClean="0">
                <a:solidFill>
                  <a:schemeClr val="accent4">
                    <a:lumMod val="75000"/>
                  </a:schemeClr>
                </a:solidFill>
              </a:rPr>
              <a:t>Bau</a:t>
            </a:r>
            <a:r>
              <a:rPr lang="en-US" sz="2000" b="1" dirty="0" smtClean="0">
                <a:solidFill>
                  <a:schemeClr val="accent4">
                    <a:lumMod val="75000"/>
                  </a:schemeClr>
                </a:solidFill>
              </a:rPr>
              <a:t>, goddess of dogs. </a:t>
            </a:r>
            <a:r>
              <a:rPr lang="en-US" sz="2000" b="1" dirty="0" err="1" smtClean="0">
                <a:solidFill>
                  <a:schemeClr val="accent4">
                    <a:lumMod val="75000"/>
                  </a:schemeClr>
                </a:solidFill>
              </a:rPr>
              <a:t>Gula’s</a:t>
            </a:r>
            <a:r>
              <a:rPr lang="en-US" sz="2000" b="1" dirty="0" smtClean="0">
                <a:solidFill>
                  <a:schemeClr val="accent4">
                    <a:lumMod val="75000"/>
                  </a:schemeClr>
                </a:solidFill>
              </a:rPr>
              <a:t> cylinder seals portray her always with a dog, sometimes seated, and surrounded by stars. </a:t>
            </a:r>
          </a:p>
        </p:txBody>
      </p:sp>
      <p:sp>
        <p:nvSpPr>
          <p:cNvPr id="12" name="TextBox 11"/>
          <p:cNvSpPr txBox="1"/>
          <p:nvPr/>
        </p:nvSpPr>
        <p:spPr>
          <a:xfrm>
            <a:off x="750497" y="2458051"/>
            <a:ext cx="7789653" cy="1200329"/>
          </a:xfrm>
          <a:prstGeom prst="rect">
            <a:avLst/>
          </a:prstGeom>
          <a:noFill/>
        </p:spPr>
        <p:txBody>
          <a:bodyPr wrap="square" rtlCol="0">
            <a:spAutoFit/>
          </a:bodyPr>
          <a:lstStyle/>
          <a:p>
            <a:r>
              <a:rPr lang="en-US" b="1" dirty="0" err="1" smtClean="0"/>
              <a:t>Gula’s</a:t>
            </a:r>
            <a:r>
              <a:rPr lang="en-US" b="1" dirty="0" smtClean="0"/>
              <a:t> son, </a:t>
            </a:r>
            <a:r>
              <a:rPr lang="en-US" b="1" dirty="0" err="1" smtClean="0"/>
              <a:t>Ninazu</a:t>
            </a:r>
            <a:r>
              <a:rPr lang="en-US" b="1" dirty="0" smtClean="0"/>
              <a:t>, carried a rod entwined with serpents. This symbol was adopted by the Egyptians, later the Greeks, and today, one sees the caduceus in doctor’s offices and medical practices around the world as the sign of Hippocrates, the father of medicine. </a:t>
            </a:r>
            <a:endParaRPr lang="en-US" b="1" dirty="0"/>
          </a:p>
        </p:txBody>
      </p:sp>
      <p:sp>
        <p:nvSpPr>
          <p:cNvPr id="14" name="TextBox 13"/>
          <p:cNvSpPr txBox="1"/>
          <p:nvPr/>
        </p:nvSpPr>
        <p:spPr>
          <a:xfrm>
            <a:off x="750497" y="3761117"/>
            <a:ext cx="7789653" cy="2308324"/>
          </a:xfrm>
          <a:prstGeom prst="rect">
            <a:avLst/>
          </a:prstGeom>
          <a:noFill/>
        </p:spPr>
        <p:txBody>
          <a:bodyPr wrap="square" rtlCol="0">
            <a:spAutoFit/>
          </a:bodyPr>
          <a:lstStyle/>
          <a:p>
            <a:r>
              <a:rPr lang="en-US" b="1" dirty="0" smtClean="0"/>
              <a:t>A cult center for </a:t>
            </a:r>
            <a:r>
              <a:rPr lang="en-US" b="1" dirty="0" err="1" smtClean="0"/>
              <a:t>Gula</a:t>
            </a:r>
            <a:r>
              <a:rPr lang="en-US" b="1" dirty="0" smtClean="0"/>
              <a:t>, the city of </a:t>
            </a:r>
            <a:r>
              <a:rPr lang="en-US" b="1" dirty="0" err="1" smtClean="0"/>
              <a:t>Isin</a:t>
            </a:r>
            <a:r>
              <a:rPr lang="en-US" b="1" dirty="0" smtClean="0"/>
              <a:t> is thought to have served as a training center for physicians, who were assigned to temples in different cities as needed.</a:t>
            </a:r>
          </a:p>
          <a:p>
            <a:endParaRPr lang="en-US" b="1" dirty="0"/>
          </a:p>
          <a:p>
            <a:r>
              <a:rPr lang="en-US" b="1" dirty="0" smtClean="0"/>
              <a:t>Medical books from the library of Ashurbanipal indicate that doctors had remarkable amount of medical knowledge and applied this repeatedly in caring for their patients and appeasing the gods and the spirits of the dead. People accredited this knowledge to </a:t>
            </a:r>
            <a:r>
              <a:rPr lang="en-US" b="1" dirty="0" err="1" smtClean="0"/>
              <a:t>Gula</a:t>
            </a:r>
            <a:r>
              <a:rPr lang="en-US" b="1" dirty="0" smtClean="0"/>
              <a:t> as a gift from the gods. </a:t>
            </a:r>
            <a:endParaRPr lang="en-US" b="1" dirty="0"/>
          </a:p>
        </p:txBody>
      </p:sp>
    </p:spTree>
    <p:extLst>
      <p:ext uri="{BB962C8B-B14F-4D97-AF65-F5344CB8AC3E}">
        <p14:creationId xmlns:p14="http://schemas.microsoft.com/office/powerpoint/2010/main" val="1908216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serving Her Story - Legendary Women of Ancient Mesopotamia">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Preserving Her Story - Legendary Women of Ancient Mesopotamia</Template>
  <TotalTime>8723</TotalTime>
  <Words>764</Words>
  <Application>Microsoft Office PowerPoint</Application>
  <PresentationFormat>Custom</PresentationFormat>
  <Paragraphs>69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Preserving Her Story - Legendary Women of Ancient Mesopotamia</vt:lpstr>
      <vt:lpstr>Preserving Her Story</vt:lpstr>
      <vt:lpstr>Significant Achievements of Mesopotamians</vt:lpstr>
      <vt:lpstr>But what role did women play in building this great empire? </vt:lpstr>
      <vt:lpstr>  The Hidden History</vt:lpstr>
      <vt:lpstr>Enheduanna (2285-2250 BCE)</vt:lpstr>
      <vt:lpstr>          The back of the disk bears an inscription, a dedication from Enheduanna to the moon god. This is what makes the object so important. We can identify the person who dedicated it and her position as high priestess. We can also match her name with other occurrences.  Enheduanna lived at a time of rising patriarchy. It has been written that, as secular males acquired power, religious beliefs had evolved from what was probably a central female deity in Neolithic times to a central male deity by the Bronze Age.</vt:lpstr>
      <vt:lpstr>Queen Kubaba The Only Woman Among the List of Sumerian Kings </vt:lpstr>
      <vt:lpstr>PowerPoint Presentation</vt:lpstr>
      <vt:lpstr> Gula The Great Healer </vt:lpstr>
      <vt:lpstr>PowerPoint Presentation</vt:lpstr>
      <vt:lpstr>Maria Theresa Asmar</vt:lpstr>
      <vt:lpstr>Memoirs of a Babylonian Princess</vt:lpstr>
      <vt:lpstr>Conclusion </vt:lpstr>
      <vt:lpstr>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Preserving Her Story</dc:title>
  <dc:creator>Weam</dc:creator>
  <cp:lastModifiedBy>Weam</cp:lastModifiedBy>
  <cp:revision>18</cp:revision>
  <dcterms:created xsi:type="dcterms:W3CDTF">2020-11-02T13:32:16Z</dcterms:created>
  <dcterms:modified xsi:type="dcterms:W3CDTF">2020-11-08T14:56:48Z</dcterms:modified>
</cp:coreProperties>
</file>