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9" r:id="rId11"/>
    <p:sldId id="284" r:id="rId12"/>
    <p:sldId id="281" r:id="rId13"/>
    <p:sldId id="282" r:id="rId14"/>
    <p:sldId id="283" r:id="rId15"/>
    <p:sldId id="270" r:id="rId16"/>
    <p:sldId id="271" r:id="rId17"/>
    <p:sldId id="272" r:id="rId18"/>
    <p:sldId id="286" r:id="rId19"/>
    <p:sldId id="273" r:id="rId20"/>
    <p:sldId id="274" r:id="rId21"/>
    <p:sldId id="275" r:id="rId22"/>
    <p:sldId id="276" r:id="rId23"/>
    <p:sldId id="277" r:id="rId24"/>
    <p:sldId id="278" r:id="rId25"/>
    <p:sldId id="279" r:id="rId26"/>
    <p:sldId id="280" r:id="rId27"/>
    <p:sldId id="28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6666FF"/>
    <a:srgbClr val="0099FF"/>
    <a:srgbClr val="0066FF"/>
    <a:srgbClr val="0B70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1" autoAdjust="0"/>
    <p:restoredTop sz="94434" autoAdjust="0"/>
  </p:normalViewPr>
  <p:slideViewPr>
    <p:cSldViewPr snapToGrid="0">
      <p:cViewPr>
        <p:scale>
          <a:sx n="70" d="100"/>
          <a:sy n="70" d="100"/>
        </p:scale>
        <p:origin x="-666" y="-84"/>
      </p:cViewPr>
      <p:guideLst>
        <p:guide orient="horz" pos="2160"/>
        <p:guide pos="3840"/>
      </p:guideLst>
    </p:cSldViewPr>
  </p:slideViewPr>
  <p:outlineViewPr>
    <p:cViewPr>
      <p:scale>
        <a:sx n="33" d="100"/>
        <a:sy n="33" d="100"/>
      </p:scale>
      <p:origin x="0" y="-2872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32F4819-F412-45E4-81CE-554DF905DC3F}"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F79C5FF-600D-41D5-AEFF-8A510DFCACDC}" type="slidenum">
              <a:rPr lang="en-US" smtClean="0"/>
              <a:t>‹#›</a:t>
            </a:fld>
            <a:endParaRPr lang="en-US"/>
          </a:p>
        </p:txBody>
      </p:sp>
    </p:spTree>
    <p:extLst>
      <p:ext uri="{BB962C8B-B14F-4D97-AF65-F5344CB8AC3E}">
        <p14:creationId xmlns:p14="http://schemas.microsoft.com/office/powerpoint/2010/main" val="550049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2F4819-F412-45E4-81CE-554DF905DC3F}"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F79C5FF-600D-41D5-AEFF-8A510DFCACDC}" type="slidenum">
              <a:rPr lang="en-US" smtClean="0"/>
              <a:t>‹#›</a:t>
            </a:fld>
            <a:endParaRPr lang="en-US"/>
          </a:p>
        </p:txBody>
      </p:sp>
    </p:spTree>
    <p:extLst>
      <p:ext uri="{BB962C8B-B14F-4D97-AF65-F5344CB8AC3E}">
        <p14:creationId xmlns:p14="http://schemas.microsoft.com/office/powerpoint/2010/main" val="1172062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2F4819-F412-45E4-81CE-554DF905DC3F}"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F79C5FF-600D-41D5-AEFF-8A510DFCACDC}"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01578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32F4819-F412-45E4-81CE-554DF905DC3F}"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F79C5FF-600D-41D5-AEFF-8A510DFCACDC}" type="slidenum">
              <a:rPr lang="en-US" smtClean="0"/>
              <a:t>‹#›</a:t>
            </a:fld>
            <a:endParaRPr lang="en-US"/>
          </a:p>
        </p:txBody>
      </p:sp>
    </p:spTree>
    <p:extLst>
      <p:ext uri="{BB962C8B-B14F-4D97-AF65-F5344CB8AC3E}">
        <p14:creationId xmlns:p14="http://schemas.microsoft.com/office/powerpoint/2010/main" val="2841069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32F4819-F412-45E4-81CE-554DF905DC3F}"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F79C5FF-600D-41D5-AEFF-8A510DFCACDC}"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1177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32F4819-F412-45E4-81CE-554DF905DC3F}"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F79C5FF-600D-41D5-AEFF-8A510DFCACDC}" type="slidenum">
              <a:rPr lang="en-US" smtClean="0"/>
              <a:t>‹#›</a:t>
            </a:fld>
            <a:endParaRPr lang="en-US"/>
          </a:p>
        </p:txBody>
      </p:sp>
    </p:spTree>
    <p:extLst>
      <p:ext uri="{BB962C8B-B14F-4D97-AF65-F5344CB8AC3E}">
        <p14:creationId xmlns:p14="http://schemas.microsoft.com/office/powerpoint/2010/main" val="2195849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2F4819-F412-45E4-81CE-554DF905DC3F}"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F79C5FF-600D-41D5-AEFF-8A510DFCACDC}" type="slidenum">
              <a:rPr lang="en-US" smtClean="0"/>
              <a:t>‹#›</a:t>
            </a:fld>
            <a:endParaRPr lang="en-US"/>
          </a:p>
        </p:txBody>
      </p:sp>
    </p:spTree>
    <p:extLst>
      <p:ext uri="{BB962C8B-B14F-4D97-AF65-F5344CB8AC3E}">
        <p14:creationId xmlns:p14="http://schemas.microsoft.com/office/powerpoint/2010/main" val="2098578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2F4819-F412-45E4-81CE-554DF905DC3F}"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F79C5FF-600D-41D5-AEFF-8A510DFCACDC}" type="slidenum">
              <a:rPr lang="en-US" smtClean="0"/>
              <a:t>‹#›</a:t>
            </a:fld>
            <a:endParaRPr lang="en-US"/>
          </a:p>
        </p:txBody>
      </p:sp>
    </p:spTree>
    <p:extLst>
      <p:ext uri="{BB962C8B-B14F-4D97-AF65-F5344CB8AC3E}">
        <p14:creationId xmlns:p14="http://schemas.microsoft.com/office/powerpoint/2010/main" val="69828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2F4819-F412-45E4-81CE-554DF905DC3F}"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F79C5FF-600D-41D5-AEFF-8A510DFCACDC}" type="slidenum">
              <a:rPr lang="en-US" smtClean="0"/>
              <a:t>‹#›</a:t>
            </a:fld>
            <a:endParaRPr lang="en-US"/>
          </a:p>
        </p:txBody>
      </p:sp>
    </p:spTree>
    <p:extLst>
      <p:ext uri="{BB962C8B-B14F-4D97-AF65-F5344CB8AC3E}">
        <p14:creationId xmlns:p14="http://schemas.microsoft.com/office/powerpoint/2010/main" val="1591168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2F4819-F412-45E4-81CE-554DF905DC3F}"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F79C5FF-600D-41D5-AEFF-8A510DFCACDC}" type="slidenum">
              <a:rPr lang="en-US" smtClean="0"/>
              <a:t>‹#›</a:t>
            </a:fld>
            <a:endParaRPr lang="en-US"/>
          </a:p>
        </p:txBody>
      </p:sp>
    </p:spTree>
    <p:extLst>
      <p:ext uri="{BB962C8B-B14F-4D97-AF65-F5344CB8AC3E}">
        <p14:creationId xmlns:p14="http://schemas.microsoft.com/office/powerpoint/2010/main" val="4149399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32F4819-F412-45E4-81CE-554DF905DC3F}"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F79C5FF-600D-41D5-AEFF-8A510DFCACDC}" type="slidenum">
              <a:rPr lang="en-US" smtClean="0"/>
              <a:t>‹#›</a:t>
            </a:fld>
            <a:endParaRPr lang="en-US"/>
          </a:p>
        </p:txBody>
      </p:sp>
    </p:spTree>
    <p:extLst>
      <p:ext uri="{BB962C8B-B14F-4D97-AF65-F5344CB8AC3E}">
        <p14:creationId xmlns:p14="http://schemas.microsoft.com/office/powerpoint/2010/main" val="3090798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32F4819-F412-45E4-81CE-554DF905DC3F}" type="datetimeFigureOut">
              <a:rPr lang="en-US" smtClean="0"/>
              <a:t>10/30/2020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F79C5FF-600D-41D5-AEFF-8A510DFCACDC}" type="slidenum">
              <a:rPr lang="en-US" smtClean="0"/>
              <a:t>‹#›</a:t>
            </a:fld>
            <a:endParaRPr lang="en-US"/>
          </a:p>
        </p:txBody>
      </p:sp>
    </p:spTree>
    <p:extLst>
      <p:ext uri="{BB962C8B-B14F-4D97-AF65-F5344CB8AC3E}">
        <p14:creationId xmlns:p14="http://schemas.microsoft.com/office/powerpoint/2010/main" val="1390079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32F4819-F412-45E4-81CE-554DF905DC3F}" type="datetimeFigureOut">
              <a:rPr lang="en-US" smtClean="0"/>
              <a:t>10/30/2020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F79C5FF-600D-41D5-AEFF-8A510DFCACDC}" type="slidenum">
              <a:rPr lang="en-US" smtClean="0"/>
              <a:t>‹#›</a:t>
            </a:fld>
            <a:endParaRPr lang="en-US"/>
          </a:p>
        </p:txBody>
      </p:sp>
    </p:spTree>
    <p:extLst>
      <p:ext uri="{BB962C8B-B14F-4D97-AF65-F5344CB8AC3E}">
        <p14:creationId xmlns:p14="http://schemas.microsoft.com/office/powerpoint/2010/main" val="280918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2F4819-F412-45E4-81CE-554DF905DC3F}" type="datetimeFigureOut">
              <a:rPr lang="en-US" smtClean="0"/>
              <a:t>10/30/2020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F79C5FF-600D-41D5-AEFF-8A510DFCACDC}" type="slidenum">
              <a:rPr lang="en-US" smtClean="0"/>
              <a:t>‹#›</a:t>
            </a:fld>
            <a:endParaRPr lang="en-US"/>
          </a:p>
        </p:txBody>
      </p:sp>
    </p:spTree>
    <p:extLst>
      <p:ext uri="{BB962C8B-B14F-4D97-AF65-F5344CB8AC3E}">
        <p14:creationId xmlns:p14="http://schemas.microsoft.com/office/powerpoint/2010/main" val="1046442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2F4819-F412-45E4-81CE-554DF905DC3F}"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F79C5FF-600D-41D5-AEFF-8A510DFCACDC}" type="slidenum">
              <a:rPr lang="en-US" smtClean="0"/>
              <a:t>‹#›</a:t>
            </a:fld>
            <a:endParaRPr lang="en-US"/>
          </a:p>
        </p:txBody>
      </p:sp>
    </p:spTree>
    <p:extLst>
      <p:ext uri="{BB962C8B-B14F-4D97-AF65-F5344CB8AC3E}">
        <p14:creationId xmlns:p14="http://schemas.microsoft.com/office/powerpoint/2010/main" val="258996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2F4819-F412-45E4-81CE-554DF905DC3F}"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F79C5FF-600D-41D5-AEFF-8A510DFCACDC}" type="slidenum">
              <a:rPr lang="en-US" smtClean="0"/>
              <a:t>‹#›</a:t>
            </a:fld>
            <a:endParaRPr lang="en-US"/>
          </a:p>
        </p:txBody>
      </p:sp>
    </p:spTree>
    <p:extLst>
      <p:ext uri="{BB962C8B-B14F-4D97-AF65-F5344CB8AC3E}">
        <p14:creationId xmlns:p14="http://schemas.microsoft.com/office/powerpoint/2010/main" val="2988084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32F4819-F412-45E4-81CE-554DF905DC3F}" type="datetimeFigureOut">
              <a:rPr lang="en-US" smtClean="0"/>
              <a:t>10/30/2020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F79C5FF-600D-41D5-AEFF-8A510DFCACDC}" type="slidenum">
              <a:rPr lang="en-US" smtClean="0"/>
              <a:t>‹#›</a:t>
            </a:fld>
            <a:endParaRPr lang="en-US"/>
          </a:p>
        </p:txBody>
      </p:sp>
    </p:spTree>
    <p:extLst>
      <p:ext uri="{BB962C8B-B14F-4D97-AF65-F5344CB8AC3E}">
        <p14:creationId xmlns:p14="http://schemas.microsoft.com/office/powerpoint/2010/main" val="42645540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osaeed@msa.eun.e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m.saeed.alhosn@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1018" y="149239"/>
            <a:ext cx="8915399" cy="1979812"/>
          </a:xfrm>
          <a:solidFill>
            <a:srgbClr val="9966FF"/>
          </a:solidFill>
        </p:spPr>
        <p:style>
          <a:lnRef idx="0">
            <a:schemeClr val="accent2"/>
          </a:lnRef>
          <a:fillRef idx="3">
            <a:schemeClr val="accent2"/>
          </a:fillRef>
          <a:effectRef idx="3">
            <a:schemeClr val="accent2"/>
          </a:effectRef>
          <a:fontRef idx="minor">
            <a:schemeClr val="lt1"/>
          </a:fontRef>
        </p:style>
        <p:txBody>
          <a:bodyPr>
            <a:noAutofit/>
          </a:bodyPr>
          <a:lstStyle/>
          <a:p>
            <a:pPr algn="ctr" rtl="1"/>
            <a:r>
              <a:rPr lang="en-US" sz="2000" b="1" dirty="0">
                <a:latin typeface="Traditional Arabic" panose="02020603050405020304" pitchFamily="18" charset="-78"/>
                <a:cs typeface="Traditional Arabic" panose="02020603050405020304" pitchFamily="18" charset="-78"/>
              </a:rPr>
              <a:t>International Conference on Celebrating Arab Women: Agents of Change and Progress</a:t>
            </a:r>
            <a:br>
              <a:rPr lang="en-US" sz="2000" b="1" dirty="0">
                <a:latin typeface="Traditional Arabic" panose="02020603050405020304" pitchFamily="18" charset="-78"/>
                <a:cs typeface="Traditional Arabic" panose="02020603050405020304" pitchFamily="18" charset="-78"/>
              </a:rPr>
            </a:br>
            <a:r>
              <a:rPr lang="en-US" sz="2000" b="1" dirty="0">
                <a:latin typeface="Traditional Arabic" panose="02020603050405020304" pitchFamily="18" charset="-78"/>
                <a:cs typeface="Traditional Arabic" panose="02020603050405020304" pitchFamily="18" charset="-78"/>
              </a:rPr>
              <a:t>November 7-8, 2020</a:t>
            </a:r>
            <a:br>
              <a:rPr lang="en-US" sz="2000" b="1" dirty="0">
                <a:latin typeface="Traditional Arabic" panose="02020603050405020304" pitchFamily="18" charset="-78"/>
                <a:cs typeface="Traditional Arabic" panose="02020603050405020304" pitchFamily="18" charset="-78"/>
              </a:rPr>
            </a:br>
            <a:r>
              <a:rPr lang="en-US" sz="2000" b="1" dirty="0">
                <a:latin typeface="Traditional Arabic" panose="02020603050405020304" pitchFamily="18" charset="-78"/>
                <a:cs typeface="Traditional Arabic" panose="02020603050405020304" pitchFamily="18" charset="-78"/>
              </a:rPr>
              <a:t>Online Conference in Honor of </a:t>
            </a:r>
            <a:r>
              <a:rPr lang="en-US" sz="2000" b="1" dirty="0" err="1">
                <a:latin typeface="Traditional Arabic" panose="02020603050405020304" pitchFamily="18" charset="-78"/>
                <a:cs typeface="Traditional Arabic" panose="02020603050405020304" pitchFamily="18" charset="-78"/>
              </a:rPr>
              <a:t>Nawal</a:t>
            </a:r>
            <a:r>
              <a:rPr lang="en-US" sz="2000" b="1" dirty="0">
                <a:latin typeface="Traditional Arabic" panose="02020603050405020304" pitchFamily="18" charset="-78"/>
                <a:cs typeface="Traditional Arabic" panose="02020603050405020304" pitchFamily="18" charset="-78"/>
              </a:rPr>
              <a:t> El </a:t>
            </a:r>
            <a:r>
              <a:rPr lang="en-US" sz="2000" b="1" dirty="0" err="1">
                <a:latin typeface="Traditional Arabic" panose="02020603050405020304" pitchFamily="18" charset="-78"/>
                <a:cs typeface="Traditional Arabic" panose="02020603050405020304" pitchFamily="18" charset="-78"/>
              </a:rPr>
              <a:t>Saadawi</a:t>
            </a:r>
            <a:r>
              <a:rPr lang="en-US" sz="2000" b="1" dirty="0">
                <a:latin typeface="Traditional Arabic" panose="02020603050405020304" pitchFamily="18" charset="-78"/>
                <a:cs typeface="Traditional Arabic" panose="02020603050405020304" pitchFamily="18" charset="-78"/>
              </a:rPr>
              <a:t/>
            </a:r>
            <a:br>
              <a:rPr lang="en-US" sz="2000" b="1" dirty="0">
                <a:latin typeface="Traditional Arabic" panose="02020603050405020304" pitchFamily="18" charset="-78"/>
                <a:cs typeface="Traditional Arabic" panose="02020603050405020304" pitchFamily="18" charset="-78"/>
              </a:rPr>
            </a:br>
            <a:r>
              <a:rPr lang="en-US" sz="2000" b="1" dirty="0">
                <a:latin typeface="Traditional Arabic" panose="02020603050405020304" pitchFamily="18" charset="-78"/>
                <a:cs typeface="Traditional Arabic" panose="02020603050405020304" pitchFamily="18" charset="-78"/>
              </a:rPr>
              <a:t>Organized by the Journal of Arabic and World Literature Published at Andromeda Publishing and Academic Services (London, UK</a:t>
            </a:r>
            <a:r>
              <a:rPr lang="en-US" sz="2000" b="1" dirty="0" smtClean="0">
                <a:latin typeface="Traditional Arabic" panose="02020603050405020304" pitchFamily="18" charset="-78"/>
                <a:cs typeface="Traditional Arabic" panose="02020603050405020304" pitchFamily="18" charset="-78"/>
              </a:rPr>
              <a:t>)</a:t>
            </a:r>
            <a:endParaRPr lang="en-US" sz="2000" b="1" dirty="0">
              <a:latin typeface="Traditional Arabic" panose="02020603050405020304" pitchFamily="18" charset="-78"/>
              <a:cs typeface="Traditional Arabic" panose="02020603050405020304" pitchFamily="18" charset="-78"/>
            </a:endParaRPr>
          </a:p>
        </p:txBody>
      </p:sp>
      <p:sp>
        <p:nvSpPr>
          <p:cNvPr id="3" name="Subtitle 2"/>
          <p:cNvSpPr>
            <a:spLocks noGrp="1"/>
          </p:cNvSpPr>
          <p:nvPr>
            <p:ph type="subTitle" idx="1"/>
          </p:nvPr>
        </p:nvSpPr>
        <p:spPr>
          <a:xfrm>
            <a:off x="2049706" y="2460415"/>
            <a:ext cx="8991333" cy="2104528"/>
          </a:xfrm>
          <a:solidFill>
            <a:srgbClr val="FFC000"/>
          </a:solidFill>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a:noAutofit/>
          </a:bodyPr>
          <a:lstStyle/>
          <a:p>
            <a:pPr algn="ctr" rtl="1"/>
            <a:r>
              <a:rPr lang="ar-AE" sz="2400" b="1" dirty="0">
                <a:solidFill>
                  <a:schemeClr val="tx1"/>
                </a:solidFill>
                <a:latin typeface="Traditional Arabic" panose="02020603050405020304" pitchFamily="18" charset="-78"/>
                <a:cs typeface="Traditional Arabic" panose="02020603050405020304" pitchFamily="18" charset="-78"/>
              </a:rPr>
              <a:t>عنوان البحث:</a:t>
            </a:r>
            <a:endParaRPr lang="en-US" sz="2400" b="1" dirty="0">
              <a:solidFill>
                <a:schemeClr val="tx1"/>
              </a:solidFill>
              <a:latin typeface="Traditional Arabic" panose="02020603050405020304" pitchFamily="18" charset="-78"/>
              <a:cs typeface="Traditional Arabic" panose="02020603050405020304" pitchFamily="18" charset="-78"/>
            </a:endParaRPr>
          </a:p>
          <a:p>
            <a:pPr algn="ctr" rtl="1"/>
            <a:r>
              <a:rPr lang="ar-AE" sz="4000" b="1" dirty="0">
                <a:ln w="0"/>
                <a:solidFill>
                  <a:schemeClr val="tx1"/>
                </a:solidFill>
                <a:latin typeface="Traditional Arabic" panose="02020603050405020304" pitchFamily="18" charset="-78"/>
                <a:cs typeface="Traditional Arabic" panose="02020603050405020304" pitchFamily="18" charset="-78"/>
              </a:rPr>
              <a:t>الذات الأنثوية المبدعة</a:t>
            </a:r>
            <a:endParaRPr lang="en-US" sz="4000" b="1" dirty="0">
              <a:ln w="0"/>
              <a:solidFill>
                <a:schemeClr val="tx1"/>
              </a:solidFill>
              <a:latin typeface="Traditional Arabic" panose="02020603050405020304" pitchFamily="18" charset="-78"/>
              <a:cs typeface="Traditional Arabic" panose="02020603050405020304" pitchFamily="18" charset="-78"/>
            </a:endParaRPr>
          </a:p>
          <a:p>
            <a:pPr algn="ctr" rtl="1"/>
            <a:r>
              <a:rPr lang="ar-AE" sz="4000" b="1" dirty="0">
                <a:ln w="0"/>
                <a:solidFill>
                  <a:schemeClr val="tx1"/>
                </a:solidFill>
                <a:latin typeface="Traditional Arabic" panose="02020603050405020304" pitchFamily="18" charset="-78"/>
                <a:cs typeface="Traditional Arabic" panose="02020603050405020304" pitchFamily="18" charset="-78"/>
              </a:rPr>
              <a:t>ديوان "مواويل الشجن" للشاعرة سميرة فرجي نموذجاً</a:t>
            </a:r>
            <a:endParaRPr lang="en-US" sz="4000" b="1" dirty="0">
              <a:ln w="0"/>
              <a:solidFill>
                <a:schemeClr val="tx1"/>
              </a:solidFill>
              <a:latin typeface="Traditional Arabic" panose="02020603050405020304" pitchFamily="18" charset="-78"/>
              <a:cs typeface="Traditional Arabic" panose="02020603050405020304" pitchFamily="18" charset="-78"/>
            </a:endParaRPr>
          </a:p>
        </p:txBody>
      </p:sp>
      <p:sp>
        <p:nvSpPr>
          <p:cNvPr id="4" name="Rounded Rectangle 3"/>
          <p:cNvSpPr/>
          <p:nvPr/>
        </p:nvSpPr>
        <p:spPr>
          <a:xfrm>
            <a:off x="1578950" y="4896308"/>
            <a:ext cx="5949768" cy="1231537"/>
          </a:xfrm>
          <a:prstGeom prst="roundRect">
            <a:avLst/>
          </a:prstGeom>
          <a:solidFill>
            <a:srgbClr val="0099FF"/>
          </a:solidFill>
          <a:scene3d>
            <a:camera prst="orthographicFront"/>
            <a:lightRig rig="threePt" dir="t"/>
          </a:scene3d>
          <a:sp3d>
            <a:bevelT w="139700" prst="cross"/>
          </a:sp3d>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AE" sz="2800" b="1" dirty="0" smtClean="0">
                <a:latin typeface="Traditional Arabic" panose="02020603050405020304" pitchFamily="18" charset="-78"/>
                <a:cs typeface="Traditional Arabic" panose="02020603050405020304" pitchFamily="18" charset="-78"/>
              </a:rPr>
              <a:t>أ.د محمد سعيد حسب النبي</a:t>
            </a:r>
          </a:p>
          <a:p>
            <a:pPr algn="ctr" rtl="1"/>
            <a:r>
              <a:rPr lang="ar-AE" sz="2800" b="1" dirty="0">
                <a:latin typeface="Traditional Arabic" panose="02020603050405020304" pitchFamily="18" charset="-78"/>
                <a:cs typeface="Traditional Arabic" panose="02020603050405020304" pitchFamily="18" charset="-78"/>
              </a:rPr>
              <a:t>جامعة أكتوبر للعلوم الحديثة </a:t>
            </a:r>
            <a:r>
              <a:rPr lang="ar-AE" sz="2800" b="1" dirty="0" smtClean="0">
                <a:latin typeface="Traditional Arabic" panose="02020603050405020304" pitchFamily="18" charset="-78"/>
                <a:cs typeface="Traditional Arabic" panose="02020603050405020304" pitchFamily="18" charset="-78"/>
              </a:rPr>
              <a:t>والآداب-القاهرة</a:t>
            </a:r>
            <a:endParaRPr lang="en-US" sz="2800" b="1" dirty="0">
              <a:latin typeface="Traditional Arabic" panose="02020603050405020304" pitchFamily="18" charset="-78"/>
              <a:cs typeface="Traditional Arabic" panose="02020603050405020304" pitchFamily="18" charset="-78"/>
            </a:endParaRPr>
          </a:p>
        </p:txBody>
      </p:sp>
      <p:pic>
        <p:nvPicPr>
          <p:cNvPr id="6" name="Picture 2" descr="في حوار مع: نوال السعداوي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993" y="0"/>
            <a:ext cx="2549915" cy="25838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4163598" y="6005015"/>
            <a:ext cx="3330388" cy="682159"/>
          </a:xfrm>
          <a:prstGeom prst="rect">
            <a:avLst/>
          </a:prstGeom>
        </p:spPr>
        <p:txBody>
          <a:bodyPr vert="horz" lIns="91440" tIns="45720" rIns="91440" bIns="45720" rtlCol="0" anchor="b">
            <a:normAutofit fontScale="75000" lnSpcReduction="20000"/>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en-US" sz="2200" u="sng" dirty="0" smtClean="0">
                <a:hlinkClick r:id="rId3"/>
              </a:rPr>
              <a:t>mosaeed@msa.eun.eg</a:t>
            </a:r>
            <a:r>
              <a:rPr lang="en-US" sz="2200" dirty="0" smtClean="0"/>
              <a:t/>
            </a:r>
            <a:br>
              <a:rPr lang="en-US" sz="2200" dirty="0" smtClean="0"/>
            </a:br>
            <a:r>
              <a:rPr lang="en-US" sz="2200" u="sng" dirty="0" smtClean="0">
                <a:hlinkClick r:id="rId4"/>
              </a:rPr>
              <a:t>m.saeed.alhosn@gmail.com</a:t>
            </a:r>
            <a:endParaRPr lang="en-US" dirty="0"/>
          </a:p>
        </p:txBody>
      </p:sp>
    </p:spTree>
    <p:extLst>
      <p:ext uri="{BB962C8B-B14F-4D97-AF65-F5344CB8AC3E}">
        <p14:creationId xmlns:p14="http://schemas.microsoft.com/office/powerpoint/2010/main" val="640005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t">
            <a:normAutofit/>
          </a:bodyPr>
          <a:lstStyle/>
          <a:p>
            <a:pPr algn="r" rtl="1"/>
            <a:r>
              <a:rPr lang="ar-AE" sz="5400" b="1" dirty="0">
                <a:solidFill>
                  <a:schemeClr val="lt1"/>
                </a:solidFill>
                <a:latin typeface="Traditional Arabic" panose="02020603050405020304" pitchFamily="18" charset="-78"/>
                <a:ea typeface="+mn-ea"/>
                <a:cs typeface="Traditional Arabic" panose="02020603050405020304" pitchFamily="18" charset="-78"/>
              </a:rPr>
              <a:t>نتائج البحث:</a:t>
            </a:r>
            <a:endParaRPr lang="en-US" sz="5400" b="1" dirty="0">
              <a:solidFill>
                <a:schemeClr val="lt1"/>
              </a:solidFill>
              <a:latin typeface="Traditional Arabic" panose="02020603050405020304" pitchFamily="18" charset="-78"/>
              <a:ea typeface="+mn-ea"/>
              <a:cs typeface="Traditional Arabic" panose="02020603050405020304" pitchFamily="18" charset="-78"/>
            </a:endParaRPr>
          </a:p>
        </p:txBody>
      </p:sp>
      <p:sp>
        <p:nvSpPr>
          <p:cNvPr id="3" name="Content Placeholder 2"/>
          <p:cNvSpPr>
            <a:spLocks noGrp="1"/>
          </p:cNvSpPr>
          <p:nvPr>
            <p:ph idx="1"/>
          </p:nvPr>
        </p:nvSpPr>
        <p:spPr>
          <a:xfrm>
            <a:off x="4521896" y="2133600"/>
            <a:ext cx="7377830" cy="4724400"/>
          </a:xfrm>
        </p:spPr>
        <p:txBody>
          <a:bodyPr>
            <a:normAutofit/>
          </a:bodyPr>
          <a:lstStyle/>
          <a:p>
            <a:pPr algn="just" rtl="1">
              <a:lnSpc>
                <a:spcPct val="150000"/>
              </a:lnSpc>
            </a:pPr>
            <a:r>
              <a:rPr lang="ar-AE" sz="3200" b="1" dirty="0" smtClean="0">
                <a:latin typeface="Traditional Arabic" panose="02020603050405020304" pitchFamily="18" charset="-78"/>
                <a:cs typeface="Traditional Arabic" panose="02020603050405020304" pitchFamily="18" charset="-78"/>
              </a:rPr>
              <a:t>بالنسبة </a:t>
            </a:r>
            <a:r>
              <a:rPr lang="ar-AE" sz="3200" b="1" dirty="0">
                <a:latin typeface="Traditional Arabic" panose="02020603050405020304" pitchFamily="18" charset="-78"/>
                <a:cs typeface="Traditional Arabic" panose="02020603050405020304" pitchFamily="18" charset="-78"/>
              </a:rPr>
              <a:t>للسؤال الأول ونصه: </a:t>
            </a:r>
            <a:r>
              <a:rPr lang="ar-AE" sz="3200" b="1" dirty="0">
                <a:solidFill>
                  <a:srgbClr val="FF0000"/>
                </a:solidFill>
                <a:latin typeface="Traditional Arabic" panose="02020603050405020304" pitchFamily="18" charset="-78"/>
                <a:cs typeface="Traditional Arabic" panose="02020603050405020304" pitchFamily="18" charset="-78"/>
              </a:rPr>
              <a:t>ما سمات الذات الأنثوية المبدعة؟</a:t>
            </a:r>
            <a:endParaRPr lang="en-US" sz="3200" b="1" dirty="0">
              <a:solidFill>
                <a:srgbClr val="FF0000"/>
              </a:solidFill>
              <a:latin typeface="Traditional Arabic" panose="02020603050405020304" pitchFamily="18" charset="-78"/>
              <a:cs typeface="Traditional Arabic" panose="02020603050405020304" pitchFamily="18" charset="-78"/>
            </a:endParaRPr>
          </a:p>
          <a:p>
            <a:pPr algn="just" rtl="1">
              <a:lnSpc>
                <a:spcPct val="150000"/>
              </a:lnSpc>
            </a:pPr>
            <a:r>
              <a:rPr lang="ar-AE" sz="3200" b="1" dirty="0">
                <a:solidFill>
                  <a:srgbClr val="0070C0"/>
                </a:solidFill>
                <a:latin typeface="Traditional Arabic" panose="02020603050405020304" pitchFamily="18" charset="-78"/>
                <a:cs typeface="Traditional Arabic" panose="02020603050405020304" pitchFamily="18" charset="-78"/>
              </a:rPr>
              <a:t>للإجابة عن هذا السؤال قام الباحث بالآتي:</a:t>
            </a:r>
            <a:endParaRPr lang="en-US" sz="3200" b="1" dirty="0">
              <a:solidFill>
                <a:srgbClr val="0070C0"/>
              </a:solidFill>
              <a:latin typeface="Traditional Arabic" panose="02020603050405020304" pitchFamily="18" charset="-78"/>
              <a:cs typeface="Traditional Arabic" panose="02020603050405020304" pitchFamily="18" charset="-78"/>
            </a:endParaRPr>
          </a:p>
          <a:p>
            <a:pPr algn="just" rtl="1">
              <a:lnSpc>
                <a:spcPct val="150000"/>
              </a:lnSpc>
            </a:pPr>
            <a:r>
              <a:rPr lang="ar-AE" sz="3200" b="1" dirty="0">
                <a:latin typeface="Traditional Arabic" panose="02020603050405020304" pitchFamily="18" charset="-78"/>
                <a:cs typeface="Traditional Arabic" panose="02020603050405020304" pitchFamily="18" charset="-78"/>
              </a:rPr>
              <a:t>تم تتبع الأدبيات التي تناولت الإبداع النسوي، وما كشفت عنه الدراسات في هذا </a:t>
            </a:r>
            <a:r>
              <a:rPr lang="ar-AE" sz="3200" b="1" dirty="0" smtClean="0">
                <a:latin typeface="Traditional Arabic" panose="02020603050405020304" pitchFamily="18" charset="-78"/>
                <a:cs typeface="Traditional Arabic" panose="02020603050405020304" pitchFamily="18" charset="-78"/>
              </a:rPr>
              <a:t>المجال.</a:t>
            </a:r>
          </a:p>
          <a:p>
            <a:pPr algn="just" rtl="1">
              <a:lnSpc>
                <a:spcPct val="150000"/>
              </a:lnSpc>
            </a:pPr>
            <a:r>
              <a:rPr lang="ar-AE" sz="3200" b="1" dirty="0" smtClean="0">
                <a:latin typeface="Traditional Arabic" panose="02020603050405020304" pitchFamily="18" charset="-78"/>
                <a:cs typeface="Traditional Arabic" panose="02020603050405020304" pitchFamily="18" charset="-78"/>
              </a:rPr>
              <a:t>وقد </a:t>
            </a:r>
            <a:r>
              <a:rPr lang="ar-AE" sz="3200" b="1" dirty="0">
                <a:latin typeface="Traditional Arabic" panose="02020603050405020304" pitchFamily="18" charset="-78"/>
                <a:cs typeface="Traditional Arabic" panose="02020603050405020304" pitchFamily="18" charset="-78"/>
              </a:rPr>
              <a:t>تبين أن سمات الذات الأنثوية المبدعة تتلخص في الآتي</a:t>
            </a:r>
            <a:r>
              <a:rPr lang="ar-AE" sz="3200" b="1" dirty="0" smtClean="0">
                <a:latin typeface="Traditional Arabic" panose="02020603050405020304" pitchFamily="18" charset="-78"/>
                <a:cs typeface="Traditional Arabic" panose="02020603050405020304" pitchFamily="18" charset="-78"/>
              </a:rPr>
              <a:t>:</a:t>
            </a:r>
            <a:endParaRPr lang="en-US" sz="32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030728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0619" y="1929008"/>
            <a:ext cx="6913059" cy="4584526"/>
          </a:xfrm>
        </p:spPr>
        <p:txBody>
          <a:bodyPr>
            <a:normAutofit fontScale="92500" lnSpcReduction="10000"/>
          </a:bodyPr>
          <a:lstStyle/>
          <a:p>
            <a:pPr marL="0" indent="0" algn="just" rtl="1">
              <a:buNone/>
            </a:pPr>
            <a:r>
              <a:rPr lang="ar-AE" sz="4400" b="1" dirty="0" smtClean="0">
                <a:solidFill>
                  <a:srgbClr val="FF0000"/>
                </a:solidFill>
                <a:latin typeface="Traditional Arabic" panose="02020603050405020304" pitchFamily="18" charset="-78"/>
                <a:cs typeface="Traditional Arabic" panose="02020603050405020304" pitchFamily="18" charset="-78"/>
              </a:rPr>
              <a:t>1-الخوف والقلق:</a:t>
            </a:r>
            <a:endParaRPr lang="en-US" sz="4400" b="1" dirty="0">
              <a:solidFill>
                <a:srgbClr val="FF0000"/>
              </a:solidFill>
              <a:latin typeface="Traditional Arabic" panose="02020603050405020304" pitchFamily="18" charset="-78"/>
              <a:cs typeface="Traditional Arabic" panose="02020603050405020304" pitchFamily="18" charset="-78"/>
            </a:endParaRPr>
          </a:p>
          <a:p>
            <a:pPr algn="just" rtl="1"/>
            <a:r>
              <a:rPr lang="ar-SA" sz="3600" b="1" dirty="0">
                <a:latin typeface="Traditional Arabic" panose="02020603050405020304" pitchFamily="18" charset="-78"/>
                <a:cs typeface="Traditional Arabic" panose="02020603050405020304" pitchFamily="18" charset="-78"/>
              </a:rPr>
              <a:t>وهو من أبرز ما كشفت عنه الدراسات المتعلقة بالذات الأنثوية المبدعة حيث تعي الكاتبة دورها وهي تقتحم عوالم الأبداع الفني الذي يسيطر على الرجل</a:t>
            </a:r>
            <a:r>
              <a:rPr lang="ar-SA" sz="3600" b="1" dirty="0" smtClean="0">
                <a:latin typeface="Traditional Arabic" panose="02020603050405020304" pitchFamily="18" charset="-78"/>
                <a:cs typeface="Traditional Arabic" panose="02020603050405020304" pitchFamily="18" charset="-78"/>
              </a:rPr>
              <a:t>.</a:t>
            </a:r>
            <a:endParaRPr lang="ar-AE" sz="3600" b="1" dirty="0" smtClean="0">
              <a:latin typeface="Traditional Arabic" panose="02020603050405020304" pitchFamily="18" charset="-78"/>
              <a:cs typeface="Traditional Arabic" panose="02020603050405020304" pitchFamily="18" charset="-78"/>
            </a:endParaRPr>
          </a:p>
          <a:p>
            <a:pPr algn="just" rtl="1"/>
            <a:r>
              <a:rPr lang="ar-AE" sz="3600" b="1" dirty="0" smtClean="0">
                <a:latin typeface="Traditional Arabic" panose="02020603050405020304" pitchFamily="18" charset="-78"/>
                <a:cs typeface="Traditional Arabic" panose="02020603050405020304" pitchFamily="18" charset="-78"/>
              </a:rPr>
              <a:t>و</a:t>
            </a:r>
            <a:r>
              <a:rPr lang="ar-SA" sz="3600" b="1" dirty="0" smtClean="0">
                <a:latin typeface="Traditional Arabic" panose="02020603050405020304" pitchFamily="18" charset="-78"/>
                <a:cs typeface="Traditional Arabic" panose="02020603050405020304" pitchFamily="18" charset="-78"/>
              </a:rPr>
              <a:t>كشفت</a:t>
            </a:r>
            <a:r>
              <a:rPr lang="ar-AE" sz="3600" b="1" dirty="0" smtClean="0">
                <a:latin typeface="Traditional Arabic" panose="02020603050405020304" pitchFamily="18" charset="-78"/>
                <a:cs typeface="Traditional Arabic" panose="02020603050405020304" pitchFamily="18" charset="-78"/>
              </a:rPr>
              <a:t> د</a:t>
            </a:r>
            <a:r>
              <a:rPr lang="ar-SA" sz="3600" b="1" dirty="0" smtClean="0">
                <a:latin typeface="Traditional Arabic" panose="02020603050405020304" pitchFamily="18" charset="-78"/>
                <a:cs typeface="Traditional Arabic" panose="02020603050405020304" pitchFamily="18" charset="-78"/>
              </a:rPr>
              <a:t>اسات عن </a:t>
            </a:r>
            <a:r>
              <a:rPr lang="ar-SA" sz="3600" b="1" dirty="0">
                <a:latin typeface="Traditional Arabic" panose="02020603050405020304" pitchFamily="18" charset="-78"/>
                <a:cs typeface="Traditional Arabic" panose="02020603050405020304" pitchFamily="18" charset="-78"/>
              </a:rPr>
              <a:t>أسباب الانكسارات والجنون والانتحار والاكتئاب الذي أصاب بعض المبدعات من جراء تجليات الصراع الثقافي والنفسي والاغتراب الذي عاشته مع مجتمعاتهن، وذلك عبر تحليل موضوعي لعلاقة القلق بالكتابة </a:t>
            </a:r>
            <a:r>
              <a:rPr lang="ar-SA" sz="3600" b="1" dirty="0" smtClean="0">
                <a:latin typeface="Traditional Arabic" panose="02020603050405020304" pitchFamily="18" charset="-78"/>
                <a:cs typeface="Traditional Arabic" panose="02020603050405020304" pitchFamily="18" charset="-78"/>
              </a:rPr>
              <a:t>الأنثوية</a:t>
            </a:r>
            <a:r>
              <a:rPr lang="ar-AE" sz="3600" b="1" dirty="0" smtClean="0">
                <a:latin typeface="Traditional Arabic" panose="02020603050405020304" pitchFamily="18" charset="-78"/>
                <a:cs typeface="Traditional Arabic" panose="02020603050405020304" pitchFamily="18" charset="-78"/>
              </a:rPr>
              <a:t>.</a:t>
            </a:r>
            <a:endParaRPr lang="en-US" sz="3600" b="1" dirty="0">
              <a:latin typeface="Traditional Arabic" panose="02020603050405020304" pitchFamily="18" charset="-78"/>
              <a:cs typeface="Traditional Arabic" panose="02020603050405020304" pitchFamily="18" charset="-78"/>
            </a:endParaRPr>
          </a:p>
        </p:txBody>
      </p:sp>
      <p:sp>
        <p:nvSpPr>
          <p:cNvPr id="4" name="Title 1"/>
          <p:cNvSpPr>
            <a:spLocks noGrp="1"/>
          </p:cNvSpPr>
          <p:nvPr>
            <p:ph type="title"/>
          </p:nvPr>
        </p:nvSpPr>
        <p:spPr>
          <a:xfrm>
            <a:off x="2467665" y="386115"/>
            <a:ext cx="8911687" cy="1280890"/>
          </a:xfr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p>
            <a:pPr algn="r" rtl="1"/>
            <a:r>
              <a:rPr lang="ar-AE" sz="4400" b="1" dirty="0">
                <a:solidFill>
                  <a:schemeClr val="lt1"/>
                </a:solidFill>
                <a:latin typeface="Traditional Arabic" panose="02020603050405020304" pitchFamily="18" charset="-78"/>
                <a:ea typeface="+mn-ea"/>
                <a:cs typeface="Traditional Arabic" panose="02020603050405020304" pitchFamily="18" charset="-78"/>
              </a:rPr>
              <a:t>نتائج البحث</a:t>
            </a:r>
            <a:r>
              <a:rPr lang="ar-AE" sz="4400" b="1" dirty="0" smtClean="0">
                <a:solidFill>
                  <a:schemeClr val="lt1"/>
                </a:solidFill>
                <a:latin typeface="Traditional Arabic" panose="02020603050405020304" pitchFamily="18" charset="-78"/>
                <a:ea typeface="+mn-ea"/>
                <a:cs typeface="Traditional Arabic" panose="02020603050405020304" pitchFamily="18" charset="-78"/>
              </a:rPr>
              <a:t>: سمات الذات الأنثوية المبدعة:</a:t>
            </a:r>
            <a:endParaRPr lang="en-US" sz="4400" b="1" dirty="0">
              <a:solidFill>
                <a:schemeClr val="lt1"/>
              </a:solidFill>
              <a:latin typeface="Traditional Arabic" panose="02020603050405020304" pitchFamily="18" charset="-78"/>
              <a:ea typeface="+mn-ea"/>
              <a:cs typeface="Traditional Arabic" panose="02020603050405020304" pitchFamily="18" charset="-78"/>
            </a:endParaRPr>
          </a:p>
        </p:txBody>
      </p:sp>
      <p:pic>
        <p:nvPicPr>
          <p:cNvPr id="9218" name="Picture 2" descr="صوت الشاعرة وزهور الهندباء | محمد آيت ميهوب | مجلة الجدي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0073" y="2002159"/>
            <a:ext cx="3259642" cy="44382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37526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1894" y="1678675"/>
            <a:ext cx="7351657" cy="4910015"/>
          </a:xfrm>
        </p:spPr>
        <p:txBody>
          <a:bodyPr>
            <a:normAutofit/>
          </a:bodyPr>
          <a:lstStyle/>
          <a:p>
            <a:pPr marL="0" indent="0" algn="just" rtl="1">
              <a:buNone/>
            </a:pPr>
            <a:r>
              <a:rPr lang="ar-AE" sz="3600" b="1" dirty="0">
                <a:solidFill>
                  <a:srgbClr val="FF0000"/>
                </a:solidFill>
                <a:latin typeface="Traditional Arabic" panose="02020603050405020304" pitchFamily="18" charset="-78"/>
                <a:cs typeface="Traditional Arabic" panose="02020603050405020304" pitchFamily="18" charset="-78"/>
              </a:rPr>
              <a:t>2</a:t>
            </a:r>
            <a:r>
              <a:rPr lang="ar-AE" sz="3600" b="1" dirty="0" smtClean="0">
                <a:solidFill>
                  <a:srgbClr val="FF0000"/>
                </a:solidFill>
                <a:latin typeface="Traditional Arabic" panose="02020603050405020304" pitchFamily="18" charset="-78"/>
                <a:cs typeface="Traditional Arabic" panose="02020603050405020304" pitchFamily="18" charset="-78"/>
              </a:rPr>
              <a:t>- الاسترجال:</a:t>
            </a:r>
            <a:endParaRPr lang="en-US" sz="3600" b="1" dirty="0" smtClean="0">
              <a:solidFill>
                <a:srgbClr val="FF0000"/>
              </a:solidFill>
              <a:latin typeface="Traditional Arabic" panose="02020603050405020304" pitchFamily="18" charset="-78"/>
              <a:cs typeface="Traditional Arabic" panose="02020603050405020304" pitchFamily="18" charset="-78"/>
            </a:endParaRPr>
          </a:p>
          <a:p>
            <a:pPr algn="just" rtl="1"/>
            <a:r>
              <a:rPr lang="ar-SA" sz="2800" b="1" dirty="0" smtClean="0">
                <a:latin typeface="Traditional Arabic" panose="02020603050405020304" pitchFamily="18" charset="-78"/>
                <a:cs typeface="Traditional Arabic" panose="02020603050405020304" pitchFamily="18" charset="-78"/>
              </a:rPr>
              <a:t>وهو يشير إلى عقدة النقص التي تدفع الأنثى إلى التصرف مثل الرجال، وفقاً لرؤية علم النفس الحديث، حيث تتلبس الذات الأنثوية المبدعة ذكورية القلم، فيصبح كل ما هو مذكر جميلاً وكل ما هو مؤنث بشعاً. ويظهر الاسترجال عندما تحاول الكاتبة تأنيث اللغة، لتتلبس عناصر الفحولة، وتتصارع معها في جانب وتخضع لها في جانب آخر.</a:t>
            </a:r>
            <a:endParaRPr lang="ar-AE" sz="2800" b="1" dirty="0" smtClean="0">
              <a:latin typeface="Traditional Arabic" panose="02020603050405020304" pitchFamily="18" charset="-78"/>
              <a:cs typeface="Traditional Arabic" panose="02020603050405020304" pitchFamily="18" charset="-78"/>
            </a:endParaRPr>
          </a:p>
          <a:p>
            <a:pPr algn="just" rtl="1"/>
            <a:r>
              <a:rPr lang="ar-AE" sz="2800" b="1" dirty="0" smtClean="0">
                <a:latin typeface="Traditional Arabic" panose="02020603050405020304" pitchFamily="18" charset="-78"/>
                <a:cs typeface="Traditional Arabic" panose="02020603050405020304" pitchFamily="18" charset="-78"/>
              </a:rPr>
              <a:t>وهي أزمة </a:t>
            </a:r>
            <a:r>
              <a:rPr lang="ar-SA" sz="2800" b="1" dirty="0" smtClean="0">
                <a:latin typeface="Traditional Arabic" panose="02020603050405020304" pitchFamily="18" charset="-78"/>
                <a:cs typeface="Traditional Arabic" panose="02020603050405020304" pitchFamily="18" charset="-78"/>
              </a:rPr>
              <a:t>تعيشها </a:t>
            </a:r>
            <a:r>
              <a:rPr lang="ar-SA" sz="2800" b="1" dirty="0">
                <a:latin typeface="Traditional Arabic" panose="02020603050405020304" pitchFamily="18" charset="-78"/>
                <a:cs typeface="Traditional Arabic" panose="02020603050405020304" pitchFamily="18" charset="-78"/>
              </a:rPr>
              <a:t>المرأة المبدعة </a:t>
            </a:r>
            <a:r>
              <a:rPr lang="ar-AE" sz="2800" b="1" dirty="0" smtClean="0">
                <a:latin typeface="Traditional Arabic" panose="02020603050405020304" pitchFamily="18" charset="-78"/>
                <a:cs typeface="Traditional Arabic" panose="02020603050405020304" pitchFamily="18" charset="-78"/>
              </a:rPr>
              <a:t>ب</a:t>
            </a:r>
            <a:r>
              <a:rPr lang="ar-SA" sz="2800" b="1" dirty="0" smtClean="0">
                <a:latin typeface="Traditional Arabic" panose="02020603050405020304" pitchFamily="18" charset="-78"/>
                <a:cs typeface="Traditional Arabic" panose="02020603050405020304" pitchFamily="18" charset="-78"/>
              </a:rPr>
              <a:t>تقمصها </a:t>
            </a:r>
            <a:r>
              <a:rPr lang="ar-SA" sz="2800" b="1" dirty="0">
                <a:latin typeface="Traditional Arabic" panose="02020603050405020304" pitchFamily="18" charset="-78"/>
                <a:cs typeface="Traditional Arabic" panose="02020603050405020304" pitchFamily="18" charset="-78"/>
              </a:rPr>
              <a:t>للذكورية، ليس في استخدام اللغة باعتبارها مؤسسة ذكورية وقلعة من قلاع الرجل الحصينة</a:t>
            </a:r>
            <a:r>
              <a:rPr lang="ar-SA" sz="2800" b="1" dirty="0" smtClean="0">
                <a:latin typeface="Traditional Arabic" panose="02020603050405020304" pitchFamily="18" charset="-78"/>
                <a:cs typeface="Traditional Arabic" panose="02020603050405020304" pitchFamily="18" charset="-78"/>
              </a:rPr>
              <a:t>، </a:t>
            </a:r>
            <a:r>
              <a:rPr lang="ar-SA" sz="2800" b="1" dirty="0">
                <a:latin typeface="Traditional Arabic" panose="02020603050405020304" pitchFamily="18" charset="-78"/>
                <a:cs typeface="Traditional Arabic" panose="02020603050405020304" pitchFamily="18" charset="-78"/>
              </a:rPr>
              <a:t>بل واستسلامها لهذا الأمر الواقع، ولكنه الاستسلام الذي تحاول مقاومته عبر التقمص لشخصية الرجل ومن ثم نفيه </a:t>
            </a:r>
            <a:r>
              <a:rPr lang="ar-SA" sz="2800" b="1" dirty="0" smtClean="0">
                <a:latin typeface="Traditional Arabic" panose="02020603050405020304" pitchFamily="18" charset="-78"/>
                <a:cs typeface="Traditional Arabic" panose="02020603050405020304" pitchFamily="18" charset="-78"/>
              </a:rPr>
              <a:t>وإبعاده</a:t>
            </a:r>
            <a:r>
              <a:rPr lang="ar-AE" sz="2800" b="1" dirty="0" smtClean="0">
                <a:latin typeface="Traditional Arabic" panose="02020603050405020304" pitchFamily="18" charset="-78"/>
                <a:cs typeface="Traditional Arabic" panose="02020603050405020304" pitchFamily="18" charset="-78"/>
              </a:rPr>
              <a:t>.</a:t>
            </a:r>
            <a:endParaRPr lang="en-US" sz="2800" dirty="0"/>
          </a:p>
        </p:txBody>
      </p:sp>
      <p:sp>
        <p:nvSpPr>
          <p:cNvPr id="4" name="Title 1"/>
          <p:cNvSpPr>
            <a:spLocks noGrp="1"/>
          </p:cNvSpPr>
          <p:nvPr>
            <p:ph type="title"/>
          </p:nvPr>
        </p:nvSpPr>
        <p:spPr>
          <a:xfrm>
            <a:off x="2592925" y="453607"/>
            <a:ext cx="8911687" cy="1020351"/>
          </a:xfr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p>
            <a:pPr algn="r" rtl="1"/>
            <a:r>
              <a:rPr lang="ar-AE" sz="4400" b="1" dirty="0">
                <a:solidFill>
                  <a:schemeClr val="lt1"/>
                </a:solidFill>
                <a:latin typeface="Traditional Arabic" panose="02020603050405020304" pitchFamily="18" charset="-78"/>
                <a:ea typeface="+mn-ea"/>
                <a:cs typeface="Traditional Arabic" panose="02020603050405020304" pitchFamily="18" charset="-78"/>
              </a:rPr>
              <a:t>نتائج البحث</a:t>
            </a:r>
            <a:r>
              <a:rPr lang="ar-AE" sz="4400" b="1" dirty="0" smtClean="0">
                <a:solidFill>
                  <a:schemeClr val="lt1"/>
                </a:solidFill>
                <a:latin typeface="Traditional Arabic" panose="02020603050405020304" pitchFamily="18" charset="-78"/>
                <a:ea typeface="+mn-ea"/>
                <a:cs typeface="Traditional Arabic" panose="02020603050405020304" pitchFamily="18" charset="-78"/>
              </a:rPr>
              <a:t>: سمات الذات الأنثوية المبدعة:</a:t>
            </a:r>
            <a:endParaRPr lang="en-US" sz="4400" b="1" dirty="0">
              <a:solidFill>
                <a:schemeClr val="lt1"/>
              </a:solidFill>
              <a:latin typeface="Traditional Arabic" panose="02020603050405020304" pitchFamily="18" charset="-78"/>
              <a:ea typeface="+mn-ea"/>
              <a:cs typeface="Traditional Arabic" panose="02020603050405020304" pitchFamily="18" charset="-78"/>
            </a:endParaRPr>
          </a:p>
        </p:txBody>
      </p:sp>
      <p:pic>
        <p:nvPicPr>
          <p:cNvPr id="10242" name="Picture 2" descr="الإصلاح الفلسفي بين مأزق الانغلاق ومطلب الانفتاح | عماد عبدالرازق | صحيفة  العر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061" y="2215049"/>
            <a:ext cx="4297727" cy="387185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92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3841" y="1566797"/>
            <a:ext cx="7528141" cy="5291203"/>
          </a:xfrm>
        </p:spPr>
        <p:txBody>
          <a:bodyPr>
            <a:noAutofit/>
          </a:bodyPr>
          <a:lstStyle/>
          <a:p>
            <a:pPr algn="just" rtl="1"/>
            <a:r>
              <a:rPr lang="ar-AE" sz="3600" b="1" dirty="0">
                <a:solidFill>
                  <a:srgbClr val="FF0000"/>
                </a:solidFill>
                <a:latin typeface="Traditional Arabic" panose="02020603050405020304" pitchFamily="18" charset="-78"/>
                <a:cs typeface="Traditional Arabic" panose="02020603050405020304" pitchFamily="18" charset="-78"/>
              </a:rPr>
              <a:t>3- الاستسلام </a:t>
            </a:r>
            <a:endParaRPr lang="en-US" sz="3600" b="1" dirty="0">
              <a:solidFill>
                <a:srgbClr val="FF0000"/>
              </a:solidFill>
              <a:latin typeface="Traditional Arabic" panose="02020603050405020304" pitchFamily="18" charset="-78"/>
              <a:cs typeface="Traditional Arabic" panose="02020603050405020304" pitchFamily="18" charset="-78"/>
            </a:endParaRPr>
          </a:p>
          <a:p>
            <a:pPr algn="just" rtl="1"/>
            <a:r>
              <a:rPr lang="ar-SA" sz="2400" b="1" dirty="0">
                <a:latin typeface="Traditional Arabic" panose="02020603050405020304" pitchFamily="18" charset="-78"/>
                <a:cs typeface="Traditional Arabic" panose="02020603050405020304" pitchFamily="18" charset="-78"/>
              </a:rPr>
              <a:t>وفيه يتم التصالح مع الرجل وعوالمه، بعد أن كانت النصوص الأولى للمرأة المبدعة متحدية وفاضحة وناقدة بل وحاقدة على هذه العوالم الذكورية، ثم ما تلبث أن تنضج ليبرز خطاب أنثوي جديد، أو تستسلم بلا جدوى من النضال من أجل التحرر من التبعية وهيمنة الرجل، لتبدأ بعد ذلك في اندماج كلي مع الرجل وتتحول إليه وتعلق ضعفها واحتياجها عليه.</a:t>
            </a:r>
            <a:endParaRPr lang="en-US" sz="2400" b="1" dirty="0">
              <a:latin typeface="Traditional Arabic" panose="02020603050405020304" pitchFamily="18" charset="-78"/>
              <a:cs typeface="Traditional Arabic" panose="02020603050405020304" pitchFamily="18" charset="-78"/>
            </a:endParaRPr>
          </a:p>
          <a:p>
            <a:pPr algn="just" rtl="1"/>
            <a:r>
              <a:rPr lang="ar-AE" sz="3200" b="1" dirty="0">
                <a:solidFill>
                  <a:srgbClr val="0070C0"/>
                </a:solidFill>
                <a:latin typeface="Traditional Arabic" panose="02020603050405020304" pitchFamily="18" charset="-78"/>
                <a:cs typeface="Traditional Arabic" panose="02020603050405020304" pitchFamily="18" charset="-78"/>
              </a:rPr>
              <a:t>ويمر الاستسلام بمراحل مختلفة وهي:</a:t>
            </a:r>
            <a:endParaRPr lang="en-US" sz="3200" b="1" dirty="0">
              <a:solidFill>
                <a:srgbClr val="0070C0"/>
              </a:solidFill>
              <a:latin typeface="Traditional Arabic" panose="02020603050405020304" pitchFamily="18" charset="-78"/>
              <a:cs typeface="Traditional Arabic" panose="02020603050405020304" pitchFamily="18" charset="-78"/>
            </a:endParaRPr>
          </a:p>
          <a:p>
            <a:pPr lvl="0" algn="just" rtl="1"/>
            <a:r>
              <a:rPr lang="ar-AE" sz="2400" b="1" dirty="0">
                <a:latin typeface="Traditional Arabic" panose="02020603050405020304" pitchFamily="18" charset="-78"/>
                <a:cs typeface="Traditional Arabic" panose="02020603050405020304" pitchFamily="18" charset="-78"/>
              </a:rPr>
              <a:t>قمة الصراع</a:t>
            </a:r>
            <a:endParaRPr lang="en-US" sz="2400" b="1" dirty="0">
              <a:latin typeface="Traditional Arabic" panose="02020603050405020304" pitchFamily="18" charset="-78"/>
              <a:cs typeface="Traditional Arabic" panose="02020603050405020304" pitchFamily="18" charset="-78"/>
            </a:endParaRPr>
          </a:p>
          <a:p>
            <a:pPr lvl="0" algn="just" rtl="1"/>
            <a:r>
              <a:rPr lang="ar-AE" sz="2400" b="1" dirty="0">
                <a:latin typeface="Traditional Arabic" panose="02020603050405020304" pitchFamily="18" charset="-78"/>
                <a:cs typeface="Traditional Arabic" panose="02020603050405020304" pitchFamily="18" charset="-78"/>
              </a:rPr>
              <a:t>من الرفض إلى </a:t>
            </a:r>
            <a:r>
              <a:rPr lang="ar-AE" sz="2400" b="1" dirty="0" smtClean="0">
                <a:latin typeface="Traditional Arabic" panose="02020603050405020304" pitchFamily="18" charset="-78"/>
                <a:cs typeface="Traditional Arabic" panose="02020603050405020304" pitchFamily="18" charset="-78"/>
              </a:rPr>
              <a:t>الاستسلام </a:t>
            </a:r>
          </a:p>
          <a:p>
            <a:pPr lvl="0" algn="just" rtl="1"/>
            <a:r>
              <a:rPr lang="ar-AE" sz="2400" b="1" dirty="0" smtClean="0">
                <a:latin typeface="Traditional Arabic" panose="02020603050405020304" pitchFamily="18" charset="-78"/>
                <a:cs typeface="Traditional Arabic" panose="02020603050405020304" pitchFamily="18" charset="-78"/>
              </a:rPr>
              <a:t>الاستسلام </a:t>
            </a:r>
            <a:r>
              <a:rPr lang="ar-AE" sz="2400" b="1" dirty="0">
                <a:latin typeface="Traditional Arabic" panose="02020603050405020304" pitchFamily="18" charset="-78"/>
                <a:cs typeface="Traditional Arabic" panose="02020603050405020304" pitchFamily="18" charset="-78"/>
              </a:rPr>
              <a:t>التام</a:t>
            </a:r>
            <a:endParaRPr lang="en-US" sz="2400" b="1" dirty="0">
              <a:latin typeface="Traditional Arabic" panose="02020603050405020304" pitchFamily="18" charset="-78"/>
              <a:cs typeface="Traditional Arabic" panose="02020603050405020304" pitchFamily="18" charset="-78"/>
            </a:endParaRPr>
          </a:p>
          <a:p>
            <a:pPr lvl="0" algn="just" rtl="1"/>
            <a:r>
              <a:rPr lang="ar-AE" sz="2400" b="1" dirty="0" smtClean="0">
                <a:latin typeface="Traditional Arabic" panose="02020603050405020304" pitchFamily="18" charset="-78"/>
                <a:cs typeface="Traditional Arabic" panose="02020603050405020304" pitchFamily="18" charset="-78"/>
              </a:rPr>
              <a:t>التوحد</a:t>
            </a:r>
            <a:endParaRPr lang="en-US" sz="2400" b="1" dirty="0">
              <a:latin typeface="Traditional Arabic" panose="02020603050405020304" pitchFamily="18" charset="-78"/>
              <a:cs typeface="Traditional Arabic" panose="02020603050405020304" pitchFamily="18" charset="-78"/>
            </a:endParaRPr>
          </a:p>
        </p:txBody>
      </p:sp>
      <p:sp>
        <p:nvSpPr>
          <p:cNvPr id="4" name="Title 1"/>
          <p:cNvSpPr>
            <a:spLocks noGrp="1"/>
          </p:cNvSpPr>
          <p:nvPr>
            <p:ph type="title"/>
          </p:nvPr>
        </p:nvSpPr>
        <p:spPr>
          <a:xfrm>
            <a:off x="2530295" y="448745"/>
            <a:ext cx="8911687" cy="1029326"/>
          </a:xfr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p>
            <a:pPr algn="r" rtl="1"/>
            <a:r>
              <a:rPr lang="ar-AE" sz="4400" b="1" dirty="0">
                <a:solidFill>
                  <a:schemeClr val="lt1"/>
                </a:solidFill>
                <a:latin typeface="Traditional Arabic" panose="02020603050405020304" pitchFamily="18" charset="-78"/>
                <a:ea typeface="+mn-ea"/>
                <a:cs typeface="Traditional Arabic" panose="02020603050405020304" pitchFamily="18" charset="-78"/>
              </a:rPr>
              <a:t>نتائج البحث</a:t>
            </a:r>
            <a:r>
              <a:rPr lang="ar-AE" sz="4400" b="1" dirty="0" smtClean="0">
                <a:solidFill>
                  <a:schemeClr val="lt1"/>
                </a:solidFill>
                <a:latin typeface="Traditional Arabic" panose="02020603050405020304" pitchFamily="18" charset="-78"/>
                <a:ea typeface="+mn-ea"/>
                <a:cs typeface="Traditional Arabic" panose="02020603050405020304" pitchFamily="18" charset="-78"/>
              </a:rPr>
              <a:t>: سمات الذات الأنثوية المبدعة:</a:t>
            </a:r>
            <a:endParaRPr lang="en-US" sz="4400" b="1" dirty="0">
              <a:solidFill>
                <a:schemeClr val="lt1"/>
              </a:solidFill>
              <a:latin typeface="Traditional Arabic" panose="02020603050405020304" pitchFamily="18" charset="-78"/>
              <a:ea typeface="+mn-ea"/>
              <a:cs typeface="Traditional Arabic" panose="02020603050405020304" pitchFamily="18" charset="-78"/>
            </a:endParaRPr>
          </a:p>
        </p:txBody>
      </p:sp>
      <p:pic>
        <p:nvPicPr>
          <p:cNvPr id="5" name="Picture 4"/>
          <p:cNvPicPr>
            <a:picLocks noChangeAspect="1"/>
          </p:cNvPicPr>
          <p:nvPr/>
        </p:nvPicPr>
        <p:blipFill>
          <a:blip r:embed="rId2"/>
          <a:stretch>
            <a:fillRect/>
          </a:stretch>
        </p:blipFill>
        <p:spPr>
          <a:xfrm>
            <a:off x="559558" y="1821623"/>
            <a:ext cx="3354283" cy="4647416"/>
          </a:xfrm>
          <a:prstGeom prst="ellipse">
            <a:avLst/>
          </a:prstGeom>
          <a:ln>
            <a:noFill/>
          </a:ln>
          <a:effectLst>
            <a:softEdge rad="112500"/>
          </a:effectLst>
        </p:spPr>
      </p:pic>
    </p:spTree>
    <p:extLst>
      <p:ext uri="{BB962C8B-B14F-4D97-AF65-F5344CB8AC3E}">
        <p14:creationId xmlns:p14="http://schemas.microsoft.com/office/powerpoint/2010/main" val="39078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24394" y="2133600"/>
            <a:ext cx="6067271" cy="4417512"/>
          </a:xfrm>
        </p:spPr>
        <p:txBody>
          <a:bodyPr>
            <a:normAutofit/>
          </a:bodyPr>
          <a:lstStyle/>
          <a:p>
            <a:pPr marL="0" indent="0" algn="just" rtl="1">
              <a:buNone/>
            </a:pPr>
            <a:r>
              <a:rPr lang="ar-AE" sz="3600" b="1" dirty="0">
                <a:solidFill>
                  <a:srgbClr val="FF0000"/>
                </a:solidFill>
                <a:latin typeface="Traditional Arabic" panose="02020603050405020304" pitchFamily="18" charset="-78"/>
                <a:cs typeface="Traditional Arabic" panose="02020603050405020304" pitchFamily="18" charset="-78"/>
              </a:rPr>
              <a:t>4</a:t>
            </a:r>
            <a:r>
              <a:rPr lang="ar-AE" sz="3600" b="1" dirty="0" smtClean="0">
                <a:solidFill>
                  <a:srgbClr val="FF0000"/>
                </a:solidFill>
                <a:latin typeface="Traditional Arabic" panose="02020603050405020304" pitchFamily="18" charset="-78"/>
                <a:cs typeface="Traditional Arabic" panose="02020603050405020304" pitchFamily="18" charset="-78"/>
              </a:rPr>
              <a:t>- </a:t>
            </a:r>
            <a:r>
              <a:rPr lang="ar-AE" sz="3600" b="1" dirty="0">
                <a:solidFill>
                  <a:srgbClr val="FF0000"/>
                </a:solidFill>
                <a:latin typeface="Traditional Arabic" panose="02020603050405020304" pitchFamily="18" charset="-78"/>
                <a:cs typeface="Traditional Arabic" panose="02020603050405020304" pitchFamily="18" charset="-78"/>
              </a:rPr>
              <a:t>الأمومة</a:t>
            </a:r>
            <a:endParaRPr lang="en-US" sz="3600" b="1" dirty="0">
              <a:solidFill>
                <a:srgbClr val="FF0000"/>
              </a:solidFill>
              <a:latin typeface="Traditional Arabic" panose="02020603050405020304" pitchFamily="18" charset="-78"/>
              <a:cs typeface="Traditional Arabic" panose="02020603050405020304" pitchFamily="18" charset="-78"/>
            </a:endParaRPr>
          </a:p>
          <a:p>
            <a:pPr algn="just" rtl="1"/>
            <a:r>
              <a:rPr lang="ar-SA" sz="2800" b="1" dirty="0">
                <a:latin typeface="Traditional Arabic" panose="02020603050405020304" pitchFamily="18" charset="-78"/>
                <a:cs typeface="Traditional Arabic" panose="02020603050405020304" pitchFamily="18" charset="-78"/>
              </a:rPr>
              <a:t>وهنا يتجلى الارتباط بالأمومة والأطفال والأحفاد حيث تعكس نصوص الذات الأنثوية المبدعة أمومة أكثر من النص الذكوري والذي لا تكاد ترى فيه أثراً للرجال. فلا تجد شاعرة وقد أصبحت أُماً وجدَّة إلا ولديها نصوص تتكلم عن أبنائها وهم يكبرون أمامها، أو أحفاد يمرحون حولها، ولذا فهي في هذه اللحظات تنسى مواقفها من الرجال</a:t>
            </a:r>
            <a:r>
              <a:rPr lang="ar-SA" sz="2800" b="1" dirty="0" smtClean="0">
                <a:latin typeface="Traditional Arabic" panose="02020603050405020304" pitchFamily="18" charset="-78"/>
                <a:cs typeface="Traditional Arabic" panose="02020603050405020304" pitchFamily="18" charset="-78"/>
              </a:rPr>
              <a:t>.</a:t>
            </a:r>
            <a:endParaRPr lang="en-US" sz="2800" b="1" dirty="0">
              <a:latin typeface="Traditional Arabic" panose="02020603050405020304" pitchFamily="18" charset="-78"/>
              <a:cs typeface="Traditional Arabic" panose="02020603050405020304" pitchFamily="18" charset="-78"/>
            </a:endParaRPr>
          </a:p>
        </p:txBody>
      </p:sp>
      <p:sp>
        <p:nvSpPr>
          <p:cNvPr id="4" name="Title 1"/>
          <p:cNvSpPr>
            <a:spLocks noGrp="1"/>
          </p:cNvSpPr>
          <p:nvPr>
            <p:ph type="title"/>
          </p:nvPr>
        </p:nvSpPr>
        <p:spPr>
          <a:xfrm>
            <a:off x="2492717" y="699266"/>
            <a:ext cx="8911687" cy="1280890"/>
          </a:xfr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p>
            <a:pPr algn="r" rtl="1"/>
            <a:r>
              <a:rPr lang="ar-AE" sz="4400" b="1" dirty="0">
                <a:solidFill>
                  <a:schemeClr val="lt1"/>
                </a:solidFill>
                <a:latin typeface="Traditional Arabic" panose="02020603050405020304" pitchFamily="18" charset="-78"/>
                <a:ea typeface="+mn-ea"/>
                <a:cs typeface="Traditional Arabic" panose="02020603050405020304" pitchFamily="18" charset="-78"/>
              </a:rPr>
              <a:t>نتائج البحث</a:t>
            </a:r>
            <a:r>
              <a:rPr lang="ar-AE" sz="4400" b="1" dirty="0" smtClean="0">
                <a:solidFill>
                  <a:schemeClr val="lt1"/>
                </a:solidFill>
                <a:latin typeface="Traditional Arabic" panose="02020603050405020304" pitchFamily="18" charset="-78"/>
                <a:ea typeface="+mn-ea"/>
                <a:cs typeface="Traditional Arabic" panose="02020603050405020304" pitchFamily="18" charset="-78"/>
              </a:rPr>
              <a:t>: سمات الذات الأنثوية المبدعة:</a:t>
            </a:r>
            <a:endParaRPr lang="en-US" sz="4400" b="1" dirty="0">
              <a:solidFill>
                <a:schemeClr val="lt1"/>
              </a:solidFill>
              <a:latin typeface="Traditional Arabic" panose="02020603050405020304" pitchFamily="18" charset="-78"/>
              <a:ea typeface="+mn-ea"/>
              <a:cs typeface="Traditional Arabic" panose="02020603050405020304" pitchFamily="18" charset="-78"/>
            </a:endParaRPr>
          </a:p>
        </p:txBody>
      </p:sp>
      <p:pic>
        <p:nvPicPr>
          <p:cNvPr id="17410" name="Picture 2" descr="أكبر لوحة في &quot;حب الأم&quot; في معرض سعودي.. 23 إبريل | مجلة سيدت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350" y="2318358"/>
            <a:ext cx="3220475" cy="404799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2531734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p>
            <a:pPr algn="r" rtl="1"/>
            <a:r>
              <a:rPr lang="ar-MA" sz="4400" b="1" dirty="0">
                <a:solidFill>
                  <a:schemeClr val="lt1"/>
                </a:solidFill>
                <a:latin typeface="Traditional Arabic" panose="02020603050405020304" pitchFamily="18" charset="-78"/>
                <a:ea typeface="+mn-ea"/>
                <a:cs typeface="Traditional Arabic" panose="02020603050405020304" pitchFamily="18" charset="-78"/>
              </a:rPr>
              <a:t>ديوان "مواويل الشجن":</a:t>
            </a:r>
            <a:endParaRPr lang="en-US" sz="4400" b="1" dirty="0">
              <a:solidFill>
                <a:schemeClr val="lt1"/>
              </a:solidFill>
              <a:latin typeface="Traditional Arabic" panose="02020603050405020304" pitchFamily="18" charset="-78"/>
              <a:ea typeface="+mn-ea"/>
              <a:cs typeface="Traditional Arabic" panose="02020603050405020304" pitchFamily="18" charset="-78"/>
            </a:endParaRPr>
          </a:p>
        </p:txBody>
      </p:sp>
      <p:sp>
        <p:nvSpPr>
          <p:cNvPr id="3" name="Content Placeholder 2"/>
          <p:cNvSpPr>
            <a:spLocks noGrp="1"/>
          </p:cNvSpPr>
          <p:nvPr>
            <p:ph idx="1"/>
          </p:nvPr>
        </p:nvSpPr>
        <p:spPr>
          <a:xfrm>
            <a:off x="5160722" y="2133600"/>
            <a:ext cx="6343889" cy="4724400"/>
          </a:xfrm>
        </p:spPr>
        <p:txBody>
          <a:bodyPr>
            <a:noAutofit/>
          </a:bodyPr>
          <a:lstStyle/>
          <a:p>
            <a:pPr algn="just" rtl="1"/>
            <a:r>
              <a:rPr lang="ar-MA" sz="3200" b="1" dirty="0" smtClean="0">
                <a:latin typeface="Traditional Arabic" panose="02020603050405020304" pitchFamily="18" charset="-78"/>
                <a:cs typeface="Traditional Arabic" panose="02020603050405020304" pitchFamily="18" charset="-78"/>
              </a:rPr>
              <a:t>جاء </a:t>
            </a:r>
            <a:r>
              <a:rPr lang="ar-MA" sz="3200" b="1" dirty="0">
                <a:latin typeface="Traditional Arabic" panose="02020603050405020304" pitchFamily="18" charset="-78"/>
                <a:cs typeface="Traditional Arabic" panose="02020603050405020304" pitchFamily="18" charset="-78"/>
              </a:rPr>
              <a:t>عنوان الديوان "مواويل الشجن" مركباً تركيباً إضافياً مؤلفاً من اسمين "مواويل" جمع "موال" وهو فن من الفنون التقليدية الشائعة في معظم شعوبنا العربية وبين طبقات بعينها ترى فيه سامراً لها، ويُنشد في العادة بعيداً عن الأدوات الموسيقية أو مرافقاً للبدائي منها مثل "الربابة" و"الناي"، وقد جاءت كلمة "الموال" في قصيدتين "موال الشجن" و"موال الروح". وقد جاء "الوتر" عنواناً لقصيدة "على وتر الجنون"،  و"الناي" في قصيدة ما السر؟!:</a:t>
            </a:r>
            <a:endParaRPr lang="en-US" sz="3200" b="1" dirty="0">
              <a:latin typeface="Traditional Arabic" panose="02020603050405020304" pitchFamily="18" charset="-78"/>
              <a:cs typeface="Traditional Arabic" panose="02020603050405020304" pitchFamily="18" charset="-78"/>
            </a:endParaRPr>
          </a:p>
        </p:txBody>
      </p:sp>
      <p:pic>
        <p:nvPicPr>
          <p:cNvPr id="18434" name="Picture 2" descr="إصدارات- مجلة ثقافية مغربية - موقع أدبي ثقافي - مجلة أدبية مغربية - تصدر من  طنجة المغر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299" y="2662520"/>
            <a:ext cx="3802737" cy="254125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394495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381629"/>
            <a:ext cx="8911687" cy="916591"/>
          </a:xfr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p>
            <a:pPr algn="r" rtl="1"/>
            <a:r>
              <a:rPr lang="ar-AE" sz="4400" b="1" dirty="0">
                <a:solidFill>
                  <a:schemeClr val="lt1"/>
                </a:solidFill>
                <a:latin typeface="Traditional Arabic" panose="02020603050405020304" pitchFamily="18" charset="-78"/>
                <a:ea typeface="+mn-ea"/>
                <a:cs typeface="Traditional Arabic" panose="02020603050405020304" pitchFamily="18" charset="-78"/>
              </a:rPr>
              <a:t>الشاعرة سميرة فرجي:</a:t>
            </a:r>
            <a:endParaRPr lang="en-US" sz="4400" b="1" dirty="0">
              <a:solidFill>
                <a:schemeClr val="lt1"/>
              </a:solidFill>
              <a:latin typeface="Traditional Arabic" panose="02020603050405020304" pitchFamily="18" charset="-78"/>
              <a:ea typeface="+mn-ea"/>
              <a:cs typeface="Traditional Arabic" panose="02020603050405020304" pitchFamily="18" charset="-78"/>
            </a:endParaRPr>
          </a:p>
        </p:txBody>
      </p:sp>
      <p:sp>
        <p:nvSpPr>
          <p:cNvPr id="3" name="Content Placeholder 2"/>
          <p:cNvSpPr>
            <a:spLocks noGrp="1"/>
          </p:cNvSpPr>
          <p:nvPr>
            <p:ph idx="1"/>
          </p:nvPr>
        </p:nvSpPr>
        <p:spPr>
          <a:xfrm>
            <a:off x="5547488" y="1436814"/>
            <a:ext cx="6644512" cy="5421185"/>
          </a:xfrm>
        </p:spPr>
        <p:txBody>
          <a:bodyPr>
            <a:noAutofit/>
          </a:bodyPr>
          <a:lstStyle/>
          <a:p>
            <a:pPr algn="just" rtl="1"/>
            <a:r>
              <a:rPr lang="ar-MA" sz="2800" b="1" dirty="0" smtClean="0">
                <a:latin typeface="Traditional Arabic" panose="02020603050405020304" pitchFamily="18" charset="-78"/>
                <a:cs typeface="Traditional Arabic" panose="02020603050405020304" pitchFamily="18" charset="-78"/>
              </a:rPr>
              <a:t>من </a:t>
            </a:r>
            <a:r>
              <a:rPr lang="ar-MA" sz="2800" b="1" dirty="0">
                <a:latin typeface="Traditional Arabic" panose="02020603050405020304" pitchFamily="18" charset="-78"/>
                <a:cs typeface="Traditional Arabic" panose="02020603050405020304" pitchFamily="18" charset="-78"/>
              </a:rPr>
              <a:t>مواليد مدينة "وجدة" بالمملكة المغربية، وحصلت على الإجازة من كلية  العلوم  القانونية والاقتصادية والاجتماعية بجامعة محمد الأول "بوجدة" بالمملكة المغربية، كما حصلت على شهادة الأهلية في المحاماة، وهي محامية مقبولة لدى محكمة النقض، وعضوة بالنقابة الحرة للموسيقيين المغاربة، وشاعرة وباحثة  شاركت في  عدة ندوات فكرية، ومهرجانات أدبية مغربية وعربية، كما نشرت أبحاثها وقصائدها في عدة منابر إعلامية أدبية داخل المغرب وخارجه. </a:t>
            </a:r>
            <a:r>
              <a:rPr lang="ar-MA" sz="2800" b="1" dirty="0" smtClean="0">
                <a:latin typeface="Traditional Arabic" panose="02020603050405020304" pitchFamily="18" charset="-78"/>
                <a:cs typeface="Traditional Arabic" panose="02020603050405020304" pitchFamily="18" charset="-78"/>
              </a:rPr>
              <a:t>ومن </a:t>
            </a:r>
            <a:r>
              <a:rPr lang="ar-MA" sz="2800" b="1" dirty="0">
                <a:latin typeface="Traditional Arabic" panose="02020603050405020304" pitchFamily="18" charset="-78"/>
                <a:cs typeface="Traditional Arabic" panose="02020603050405020304" pitchFamily="18" charset="-78"/>
              </a:rPr>
              <a:t>دواوينها </a:t>
            </a:r>
            <a:r>
              <a:rPr lang="ar-MA" sz="2800" b="1" dirty="0" smtClean="0">
                <a:latin typeface="Traditional Arabic" panose="02020603050405020304" pitchFamily="18" charset="-78"/>
                <a:cs typeface="Traditional Arabic" panose="02020603050405020304" pitchFamily="18" charset="-78"/>
              </a:rPr>
              <a:t>"رسائل </a:t>
            </a:r>
            <a:r>
              <a:rPr lang="ar-MA" sz="2800" b="1" dirty="0">
                <a:latin typeface="Traditional Arabic" panose="02020603050405020304" pitchFamily="18" charset="-78"/>
                <a:cs typeface="Traditional Arabic" panose="02020603050405020304" pitchFamily="18" charset="-78"/>
              </a:rPr>
              <a:t>النار والماء" </a:t>
            </a:r>
            <a:r>
              <a:rPr lang="ar-MA" sz="2800" b="1" dirty="0" smtClean="0">
                <a:latin typeface="Traditional Arabic" panose="02020603050405020304" pitchFamily="18" charset="-78"/>
                <a:cs typeface="Traditional Arabic" panose="02020603050405020304" pitchFamily="18" charset="-78"/>
              </a:rPr>
              <a:t>عام </a:t>
            </a:r>
            <a:r>
              <a:rPr lang="ar-MA" sz="2800" b="1" dirty="0">
                <a:latin typeface="Traditional Arabic" panose="02020603050405020304" pitchFamily="18" charset="-78"/>
                <a:cs typeface="Traditional Arabic" panose="02020603050405020304" pitchFamily="18" charset="-78"/>
              </a:rPr>
              <a:t>2013، وديوان "مواويل الشجن"الصادر عام 2015، ومن أحدث أعمالها "رسالة للأمم المتحدة" الصادر عام </a:t>
            </a:r>
            <a:r>
              <a:rPr lang="ar-MA" sz="2800" b="1" dirty="0" smtClean="0">
                <a:latin typeface="Traditional Arabic" panose="02020603050405020304" pitchFamily="18" charset="-78"/>
                <a:cs typeface="Traditional Arabic" panose="02020603050405020304" pitchFamily="18" charset="-78"/>
              </a:rPr>
              <a:t>2017</a:t>
            </a:r>
            <a:r>
              <a:rPr lang="ar-AE" sz="2800" b="1" dirty="0" smtClean="0">
                <a:latin typeface="Traditional Arabic" panose="02020603050405020304" pitchFamily="18" charset="-78"/>
                <a:cs typeface="Traditional Arabic" panose="02020603050405020304" pitchFamily="18" charset="-78"/>
              </a:rPr>
              <a:t>.</a:t>
            </a:r>
          </a:p>
          <a:p>
            <a:pPr algn="just" rtl="1"/>
            <a:r>
              <a:rPr lang="ar-AE" sz="2800" b="1" dirty="0" smtClean="0">
                <a:latin typeface="Traditional Arabic" panose="02020603050405020304" pitchFamily="18" charset="-78"/>
                <a:cs typeface="Traditional Arabic" panose="02020603050405020304" pitchFamily="18" charset="-78"/>
              </a:rPr>
              <a:t>وقد توجت سيدة الشعر العربي في المملكة المغربية عام 2019. </a:t>
            </a:r>
            <a:endParaRPr lang="en-US" sz="2800" b="1" dirty="0">
              <a:latin typeface="Traditional Arabic" panose="02020603050405020304" pitchFamily="18" charset="-78"/>
              <a:cs typeface="Traditional Arabic" panose="02020603050405020304" pitchFamily="18" charset="-78"/>
            </a:endParaRPr>
          </a:p>
        </p:txBody>
      </p:sp>
      <p:pic>
        <p:nvPicPr>
          <p:cNvPr id="4" name="Picture 2" descr="http://ar.telquel.ma/content/uploads/2019/03/%D8%B3%D9%85%D9%8A%D8%B1%D8%A9-%D9%81%D8%B1%D8%AC%D9%8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161119"/>
            <a:ext cx="5547488" cy="3696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0867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23277"/>
            <a:ext cx="8911687" cy="916591"/>
          </a:xfr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p>
            <a:pPr algn="r" rtl="1"/>
            <a:r>
              <a:rPr lang="ar-AE" sz="3200" b="1" dirty="0">
                <a:solidFill>
                  <a:schemeClr val="lt1"/>
                </a:solidFill>
                <a:latin typeface="Traditional Arabic" panose="02020603050405020304" pitchFamily="18" charset="-78"/>
                <a:ea typeface="+mn-ea"/>
                <a:cs typeface="Traditional Arabic" panose="02020603050405020304" pitchFamily="18" charset="-78"/>
              </a:rPr>
              <a:t>نتائج البحث: سمات الذات الأنثوية المبدعة في ديوان "مواويل الشجن" </a:t>
            </a:r>
            <a:endParaRPr lang="en-US" sz="3200" b="1" dirty="0">
              <a:solidFill>
                <a:schemeClr val="lt1"/>
              </a:solidFill>
              <a:latin typeface="Traditional Arabic" panose="02020603050405020304" pitchFamily="18" charset="-78"/>
              <a:ea typeface="+mn-ea"/>
              <a:cs typeface="Traditional Arabic" panose="02020603050405020304" pitchFamily="18" charset="-78"/>
            </a:endParaRPr>
          </a:p>
        </p:txBody>
      </p:sp>
      <p:sp>
        <p:nvSpPr>
          <p:cNvPr id="3" name="Content Placeholder 2"/>
          <p:cNvSpPr>
            <a:spLocks noGrp="1"/>
          </p:cNvSpPr>
          <p:nvPr>
            <p:ph idx="1"/>
          </p:nvPr>
        </p:nvSpPr>
        <p:spPr>
          <a:xfrm>
            <a:off x="4937125" y="1579589"/>
            <a:ext cx="6895033" cy="4684734"/>
          </a:xfrm>
        </p:spPr>
        <p:txBody>
          <a:bodyPr>
            <a:noAutofit/>
          </a:bodyPr>
          <a:lstStyle/>
          <a:p>
            <a:pPr algn="just" rtl="1"/>
            <a:r>
              <a:rPr lang="ar-AE" sz="3200" b="1" dirty="0" smtClean="0">
                <a:latin typeface="Traditional Arabic" panose="02020603050405020304" pitchFamily="18" charset="-78"/>
                <a:cs typeface="Traditional Arabic" panose="02020603050405020304" pitchFamily="18" charset="-78"/>
              </a:rPr>
              <a:t>بالنسبة للسؤال الثاني وهو </a:t>
            </a:r>
            <a:r>
              <a:rPr lang="ar-AE" sz="3200" b="1" dirty="0">
                <a:latin typeface="Traditional Arabic" panose="02020603050405020304" pitchFamily="18" charset="-78"/>
                <a:cs typeface="Traditional Arabic" panose="02020603050405020304" pitchFamily="18" charset="-78"/>
              </a:rPr>
              <a:t>ما مدى توفر سمات الذات الأنثوية المبدعة في ديوان "مواويل الشجن" للشاعرة المغربية سميرة فرجي؟</a:t>
            </a:r>
            <a:endParaRPr lang="en-US" sz="3200" b="1" dirty="0">
              <a:latin typeface="Traditional Arabic" panose="02020603050405020304" pitchFamily="18" charset="-78"/>
              <a:cs typeface="Traditional Arabic" panose="02020603050405020304" pitchFamily="18" charset="-78"/>
            </a:endParaRPr>
          </a:p>
          <a:p>
            <a:pPr algn="just" rtl="1"/>
            <a:r>
              <a:rPr lang="ar-AE" sz="3200" b="1" dirty="0" smtClean="0">
                <a:latin typeface="Traditional Arabic" panose="02020603050405020304" pitchFamily="18" charset="-78"/>
                <a:cs typeface="Traditional Arabic" panose="02020603050405020304" pitchFamily="18" charset="-78"/>
              </a:rPr>
              <a:t> تم تحليل </a:t>
            </a:r>
            <a:r>
              <a:rPr lang="ar-AE" sz="3200" b="1" dirty="0">
                <a:latin typeface="Traditional Arabic" panose="02020603050405020304" pitchFamily="18" charset="-78"/>
                <a:cs typeface="Traditional Arabic" panose="02020603050405020304" pitchFamily="18" charset="-78"/>
              </a:rPr>
              <a:t>الديوان في ضوء سمات الذات الأنثوية المبدعة:</a:t>
            </a:r>
            <a:endParaRPr lang="en-US" sz="3200" b="1" dirty="0">
              <a:latin typeface="Traditional Arabic" panose="02020603050405020304" pitchFamily="18" charset="-78"/>
              <a:cs typeface="Traditional Arabic" panose="02020603050405020304" pitchFamily="18" charset="-78"/>
            </a:endParaRPr>
          </a:p>
          <a:p>
            <a:pPr algn="just" rtl="1"/>
            <a:r>
              <a:rPr lang="ar-AE" sz="3200" b="1" dirty="0">
                <a:latin typeface="Traditional Arabic" panose="02020603050405020304" pitchFamily="18" charset="-78"/>
                <a:cs typeface="Traditional Arabic" panose="02020603050405020304" pitchFamily="18" charset="-78"/>
              </a:rPr>
              <a:t>تم تحليل أبيات ديوان "مواويل الشجن" في ضوء سمات الذات الأنثوية المبدعة وقد تبين أن سمات الذات الأنثوية المبدعة واضحة في الديوان وذلك على النحو الآتي: </a:t>
            </a:r>
            <a:endParaRPr lang="en-US" sz="3200" b="1" dirty="0">
              <a:latin typeface="Traditional Arabic" panose="02020603050405020304" pitchFamily="18" charset="-78"/>
              <a:cs typeface="Traditional Arabic" panose="02020603050405020304" pitchFamily="18" charset="-78"/>
            </a:endParaRPr>
          </a:p>
        </p:txBody>
      </p:sp>
      <p:pic>
        <p:nvPicPr>
          <p:cNvPr id="5" name="Picture 4"/>
          <p:cNvPicPr>
            <a:picLocks noChangeAspect="1"/>
          </p:cNvPicPr>
          <p:nvPr/>
        </p:nvPicPr>
        <p:blipFill>
          <a:blip r:embed="rId2"/>
          <a:stretch>
            <a:fillRect/>
          </a:stretch>
        </p:blipFill>
        <p:spPr>
          <a:xfrm>
            <a:off x="996144" y="1883392"/>
            <a:ext cx="3608401" cy="47741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5186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3852" y="1351129"/>
            <a:ext cx="9801336" cy="5349922"/>
          </a:xfrm>
        </p:spPr>
        <p:txBody>
          <a:bodyPr>
            <a:normAutofit lnSpcReduction="10000"/>
          </a:bodyPr>
          <a:lstStyle/>
          <a:p>
            <a:pPr algn="just" rtl="1"/>
            <a:r>
              <a:rPr lang="ar-AE" sz="3200" b="1" dirty="0">
                <a:solidFill>
                  <a:srgbClr val="C00000"/>
                </a:solidFill>
                <a:latin typeface="Traditional Arabic" panose="02020603050405020304" pitchFamily="18" charset="-78"/>
                <a:cs typeface="Traditional Arabic" panose="02020603050405020304" pitchFamily="18" charset="-78"/>
              </a:rPr>
              <a:t>أولاً- القلق والحزن:</a:t>
            </a:r>
            <a:endParaRPr lang="en-US" sz="3200" b="1" dirty="0">
              <a:solidFill>
                <a:srgbClr val="C00000"/>
              </a:solidFill>
              <a:latin typeface="Traditional Arabic" panose="02020603050405020304" pitchFamily="18" charset="-78"/>
              <a:cs typeface="Traditional Arabic" panose="02020603050405020304" pitchFamily="18" charset="-78"/>
            </a:endParaRPr>
          </a:p>
          <a:p>
            <a:pPr algn="just" rtl="1"/>
            <a:r>
              <a:rPr lang="ar-AE" sz="2800" b="1" dirty="0">
                <a:latin typeface="Traditional Arabic" panose="02020603050405020304" pitchFamily="18" charset="-78"/>
                <a:cs typeface="Traditional Arabic" panose="02020603050405020304" pitchFamily="18" charset="-78"/>
              </a:rPr>
              <a:t>سبقت الإشارة إلى أن الحزن والقلق من السمات الأساسية في الذات الأنثوية المبدعة، ولقد تجلى ذلك في ديوان "مواويل الشجن" لسميرة فرجي، حيث </a:t>
            </a:r>
            <a:r>
              <a:rPr lang="ar-AE" sz="2800" b="1" dirty="0" smtClean="0">
                <a:latin typeface="Traditional Arabic" panose="02020603050405020304" pitchFamily="18" charset="-78"/>
                <a:cs typeface="Traditional Arabic" panose="02020603050405020304" pitchFamily="18" charset="-78"/>
              </a:rPr>
              <a:t>وجد البحث </a:t>
            </a:r>
            <a:r>
              <a:rPr lang="ar-AE" sz="2800" b="1" dirty="0">
                <a:latin typeface="Traditional Arabic" panose="02020603050405020304" pitchFamily="18" charset="-78"/>
                <a:cs typeface="Traditional Arabic" panose="02020603050405020304" pitchFamily="18" charset="-78"/>
              </a:rPr>
              <a:t>اتجاهاً عاماً في النص يعكس شعور الحزن والقلق الذي يسري في ذات سميرة فرجي، نراه في "موال الشجن"، حيث تبكي على الزمن الجميل وأهله، وتبكي على فراق الأحباب والأصدقاء، وتتشوق.. ولكنها تكتم شوقها خوف الظهور:</a:t>
            </a:r>
            <a:endParaRPr lang="en-US" sz="2800" b="1" dirty="0">
              <a:latin typeface="Traditional Arabic" panose="02020603050405020304" pitchFamily="18" charset="-78"/>
              <a:cs typeface="Traditional Arabic" panose="02020603050405020304" pitchFamily="18" charset="-78"/>
            </a:endParaRPr>
          </a:p>
          <a:p>
            <a:pPr lvl="0" algn="just" rtl="1"/>
            <a:r>
              <a:rPr lang="ar-AE" sz="2800" b="1" dirty="0">
                <a:latin typeface="Traditional Arabic" panose="02020603050405020304" pitchFamily="18" charset="-78"/>
                <a:cs typeface="Traditional Arabic" panose="02020603050405020304" pitchFamily="18" charset="-78"/>
              </a:rPr>
              <a:t>أبكي على الزمن الجميل وأهله//أبكي على الأحباب والخلان</a:t>
            </a:r>
            <a:endParaRPr lang="en-US" sz="2800" b="1" dirty="0">
              <a:latin typeface="Traditional Arabic" panose="02020603050405020304" pitchFamily="18" charset="-78"/>
              <a:cs typeface="Traditional Arabic" panose="02020603050405020304" pitchFamily="18" charset="-78"/>
            </a:endParaRPr>
          </a:p>
          <a:p>
            <a:pPr lvl="0" algn="just" rtl="1"/>
            <a:r>
              <a:rPr lang="ar-AE" sz="2800" b="1" dirty="0">
                <a:latin typeface="Traditional Arabic" panose="02020603050405020304" pitchFamily="18" charset="-78"/>
                <a:cs typeface="Traditional Arabic" panose="02020603050405020304" pitchFamily="18" charset="-78"/>
              </a:rPr>
              <a:t>وَلَكَم يزيد الشوق ناراً كلما// عانيته في الليـــــــــــــل والكتـــــــــــمان</a:t>
            </a:r>
            <a:endParaRPr lang="en-US" sz="2800" b="1" dirty="0">
              <a:latin typeface="Traditional Arabic" panose="02020603050405020304" pitchFamily="18" charset="-78"/>
              <a:cs typeface="Traditional Arabic" panose="02020603050405020304" pitchFamily="18" charset="-78"/>
            </a:endParaRPr>
          </a:p>
          <a:p>
            <a:pPr algn="just" rtl="1"/>
            <a:r>
              <a:rPr lang="ar-AE" sz="2800" b="1" dirty="0">
                <a:latin typeface="Traditional Arabic" panose="02020603050405020304" pitchFamily="18" charset="-78"/>
                <a:cs typeface="Traditional Arabic" panose="02020603050405020304" pitchFamily="18" charset="-78"/>
              </a:rPr>
              <a:t>وفي قصيدة "لن أخطو الخطوة الأولى" نستشعر الصراع بين تناقضات تمثلت في الشوق الذي تحياه والعذاب الذي تستشعره والذي يتناقض مع الشموخ: </a:t>
            </a:r>
            <a:endParaRPr lang="en-US" sz="2800" b="1" dirty="0">
              <a:latin typeface="Traditional Arabic" panose="02020603050405020304" pitchFamily="18" charset="-78"/>
              <a:cs typeface="Traditional Arabic" panose="02020603050405020304" pitchFamily="18" charset="-78"/>
            </a:endParaRPr>
          </a:p>
          <a:p>
            <a:pPr lvl="0" algn="just" rtl="1"/>
            <a:r>
              <a:rPr lang="ar-AE" sz="2800" b="1" dirty="0">
                <a:latin typeface="Traditional Arabic" panose="02020603050405020304" pitchFamily="18" charset="-78"/>
                <a:cs typeface="Traditional Arabic" panose="02020603050405020304" pitchFamily="18" charset="-78"/>
              </a:rPr>
              <a:t>أما علمت بأن الشوق يجذبــني//إلى ديارك سراً مثــــــــــــل </a:t>
            </a:r>
            <a:r>
              <a:rPr lang="ar-AE" sz="2800" b="1" dirty="0" smtClean="0">
                <a:latin typeface="Traditional Arabic" panose="02020603050405020304" pitchFamily="18" charset="-78"/>
                <a:cs typeface="Traditional Arabic" panose="02020603050405020304" pitchFamily="18" charset="-78"/>
              </a:rPr>
              <a:t>تيــــــــــــــــــــــــار</a:t>
            </a:r>
            <a:endParaRPr lang="en-US" sz="2800" b="1" dirty="0">
              <a:latin typeface="Traditional Arabic" panose="02020603050405020304" pitchFamily="18" charset="-78"/>
              <a:cs typeface="Traditional Arabic" panose="02020603050405020304" pitchFamily="18" charset="-78"/>
            </a:endParaRPr>
          </a:p>
        </p:txBody>
      </p:sp>
      <p:sp>
        <p:nvSpPr>
          <p:cNvPr id="4" name="Title 1"/>
          <p:cNvSpPr>
            <a:spLocks noGrp="1"/>
          </p:cNvSpPr>
          <p:nvPr>
            <p:ph type="title"/>
          </p:nvPr>
        </p:nvSpPr>
        <p:spPr>
          <a:xfrm>
            <a:off x="2592925" y="223277"/>
            <a:ext cx="8911687" cy="916591"/>
          </a:xfr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p>
            <a:pPr algn="r" rtl="1"/>
            <a:r>
              <a:rPr lang="ar-AE" sz="3200" b="1" dirty="0">
                <a:solidFill>
                  <a:schemeClr val="lt1"/>
                </a:solidFill>
                <a:latin typeface="Traditional Arabic" panose="02020603050405020304" pitchFamily="18" charset="-78"/>
                <a:ea typeface="+mn-ea"/>
                <a:cs typeface="Traditional Arabic" panose="02020603050405020304" pitchFamily="18" charset="-78"/>
              </a:rPr>
              <a:t>نتائج البحث: سمات الذات الأنثوية المبدعة في ديوان "مواويل الشجن" </a:t>
            </a:r>
            <a:endParaRPr lang="en-US" sz="3200" b="1" dirty="0">
              <a:solidFill>
                <a:schemeClr val="lt1"/>
              </a:solidFill>
              <a:latin typeface="Traditional Arabic" panose="02020603050405020304" pitchFamily="18" charset="-78"/>
              <a:ea typeface="+mn-ea"/>
              <a:cs typeface="Traditional Arabic" panose="02020603050405020304" pitchFamily="18" charset="-78"/>
            </a:endParaRPr>
          </a:p>
        </p:txBody>
      </p:sp>
    </p:spTree>
    <p:extLst>
      <p:ext uri="{BB962C8B-B14F-4D97-AF65-F5344CB8AC3E}">
        <p14:creationId xmlns:p14="http://schemas.microsoft.com/office/powerpoint/2010/main" val="354961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2575" y="1803747"/>
            <a:ext cx="9280852" cy="4788121"/>
          </a:xfrm>
        </p:spPr>
        <p:txBody>
          <a:bodyPr>
            <a:normAutofit lnSpcReduction="10000"/>
          </a:bodyPr>
          <a:lstStyle/>
          <a:p>
            <a:pPr algn="just" rtl="1"/>
            <a:r>
              <a:rPr lang="ar-SA" sz="3200" b="1" dirty="0">
                <a:solidFill>
                  <a:srgbClr val="C00000"/>
                </a:solidFill>
                <a:latin typeface="Traditional Arabic" panose="02020603050405020304" pitchFamily="18" charset="-78"/>
                <a:cs typeface="Traditional Arabic" panose="02020603050405020304" pitchFamily="18" charset="-78"/>
              </a:rPr>
              <a:t>ثانياً- الإعجاب بالرجولة:</a:t>
            </a:r>
            <a:endParaRPr lang="en-US" sz="3200" b="1" dirty="0">
              <a:solidFill>
                <a:srgbClr val="C00000"/>
              </a:solidFill>
              <a:latin typeface="Traditional Arabic" panose="02020603050405020304" pitchFamily="18" charset="-78"/>
              <a:cs typeface="Traditional Arabic" panose="02020603050405020304" pitchFamily="18" charset="-78"/>
            </a:endParaRPr>
          </a:p>
          <a:p>
            <a:pPr algn="just" rtl="1">
              <a:lnSpc>
                <a:spcPct val="150000"/>
              </a:lnSpc>
            </a:pPr>
            <a:r>
              <a:rPr lang="ar-SA" sz="2800" b="1" dirty="0">
                <a:latin typeface="Traditional Arabic" panose="02020603050405020304" pitchFamily="18" charset="-78"/>
                <a:cs typeface="Traditional Arabic" panose="02020603050405020304" pitchFamily="18" charset="-78"/>
              </a:rPr>
              <a:t>من السمات الشائعة للذات الأنثوية المبدعة الإعجاب بشخصية الرجل، حتى تبدأ بمحاكاته وتلَبُّس روحه، ونرى ذلك في الديوان في قصيدة "</a:t>
            </a:r>
            <a:r>
              <a:rPr lang="ar-AE" sz="2800" b="1" dirty="0">
                <a:latin typeface="Traditional Arabic" panose="02020603050405020304" pitchFamily="18" charset="-78"/>
                <a:cs typeface="Traditional Arabic" panose="02020603050405020304" pitchFamily="18" charset="-78"/>
              </a:rPr>
              <a:t>يا ليتني" حيث ترى في صمت الرجال رسالة، يدوي صداها عالياً في مسامع الكون:</a:t>
            </a:r>
            <a:endParaRPr lang="en-US" sz="2800" b="1" dirty="0">
              <a:latin typeface="Traditional Arabic" panose="02020603050405020304" pitchFamily="18" charset="-78"/>
              <a:cs typeface="Traditional Arabic" panose="02020603050405020304" pitchFamily="18" charset="-78"/>
            </a:endParaRPr>
          </a:p>
          <a:p>
            <a:pPr lvl="0" algn="just" rtl="1">
              <a:lnSpc>
                <a:spcPct val="150000"/>
              </a:lnSpc>
            </a:pPr>
            <a:r>
              <a:rPr lang="ar-AE" sz="2800" b="1" dirty="0">
                <a:latin typeface="Traditional Arabic" panose="02020603050405020304" pitchFamily="18" charset="-78"/>
                <a:cs typeface="Traditional Arabic" panose="02020603050405020304" pitchFamily="18" charset="-78"/>
              </a:rPr>
              <a:t>صَمَتَّ وفي صمت الرجال رسالةٌ//يُدوي صَدَاها في المَسَامِع كالرَّعــــــــــــد </a:t>
            </a:r>
            <a:endParaRPr lang="en-US" sz="2800" b="1" dirty="0">
              <a:latin typeface="Traditional Arabic" panose="02020603050405020304" pitchFamily="18" charset="-78"/>
              <a:cs typeface="Traditional Arabic" panose="02020603050405020304" pitchFamily="18" charset="-78"/>
            </a:endParaRPr>
          </a:p>
          <a:p>
            <a:pPr algn="just" rtl="1">
              <a:lnSpc>
                <a:spcPct val="150000"/>
              </a:lnSpc>
            </a:pPr>
            <a:r>
              <a:rPr lang="ar-AE" sz="2800" b="1" dirty="0">
                <a:latin typeface="Traditional Arabic" panose="02020603050405020304" pitchFamily="18" charset="-78"/>
                <a:cs typeface="Traditional Arabic" panose="02020603050405020304" pitchFamily="18" charset="-78"/>
              </a:rPr>
              <a:t>ويبدو أنها معجبة بشخص الرجل وهو يقف شامخاً والمرأة تستجدي حبها منه، وتتمنى أن تكونه ولو للحظة لتبدي ما يحاول الرجل إخفاءه، حيث إن الصمت يجلد ذات الشاعرة.. </a:t>
            </a:r>
            <a:endParaRPr lang="en-US" sz="2800" b="1" dirty="0">
              <a:latin typeface="Traditional Arabic" panose="02020603050405020304" pitchFamily="18" charset="-78"/>
              <a:cs typeface="Traditional Arabic" panose="02020603050405020304" pitchFamily="18" charset="-78"/>
            </a:endParaRPr>
          </a:p>
        </p:txBody>
      </p:sp>
      <p:sp>
        <p:nvSpPr>
          <p:cNvPr id="4" name="Title 1"/>
          <p:cNvSpPr>
            <a:spLocks noGrp="1"/>
          </p:cNvSpPr>
          <p:nvPr>
            <p:ph type="title"/>
          </p:nvPr>
        </p:nvSpPr>
        <p:spPr>
          <a:xfrm>
            <a:off x="2627157" y="446689"/>
            <a:ext cx="8911687" cy="916591"/>
          </a:xfr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p>
            <a:pPr algn="r" rtl="1"/>
            <a:r>
              <a:rPr lang="ar-AE" sz="3200" b="1" dirty="0">
                <a:solidFill>
                  <a:schemeClr val="lt1"/>
                </a:solidFill>
                <a:latin typeface="Traditional Arabic" panose="02020603050405020304" pitchFamily="18" charset="-78"/>
                <a:ea typeface="+mn-ea"/>
                <a:cs typeface="Traditional Arabic" panose="02020603050405020304" pitchFamily="18" charset="-78"/>
              </a:rPr>
              <a:t>نتائج البحث: سمات الذات الأنثوية المبدعة في ديوان "مواويل الشجن" </a:t>
            </a:r>
            <a:endParaRPr lang="en-US" sz="3200" b="1" dirty="0">
              <a:solidFill>
                <a:schemeClr val="lt1"/>
              </a:solidFill>
              <a:latin typeface="Traditional Arabic" panose="02020603050405020304" pitchFamily="18" charset="-78"/>
              <a:ea typeface="+mn-ea"/>
              <a:cs typeface="Traditional Arabic" panose="02020603050405020304" pitchFamily="18" charset="-78"/>
            </a:endParaRPr>
          </a:p>
        </p:txBody>
      </p:sp>
    </p:spTree>
    <p:extLst>
      <p:ext uri="{BB962C8B-B14F-4D97-AF65-F5344CB8AC3E}">
        <p14:creationId xmlns:p14="http://schemas.microsoft.com/office/powerpoint/2010/main" val="343657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515826"/>
            <a:ext cx="8911687" cy="807648"/>
          </a:xfr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a:lstStyle/>
          <a:p>
            <a:pPr algn="just" rtl="1"/>
            <a:r>
              <a:rPr lang="ar-AE" b="1" dirty="0" smtClean="0">
                <a:latin typeface="Traditional Arabic" panose="02020603050405020304" pitchFamily="18" charset="-78"/>
                <a:cs typeface="Traditional Arabic" panose="02020603050405020304" pitchFamily="18" charset="-78"/>
              </a:rPr>
              <a:t>مقدمة:</a:t>
            </a:r>
            <a:endParaRPr lang="en-US" b="1" dirty="0">
              <a:latin typeface="Traditional Arabic" panose="02020603050405020304" pitchFamily="18" charset="-78"/>
              <a:cs typeface="Traditional Arabic" panose="02020603050405020304" pitchFamily="18" charset="-78"/>
            </a:endParaRPr>
          </a:p>
        </p:txBody>
      </p:sp>
      <p:sp>
        <p:nvSpPr>
          <p:cNvPr id="3" name="Content Placeholder 2"/>
          <p:cNvSpPr>
            <a:spLocks noGrp="1"/>
          </p:cNvSpPr>
          <p:nvPr>
            <p:ph idx="1"/>
          </p:nvPr>
        </p:nvSpPr>
        <p:spPr>
          <a:xfrm>
            <a:off x="2589212" y="1431758"/>
            <a:ext cx="8915400" cy="4479464"/>
          </a:xfrm>
        </p:spPr>
        <p:txBody>
          <a:bodyPr>
            <a:normAutofit/>
          </a:bodyPr>
          <a:lstStyle/>
          <a:p>
            <a:pPr algn="just" rtl="1"/>
            <a:r>
              <a:rPr lang="ar-AE" sz="2800" b="1" dirty="0">
                <a:latin typeface="Traditional Arabic" panose="02020603050405020304" pitchFamily="18" charset="-78"/>
                <a:cs typeface="Traditional Arabic" panose="02020603050405020304" pitchFamily="18" charset="-78"/>
              </a:rPr>
              <a:t>يعد الأدب النسوي من أكثر الحركات الأدبية إثارة في القرن العشرين، ورغم كل شيء إلا أنه لم يستطع أن يحقق كل الأهداف التي سعى إليها بالفعل، ولكن لا شك أنه استطاع أن يحرك البركة الأدبية الراكدة، ذلك أن الأمواج التي أحدثها الأدب النسوي لم تكن ثورية بالمفهوم الفكري المنهجي، بل كانت ذات طبيعة دفاعية تسعى للتوافق مع الواقع الذي تعمل فيه المؤسسات التي يهيمن عليها الرجل، ولذلك لم يتجاوز تعريف الأدب النسوي حدود الاضطهاد التقليدي للمرأة، عندما تجد نفسها لا تعامل على قدم المساواة، لا لأي سبب سوى كونها امرأة، في مجتمع ينظم شؤونه، ويحدد أولوياته وفقاً لرؤية الرجل واهتماماته. وفي ظل النموذج الأبوي تصبح المرأة هي كل ما لا يميز الرجل، أو كل ما لا يرضاه لنفسه؛ فالرجل يتسم بالقوة، والمرأة بالضعف، والرجل بالعقلانية والمرأة بالانفعالية، والرجل بالفعل والمرأة بالقول، والرجل بالإيجابية، والمرأة بالسلبية</a:t>
            </a:r>
            <a:r>
              <a:rPr lang="ar-AE" sz="2800" b="1" dirty="0" smtClean="0">
                <a:latin typeface="Traditional Arabic" panose="02020603050405020304" pitchFamily="18" charset="-78"/>
                <a:cs typeface="Traditional Arabic" panose="02020603050405020304" pitchFamily="18" charset="-78"/>
              </a:rPr>
              <a:t>.</a:t>
            </a:r>
            <a:endParaRPr lang="en-US" sz="28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555112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5" y="1540702"/>
            <a:ext cx="8911687" cy="5119406"/>
          </a:xfrm>
        </p:spPr>
        <p:txBody>
          <a:bodyPr>
            <a:normAutofit/>
          </a:bodyPr>
          <a:lstStyle/>
          <a:p>
            <a:pPr algn="just" rtl="1"/>
            <a:r>
              <a:rPr lang="ar-SA" sz="3200" b="1" dirty="0">
                <a:solidFill>
                  <a:srgbClr val="C00000"/>
                </a:solidFill>
                <a:latin typeface="Traditional Arabic" panose="02020603050405020304" pitchFamily="18" charset="-78"/>
                <a:cs typeface="Traditional Arabic" panose="02020603050405020304" pitchFamily="18" charset="-78"/>
              </a:rPr>
              <a:t>ثالثاً- الاستسلام:</a:t>
            </a:r>
            <a:endParaRPr lang="en-US" sz="3200" b="1" dirty="0">
              <a:solidFill>
                <a:srgbClr val="C00000"/>
              </a:solidFill>
              <a:latin typeface="Traditional Arabic" panose="02020603050405020304" pitchFamily="18" charset="-78"/>
              <a:cs typeface="Traditional Arabic" panose="02020603050405020304" pitchFamily="18" charset="-78"/>
            </a:endParaRPr>
          </a:p>
          <a:p>
            <a:pPr algn="just" rtl="1"/>
            <a:r>
              <a:rPr lang="ar-SA" sz="2400" b="1" dirty="0">
                <a:latin typeface="Traditional Arabic" panose="02020603050405020304" pitchFamily="18" charset="-78"/>
                <a:cs typeface="Traditional Arabic" panose="02020603050405020304" pitchFamily="18" charset="-78"/>
              </a:rPr>
              <a:t>سبقت الإشارة إلى أن استسلام المرأة إبداعياً للرجل له شكلان؛ الأول ما يكون استسلاماً صريحاً من البداية ودون دخول في صراع مع الرجل، والآخر ما يأتي بعد صراع مع الرجل لتعود إلى محضنه الإبداعي في النهاية، وديوان "مواويل الشجن" يعكس النوع الثاني من الاستسلام والذي جاء بعد صراع مع الرجل. ويمكن القول أن قصائد الديوان عرضت للاستسلام عبر مراحل يمكن إيجازها على النحو الآتي:</a:t>
            </a:r>
            <a:endParaRPr lang="en-US" sz="2400" b="1" dirty="0">
              <a:latin typeface="Traditional Arabic" panose="02020603050405020304" pitchFamily="18" charset="-78"/>
              <a:cs typeface="Traditional Arabic" panose="02020603050405020304" pitchFamily="18" charset="-78"/>
            </a:endParaRPr>
          </a:p>
          <a:p>
            <a:pPr algn="just" rtl="1"/>
            <a:r>
              <a:rPr lang="ar-SA" sz="2800" b="1" dirty="0">
                <a:solidFill>
                  <a:srgbClr val="0070C0"/>
                </a:solidFill>
                <a:latin typeface="Traditional Arabic" panose="02020603050405020304" pitchFamily="18" charset="-78"/>
                <a:cs typeface="Traditional Arabic" panose="02020603050405020304" pitchFamily="18" charset="-78"/>
              </a:rPr>
              <a:t>1-المرحلة الأولى (قمة الصراع):</a:t>
            </a:r>
            <a:endParaRPr lang="en-US" sz="2800" b="1" dirty="0">
              <a:solidFill>
                <a:srgbClr val="0070C0"/>
              </a:solidFill>
              <a:latin typeface="Traditional Arabic" panose="02020603050405020304" pitchFamily="18" charset="-78"/>
              <a:cs typeface="Traditional Arabic" panose="02020603050405020304" pitchFamily="18" charset="-78"/>
            </a:endParaRPr>
          </a:p>
          <a:p>
            <a:pPr algn="just" rtl="1"/>
            <a:r>
              <a:rPr lang="ar-SA" sz="2400" b="1" dirty="0">
                <a:latin typeface="Traditional Arabic" panose="02020603050405020304" pitchFamily="18" charset="-78"/>
                <a:cs typeface="Traditional Arabic" panose="02020603050405020304" pitchFamily="18" charset="-78"/>
              </a:rPr>
              <a:t>تعرض هذه المرحلة لقمة صراع الذات الأنثوية المبدعة مع الرجل؛ ففي قصيدة "</a:t>
            </a:r>
            <a:r>
              <a:rPr lang="ar-AE" sz="2400" b="1" dirty="0">
                <a:latin typeface="Traditional Arabic" panose="02020603050405020304" pitchFamily="18" charset="-78"/>
                <a:cs typeface="Traditional Arabic" panose="02020603050405020304" pitchFamily="18" charset="-78"/>
              </a:rPr>
              <a:t>مكابرة امرأة" تعلن الذات الأنثوية رفضها للرجل، حيث لن يستطيع الرجل تركيع الذات الأنثوية المبدعة، ولن يحصد إلا الخيبة:</a:t>
            </a:r>
            <a:endParaRPr lang="en-US" sz="2400" b="1" dirty="0">
              <a:latin typeface="Traditional Arabic" panose="02020603050405020304" pitchFamily="18" charset="-78"/>
              <a:cs typeface="Traditional Arabic" panose="02020603050405020304" pitchFamily="18" charset="-78"/>
            </a:endParaRPr>
          </a:p>
          <a:p>
            <a:pPr lvl="0" algn="just" rtl="1"/>
            <a:r>
              <a:rPr lang="ar-AE" sz="2400" b="1" dirty="0">
                <a:latin typeface="Traditional Arabic" panose="02020603050405020304" pitchFamily="18" charset="-78"/>
                <a:cs typeface="Traditional Arabic" panose="02020603050405020304" pitchFamily="18" charset="-78"/>
              </a:rPr>
              <a:t>إن كنت تقصد تركيعي وكسر يدي//فلن تجر سوى أذيال خيبــــــــــــــــــات</a:t>
            </a:r>
            <a:endParaRPr lang="en-US" sz="2400" b="1" dirty="0">
              <a:latin typeface="Traditional Arabic" panose="02020603050405020304" pitchFamily="18" charset="-78"/>
              <a:cs typeface="Traditional Arabic" panose="02020603050405020304" pitchFamily="18" charset="-78"/>
            </a:endParaRPr>
          </a:p>
          <a:p>
            <a:pPr algn="just" rtl="1"/>
            <a:endParaRPr lang="en-US" b="1" dirty="0">
              <a:latin typeface="Traditional Arabic" panose="02020603050405020304" pitchFamily="18" charset="-78"/>
              <a:cs typeface="Traditional Arabic" panose="02020603050405020304" pitchFamily="18" charset="-78"/>
            </a:endParaRPr>
          </a:p>
        </p:txBody>
      </p:sp>
      <p:sp>
        <p:nvSpPr>
          <p:cNvPr id="4" name="Title 1"/>
          <p:cNvSpPr>
            <a:spLocks noGrp="1"/>
          </p:cNvSpPr>
          <p:nvPr>
            <p:ph type="title"/>
          </p:nvPr>
        </p:nvSpPr>
        <p:spPr>
          <a:xfrm>
            <a:off x="2592925" y="473798"/>
            <a:ext cx="8911687" cy="916591"/>
          </a:xfr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p>
            <a:pPr algn="r" rtl="1"/>
            <a:r>
              <a:rPr lang="ar-AE" sz="3200" b="1" dirty="0">
                <a:solidFill>
                  <a:schemeClr val="lt1"/>
                </a:solidFill>
                <a:latin typeface="Traditional Arabic" panose="02020603050405020304" pitchFamily="18" charset="-78"/>
                <a:ea typeface="+mn-ea"/>
                <a:cs typeface="Traditional Arabic" panose="02020603050405020304" pitchFamily="18" charset="-78"/>
              </a:rPr>
              <a:t>نتائج البحث: سمات الذات الأنثوية المبدعة في ديوان "مواويل الشجن" </a:t>
            </a:r>
            <a:endParaRPr lang="en-US" sz="3200" b="1" dirty="0">
              <a:solidFill>
                <a:schemeClr val="lt1"/>
              </a:solidFill>
              <a:latin typeface="Traditional Arabic" panose="02020603050405020304" pitchFamily="18" charset="-78"/>
              <a:ea typeface="+mn-ea"/>
              <a:cs typeface="Traditional Arabic" panose="02020603050405020304" pitchFamily="18" charset="-78"/>
            </a:endParaRPr>
          </a:p>
        </p:txBody>
      </p:sp>
    </p:spTree>
    <p:extLst>
      <p:ext uri="{BB962C8B-B14F-4D97-AF65-F5344CB8AC3E}">
        <p14:creationId xmlns:p14="http://schemas.microsoft.com/office/powerpoint/2010/main" val="68571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7523" y="1628384"/>
            <a:ext cx="9087089" cy="4384109"/>
          </a:xfrm>
        </p:spPr>
        <p:txBody>
          <a:bodyPr>
            <a:normAutofit lnSpcReduction="10000"/>
          </a:bodyPr>
          <a:lstStyle/>
          <a:p>
            <a:pPr algn="just" rtl="1">
              <a:lnSpc>
                <a:spcPct val="150000"/>
              </a:lnSpc>
            </a:pPr>
            <a:r>
              <a:rPr lang="ar-AE" sz="3200" b="1" dirty="0">
                <a:solidFill>
                  <a:srgbClr val="C00000"/>
                </a:solidFill>
                <a:latin typeface="Traditional Arabic" panose="02020603050405020304" pitchFamily="18" charset="-78"/>
                <a:cs typeface="Traditional Arabic" panose="02020603050405020304" pitchFamily="18" charset="-78"/>
              </a:rPr>
              <a:t>2- المرحلة الثانية (من الرفض إلى الاستسلام):</a:t>
            </a:r>
            <a:endParaRPr lang="en-US" sz="3200" b="1" dirty="0">
              <a:solidFill>
                <a:srgbClr val="C00000"/>
              </a:solidFill>
              <a:latin typeface="Traditional Arabic" panose="02020603050405020304" pitchFamily="18" charset="-78"/>
              <a:cs typeface="Traditional Arabic" panose="02020603050405020304" pitchFamily="18" charset="-78"/>
            </a:endParaRPr>
          </a:p>
          <a:p>
            <a:pPr algn="just" rtl="1">
              <a:lnSpc>
                <a:spcPct val="150000"/>
              </a:lnSpc>
            </a:pPr>
            <a:r>
              <a:rPr lang="ar-AE" sz="2800" b="1" dirty="0">
                <a:latin typeface="Traditional Arabic" panose="02020603050405020304" pitchFamily="18" charset="-78"/>
                <a:cs typeface="Traditional Arabic" panose="02020603050405020304" pitchFamily="18" charset="-78"/>
              </a:rPr>
              <a:t>في هذه المرحلة تبدأ الذات الأنثوية المبدعة في الاستسلام والمصالحة مع الرجل بعد أن كانت تخشاه؛ فتقول في قصيدة "ما السر؟":</a:t>
            </a:r>
            <a:endParaRPr lang="en-US" sz="2800" b="1" dirty="0">
              <a:latin typeface="Traditional Arabic" panose="02020603050405020304" pitchFamily="18" charset="-78"/>
              <a:cs typeface="Traditional Arabic" panose="02020603050405020304" pitchFamily="18" charset="-78"/>
            </a:endParaRPr>
          </a:p>
          <a:p>
            <a:pPr lvl="0" algn="just" rtl="1">
              <a:lnSpc>
                <a:spcPct val="150000"/>
              </a:lnSpc>
            </a:pPr>
            <a:r>
              <a:rPr lang="ar-SA" sz="2800" b="1" dirty="0">
                <a:latin typeface="Traditional Arabic" panose="02020603050405020304" pitchFamily="18" charset="-78"/>
                <a:cs typeface="Traditional Arabic" panose="02020603050405020304" pitchFamily="18" charset="-78"/>
              </a:rPr>
              <a:t>أخشاكَ يا رَجُلا قَد كان يَجْرِفُني // إلى هَلاكِي كَما أنَّهُ النَّهـرُ</a:t>
            </a:r>
            <a:endParaRPr lang="en-US" sz="2800" b="1" dirty="0">
              <a:latin typeface="Traditional Arabic" panose="02020603050405020304" pitchFamily="18" charset="-78"/>
              <a:cs typeface="Traditional Arabic" panose="02020603050405020304" pitchFamily="18" charset="-78"/>
            </a:endParaRPr>
          </a:p>
          <a:p>
            <a:pPr algn="just" rtl="1">
              <a:lnSpc>
                <a:spcPct val="150000"/>
              </a:lnSpc>
            </a:pPr>
            <a:r>
              <a:rPr lang="ar-AE" sz="2800" b="1" dirty="0">
                <a:latin typeface="Traditional Arabic" panose="02020603050405020304" pitchFamily="18" charset="-78"/>
                <a:cs typeface="Traditional Arabic" panose="02020603050405020304" pitchFamily="18" charset="-78"/>
              </a:rPr>
              <a:t> </a:t>
            </a:r>
            <a:r>
              <a:rPr lang="ar-AE" sz="2800" b="1" dirty="0" smtClean="0">
                <a:latin typeface="Traditional Arabic" panose="02020603050405020304" pitchFamily="18" charset="-78"/>
                <a:cs typeface="Traditional Arabic" panose="02020603050405020304" pitchFamily="18" charset="-78"/>
              </a:rPr>
              <a:t>وترى </a:t>
            </a:r>
            <a:r>
              <a:rPr lang="ar-AE" sz="2800" b="1" dirty="0">
                <a:latin typeface="Traditional Arabic" panose="02020603050405020304" pitchFamily="18" charset="-78"/>
                <a:cs typeface="Traditional Arabic" panose="02020603050405020304" pitchFamily="18" charset="-78"/>
              </a:rPr>
              <a:t>أن الحب هو الذي يغيّر مفاهيم القوة عند الرجال، فتقول في "الوصايا العشر":</a:t>
            </a:r>
            <a:endParaRPr lang="en-US" sz="2800" b="1" dirty="0">
              <a:latin typeface="Traditional Arabic" panose="02020603050405020304" pitchFamily="18" charset="-78"/>
              <a:cs typeface="Traditional Arabic" panose="02020603050405020304" pitchFamily="18" charset="-78"/>
            </a:endParaRPr>
          </a:p>
          <a:p>
            <a:pPr lvl="0" algn="just" rtl="1">
              <a:lnSpc>
                <a:spcPct val="150000"/>
              </a:lnSpc>
            </a:pPr>
            <a:r>
              <a:rPr lang="ar-SA" sz="2800" b="1" dirty="0">
                <a:latin typeface="Traditional Arabic" panose="02020603050405020304" pitchFamily="18" charset="-78"/>
                <a:cs typeface="Traditional Arabic" panose="02020603050405020304" pitchFamily="18" charset="-78"/>
              </a:rPr>
              <a:t>إنَّ الْمَحَبَّةَ نِعمَةٌ يا ســـــــــادتي // وبِدَفنِها مــــا عادَ قَيصَرُ قَيصَرا</a:t>
            </a:r>
            <a:r>
              <a:rPr lang="en-US" b="1" dirty="0">
                <a:latin typeface="Traditional Arabic" panose="02020603050405020304" pitchFamily="18" charset="-78"/>
                <a:cs typeface="Traditional Arabic" panose="02020603050405020304" pitchFamily="18" charset="-78"/>
              </a:rPr>
              <a:t> </a:t>
            </a:r>
          </a:p>
        </p:txBody>
      </p:sp>
      <p:sp>
        <p:nvSpPr>
          <p:cNvPr id="4" name="Title 1"/>
          <p:cNvSpPr>
            <a:spLocks noGrp="1"/>
          </p:cNvSpPr>
          <p:nvPr>
            <p:ph type="title"/>
          </p:nvPr>
        </p:nvSpPr>
        <p:spPr>
          <a:xfrm>
            <a:off x="2592925" y="411168"/>
            <a:ext cx="8911687" cy="916591"/>
          </a:xfr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p>
            <a:pPr algn="r" rtl="1"/>
            <a:r>
              <a:rPr lang="ar-AE" sz="3200" b="1" dirty="0">
                <a:solidFill>
                  <a:schemeClr val="lt1"/>
                </a:solidFill>
                <a:latin typeface="Traditional Arabic" panose="02020603050405020304" pitchFamily="18" charset="-78"/>
                <a:ea typeface="+mn-ea"/>
                <a:cs typeface="Traditional Arabic" panose="02020603050405020304" pitchFamily="18" charset="-78"/>
              </a:rPr>
              <a:t>نتائج البحث: سمات الذات الأنثوية المبدعة في ديوان "مواويل الشجن" </a:t>
            </a:r>
            <a:endParaRPr lang="en-US" sz="3200" b="1" dirty="0">
              <a:solidFill>
                <a:schemeClr val="lt1"/>
              </a:solidFill>
              <a:latin typeface="Traditional Arabic" panose="02020603050405020304" pitchFamily="18" charset="-78"/>
              <a:ea typeface="+mn-ea"/>
              <a:cs typeface="Traditional Arabic" panose="02020603050405020304" pitchFamily="18" charset="-78"/>
            </a:endParaRPr>
          </a:p>
        </p:txBody>
      </p:sp>
    </p:spTree>
    <p:extLst>
      <p:ext uri="{BB962C8B-B14F-4D97-AF65-F5344CB8AC3E}">
        <p14:creationId xmlns:p14="http://schemas.microsoft.com/office/powerpoint/2010/main" val="72816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2367" y="1490598"/>
            <a:ext cx="9369469" cy="5123144"/>
          </a:xfrm>
        </p:spPr>
        <p:txBody>
          <a:bodyPr>
            <a:normAutofit/>
          </a:bodyPr>
          <a:lstStyle/>
          <a:p>
            <a:pPr algn="just" rtl="1"/>
            <a:r>
              <a:rPr lang="ar-AE" sz="3200" b="1" dirty="0">
                <a:solidFill>
                  <a:srgbClr val="C00000"/>
                </a:solidFill>
                <a:latin typeface="Traditional Arabic" panose="02020603050405020304" pitchFamily="18" charset="-78"/>
                <a:cs typeface="Traditional Arabic" panose="02020603050405020304" pitchFamily="18" charset="-78"/>
              </a:rPr>
              <a:t>3- المرحلة الثالثة (الاستسلام التام):</a:t>
            </a:r>
            <a:endParaRPr lang="en-US" sz="3200" b="1" dirty="0">
              <a:solidFill>
                <a:srgbClr val="C00000"/>
              </a:solidFill>
              <a:latin typeface="Traditional Arabic" panose="02020603050405020304" pitchFamily="18" charset="-78"/>
              <a:cs typeface="Traditional Arabic" panose="02020603050405020304" pitchFamily="18" charset="-78"/>
            </a:endParaRPr>
          </a:p>
          <a:p>
            <a:pPr algn="just" rtl="1">
              <a:lnSpc>
                <a:spcPct val="150000"/>
              </a:lnSpc>
            </a:pPr>
            <a:r>
              <a:rPr lang="ar-AE" sz="2400" b="1" dirty="0">
                <a:latin typeface="Traditional Arabic" panose="02020603050405020304" pitchFamily="18" charset="-78"/>
                <a:cs typeface="Traditional Arabic" panose="02020603050405020304" pitchFamily="18" charset="-78"/>
              </a:rPr>
              <a:t>في هذه المرحلة يأتي الإعلان عن الحب صراحة ودون مقاومة تذكر، ونرى معظم قصائد الديوان تسير في هذا الاتجاه، نراه في "سأشهد جهراً بأني لك" حيث عشق الرجل يتجسد بقوة ليمتد إلى التراب الذي يسير عليه ذلك الرجل:</a:t>
            </a:r>
            <a:endParaRPr lang="en-US" sz="2400" b="1" dirty="0">
              <a:latin typeface="Traditional Arabic" panose="02020603050405020304" pitchFamily="18" charset="-78"/>
              <a:cs typeface="Traditional Arabic" panose="02020603050405020304" pitchFamily="18" charset="-78"/>
            </a:endParaRPr>
          </a:p>
          <a:p>
            <a:pPr lvl="0" algn="just" rtl="1">
              <a:lnSpc>
                <a:spcPct val="150000"/>
              </a:lnSpc>
            </a:pPr>
            <a:r>
              <a:rPr lang="ar-AE" sz="2400" b="1" dirty="0">
                <a:latin typeface="Traditional Arabic" panose="02020603050405020304" pitchFamily="18" charset="-78"/>
                <a:cs typeface="Traditional Arabic" panose="02020603050405020304" pitchFamily="18" charset="-78"/>
              </a:rPr>
              <a:t>وقَبّلتُ حتى التراب لعلي//أُقبّلُ في بعضه أرجـــــــــــــــلك</a:t>
            </a:r>
            <a:endParaRPr lang="en-US" sz="2400" b="1" dirty="0">
              <a:latin typeface="Traditional Arabic" panose="02020603050405020304" pitchFamily="18" charset="-78"/>
              <a:cs typeface="Traditional Arabic" panose="02020603050405020304" pitchFamily="18" charset="-78"/>
            </a:endParaRPr>
          </a:p>
          <a:p>
            <a:pPr algn="just" rtl="1">
              <a:lnSpc>
                <a:spcPct val="150000"/>
              </a:lnSpc>
            </a:pPr>
            <a:r>
              <a:rPr lang="ar-AE" sz="2400" b="1" dirty="0">
                <a:latin typeface="Traditional Arabic" panose="02020603050405020304" pitchFamily="18" charset="-78"/>
                <a:cs typeface="Traditional Arabic" panose="02020603050405020304" pitchFamily="18" charset="-78"/>
              </a:rPr>
              <a:t> </a:t>
            </a:r>
            <a:r>
              <a:rPr lang="ar-AE" sz="2400" b="1" dirty="0" smtClean="0">
                <a:solidFill>
                  <a:srgbClr val="0070C0"/>
                </a:solidFill>
                <a:latin typeface="Traditional Arabic" panose="02020603050405020304" pitchFamily="18" charset="-78"/>
                <a:cs typeface="Traditional Arabic" panose="02020603050405020304" pitchFamily="18" charset="-78"/>
              </a:rPr>
              <a:t>وترى </a:t>
            </a:r>
            <a:r>
              <a:rPr lang="ar-AE" sz="2400" b="1" dirty="0">
                <a:solidFill>
                  <a:srgbClr val="0070C0"/>
                </a:solidFill>
                <a:latin typeface="Traditional Arabic" panose="02020603050405020304" pitchFamily="18" charset="-78"/>
                <a:cs typeface="Traditional Arabic" panose="02020603050405020304" pitchFamily="18" charset="-78"/>
              </a:rPr>
              <a:t>الذات المبدعة أنها تكمل الرجل، والكون يحيا بحبهما:</a:t>
            </a:r>
            <a:endParaRPr lang="en-US" sz="2400" b="1" dirty="0">
              <a:solidFill>
                <a:srgbClr val="0070C0"/>
              </a:solidFill>
              <a:latin typeface="Traditional Arabic" panose="02020603050405020304" pitchFamily="18" charset="-78"/>
              <a:cs typeface="Traditional Arabic" panose="02020603050405020304" pitchFamily="18" charset="-78"/>
            </a:endParaRPr>
          </a:p>
          <a:p>
            <a:pPr lvl="0" algn="just" rtl="1">
              <a:lnSpc>
                <a:spcPct val="150000"/>
              </a:lnSpc>
            </a:pPr>
            <a:r>
              <a:rPr lang="ar-AE" sz="2400" b="1" dirty="0">
                <a:latin typeface="Traditional Arabic" panose="02020603050405020304" pitchFamily="18" charset="-78"/>
                <a:cs typeface="Traditional Arabic" panose="02020603050405020304" pitchFamily="18" charset="-78"/>
              </a:rPr>
              <a:t>فأنت هلال بهي الســـــنا//وأراني خُلقت لكي </a:t>
            </a:r>
            <a:r>
              <a:rPr lang="ar-AE" sz="2400" b="1" dirty="0" smtClean="0">
                <a:latin typeface="Traditional Arabic" panose="02020603050405020304" pitchFamily="18" charset="-78"/>
                <a:cs typeface="Traditional Arabic" panose="02020603050405020304" pitchFamily="18" charset="-78"/>
              </a:rPr>
              <a:t>أكمــلك</a:t>
            </a:r>
            <a:endParaRPr lang="en-US" sz="2400" b="1" dirty="0">
              <a:latin typeface="Traditional Arabic" panose="02020603050405020304" pitchFamily="18" charset="-78"/>
              <a:cs typeface="Traditional Arabic" panose="02020603050405020304" pitchFamily="18" charset="-78"/>
            </a:endParaRPr>
          </a:p>
          <a:p>
            <a:pPr lvl="0" algn="just" rtl="1">
              <a:lnSpc>
                <a:spcPct val="150000"/>
              </a:lnSpc>
            </a:pPr>
            <a:r>
              <a:rPr lang="ar-AE" sz="2400" b="1" dirty="0">
                <a:latin typeface="Traditional Arabic" panose="02020603050405020304" pitchFamily="18" charset="-78"/>
                <a:cs typeface="Traditional Arabic" panose="02020603050405020304" pitchFamily="18" charset="-78"/>
              </a:rPr>
              <a:t>أُنور ظلـك مثل ضحـــــــى //وأنت تنــــــــور كل الفــــــــــلك</a:t>
            </a:r>
            <a:endParaRPr lang="en-US" sz="2400" b="1" dirty="0">
              <a:latin typeface="Traditional Arabic" panose="02020603050405020304" pitchFamily="18" charset="-78"/>
              <a:cs typeface="Traditional Arabic" panose="02020603050405020304" pitchFamily="18" charset="-78"/>
            </a:endParaRPr>
          </a:p>
          <a:p>
            <a:pPr algn="just" rtl="1"/>
            <a:endParaRPr lang="en-US" b="1" dirty="0">
              <a:latin typeface="Traditional Arabic" panose="02020603050405020304" pitchFamily="18" charset="-78"/>
              <a:cs typeface="Traditional Arabic" panose="02020603050405020304" pitchFamily="18" charset="-78"/>
            </a:endParaRPr>
          </a:p>
        </p:txBody>
      </p:sp>
      <p:sp>
        <p:nvSpPr>
          <p:cNvPr id="4" name="Title 1"/>
          <p:cNvSpPr>
            <a:spLocks noGrp="1"/>
          </p:cNvSpPr>
          <p:nvPr>
            <p:ph type="title"/>
          </p:nvPr>
        </p:nvSpPr>
        <p:spPr>
          <a:xfrm>
            <a:off x="2552468" y="387210"/>
            <a:ext cx="8911687" cy="916591"/>
          </a:xfr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p>
            <a:pPr algn="r" rtl="1"/>
            <a:r>
              <a:rPr lang="ar-AE" sz="3200" b="1" dirty="0">
                <a:solidFill>
                  <a:schemeClr val="lt1"/>
                </a:solidFill>
                <a:latin typeface="Traditional Arabic" panose="02020603050405020304" pitchFamily="18" charset="-78"/>
                <a:ea typeface="+mn-ea"/>
                <a:cs typeface="Traditional Arabic" panose="02020603050405020304" pitchFamily="18" charset="-78"/>
              </a:rPr>
              <a:t>نتائج البحث: سمات الذات الأنثوية المبدعة في ديوان "مواويل الشجن" </a:t>
            </a:r>
            <a:endParaRPr lang="en-US" sz="3200" b="1" dirty="0">
              <a:solidFill>
                <a:schemeClr val="lt1"/>
              </a:solidFill>
              <a:latin typeface="Traditional Arabic" panose="02020603050405020304" pitchFamily="18" charset="-78"/>
              <a:ea typeface="+mn-ea"/>
              <a:cs typeface="Traditional Arabic" panose="02020603050405020304" pitchFamily="18" charset="-78"/>
            </a:endParaRPr>
          </a:p>
        </p:txBody>
      </p:sp>
      <p:pic>
        <p:nvPicPr>
          <p:cNvPr id="13314" name="Picture 2" descr="بالصور.. لوحات فنية مصنوعة من خلال شبكة أسلاك - اليوم الساب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7047" y="3883068"/>
            <a:ext cx="4214197" cy="26179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95996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85151" y="1692322"/>
            <a:ext cx="7029345" cy="4921420"/>
          </a:xfrm>
        </p:spPr>
        <p:txBody>
          <a:bodyPr/>
          <a:lstStyle/>
          <a:p>
            <a:pPr algn="just" rtl="1"/>
            <a:r>
              <a:rPr lang="ar-AE" sz="3200" b="1" dirty="0">
                <a:solidFill>
                  <a:srgbClr val="C00000"/>
                </a:solidFill>
                <a:latin typeface="Traditional Arabic" panose="02020603050405020304" pitchFamily="18" charset="-78"/>
                <a:cs typeface="Traditional Arabic" panose="02020603050405020304" pitchFamily="18" charset="-78"/>
              </a:rPr>
              <a:t>4- المرحلة الرابعة (التوحد):</a:t>
            </a:r>
            <a:endParaRPr lang="en-US" sz="3200" b="1" dirty="0">
              <a:solidFill>
                <a:srgbClr val="C00000"/>
              </a:solidFill>
              <a:latin typeface="Traditional Arabic" panose="02020603050405020304" pitchFamily="18" charset="-78"/>
              <a:cs typeface="Traditional Arabic" panose="02020603050405020304" pitchFamily="18" charset="-78"/>
            </a:endParaRPr>
          </a:p>
          <a:p>
            <a:pPr algn="just" rtl="1">
              <a:lnSpc>
                <a:spcPct val="150000"/>
              </a:lnSpc>
            </a:pPr>
            <a:r>
              <a:rPr lang="ar-AE" sz="2400" b="1" dirty="0">
                <a:latin typeface="Traditional Arabic" panose="02020603050405020304" pitchFamily="18" charset="-78"/>
                <a:cs typeface="Traditional Arabic" panose="02020603050405020304" pitchFamily="18" charset="-78"/>
              </a:rPr>
              <a:t>وهي مرحلة الاستسلام الذي أفضى إلى التوحد الصوفي مع المحب، فالذات الأنثوية المبدعة مع المحب في كيان واحد، تجلى ذلك في قصيدة من أبدع ما كتبت الذات الأنثوية المبدعة في الديوان إنها "في حضرة الوله":</a:t>
            </a:r>
            <a:endParaRPr lang="en-US" sz="2400" b="1" dirty="0">
              <a:latin typeface="Traditional Arabic" panose="02020603050405020304" pitchFamily="18" charset="-78"/>
              <a:cs typeface="Traditional Arabic" panose="02020603050405020304" pitchFamily="18" charset="-78"/>
            </a:endParaRPr>
          </a:p>
          <a:p>
            <a:pPr lvl="0" algn="just" rtl="1">
              <a:lnSpc>
                <a:spcPct val="150000"/>
              </a:lnSpc>
            </a:pPr>
            <a:r>
              <a:rPr lang="ar-AE" sz="2400" b="1" dirty="0">
                <a:latin typeface="Traditional Arabic" panose="02020603050405020304" pitchFamily="18" charset="-78"/>
                <a:cs typeface="Traditional Arabic" panose="02020603050405020304" pitchFamily="18" charset="-78"/>
              </a:rPr>
              <a:t>كأني خلقت وقلبي معــــــــــــــك//</a:t>
            </a:r>
            <a:r>
              <a:rPr lang="ar-AE" sz="2400" b="1" dirty="0" smtClean="0">
                <a:latin typeface="Traditional Arabic" panose="02020603050405020304" pitchFamily="18" charset="-78"/>
                <a:cs typeface="Traditional Arabic" panose="02020603050405020304" pitchFamily="18" charset="-78"/>
              </a:rPr>
              <a:t>وأتبـــــــعُ </a:t>
            </a:r>
            <a:r>
              <a:rPr lang="ar-AE" sz="2400" b="1" dirty="0">
                <a:latin typeface="Traditional Arabic" panose="02020603050405020304" pitchFamily="18" charset="-78"/>
                <a:cs typeface="Traditional Arabic" panose="02020603050405020304" pitchFamily="18" charset="-78"/>
              </a:rPr>
              <a:t>قلبي لكـــــي </a:t>
            </a:r>
            <a:r>
              <a:rPr lang="ar-AE" sz="2400" b="1" dirty="0" smtClean="0">
                <a:latin typeface="Traditional Arabic" panose="02020603050405020304" pitchFamily="18" charset="-78"/>
                <a:cs typeface="Traditional Arabic" panose="02020603050405020304" pitchFamily="18" charset="-78"/>
              </a:rPr>
              <a:t>أتبعـــــك</a:t>
            </a:r>
            <a:endParaRPr lang="en-US" sz="2400" b="1" dirty="0">
              <a:latin typeface="Traditional Arabic" panose="02020603050405020304" pitchFamily="18" charset="-78"/>
              <a:cs typeface="Traditional Arabic" panose="02020603050405020304" pitchFamily="18" charset="-78"/>
            </a:endParaRPr>
          </a:p>
          <a:p>
            <a:pPr lvl="0" algn="just" rtl="1">
              <a:lnSpc>
                <a:spcPct val="150000"/>
              </a:lnSpc>
            </a:pPr>
            <a:r>
              <a:rPr lang="ar-AE" sz="2400" b="1" dirty="0">
                <a:latin typeface="Traditional Arabic" panose="02020603050405020304" pitchFamily="18" charset="-78"/>
                <a:cs typeface="Traditional Arabic" panose="02020603050405020304" pitchFamily="18" charset="-78"/>
              </a:rPr>
              <a:t>رسمت مقامك في مهجــــــــــتي</a:t>
            </a:r>
            <a:r>
              <a:rPr lang="ar-AE" sz="2400" b="1" dirty="0" smtClean="0">
                <a:latin typeface="Traditional Arabic" panose="02020603050405020304" pitchFamily="18" charset="-78"/>
                <a:cs typeface="Traditional Arabic" panose="02020603050405020304" pitchFamily="18" charset="-78"/>
              </a:rPr>
              <a:t>// وفيك </a:t>
            </a:r>
            <a:r>
              <a:rPr lang="ar-AE" sz="2400" b="1" dirty="0">
                <a:latin typeface="Traditional Arabic" panose="02020603050405020304" pitchFamily="18" charset="-78"/>
                <a:cs typeface="Traditional Arabic" panose="02020603050405020304" pitchFamily="18" charset="-78"/>
              </a:rPr>
              <a:t>حللت لكي </a:t>
            </a:r>
            <a:r>
              <a:rPr lang="ar-AE" sz="2400" b="1" dirty="0" smtClean="0">
                <a:latin typeface="Traditional Arabic" panose="02020603050405020304" pitchFamily="18" charset="-78"/>
                <a:cs typeface="Traditional Arabic" panose="02020603050405020304" pitchFamily="18" charset="-78"/>
              </a:rPr>
              <a:t>أبدعــــك</a:t>
            </a:r>
            <a:endParaRPr lang="en-US" sz="2400" b="1" dirty="0">
              <a:latin typeface="Traditional Arabic" panose="02020603050405020304" pitchFamily="18" charset="-78"/>
              <a:cs typeface="Traditional Arabic" panose="02020603050405020304" pitchFamily="18" charset="-78"/>
            </a:endParaRPr>
          </a:p>
          <a:p>
            <a:pPr lvl="0" algn="just" rtl="1">
              <a:lnSpc>
                <a:spcPct val="150000"/>
              </a:lnSpc>
            </a:pPr>
            <a:r>
              <a:rPr lang="ar-AE" sz="2400" b="1" dirty="0">
                <a:latin typeface="Traditional Arabic" panose="02020603050405020304" pitchFamily="18" charset="-78"/>
                <a:cs typeface="Traditional Arabic" panose="02020603050405020304" pitchFamily="18" charset="-78"/>
              </a:rPr>
              <a:t>وجمعت أشتات حب سما//وفيك انتشرت لكي </a:t>
            </a:r>
            <a:r>
              <a:rPr lang="ar-AE" sz="2400" b="1" dirty="0" smtClean="0">
                <a:latin typeface="Traditional Arabic" panose="02020603050405020304" pitchFamily="18" charset="-78"/>
                <a:cs typeface="Traditional Arabic" panose="02020603050405020304" pitchFamily="18" charset="-78"/>
              </a:rPr>
              <a:t>أجمـــــــــعك</a:t>
            </a:r>
            <a:endParaRPr lang="en-US" sz="2400" b="1" dirty="0">
              <a:latin typeface="Traditional Arabic" panose="02020603050405020304" pitchFamily="18" charset="-78"/>
              <a:cs typeface="Traditional Arabic" panose="02020603050405020304" pitchFamily="18" charset="-78"/>
            </a:endParaRPr>
          </a:p>
        </p:txBody>
      </p:sp>
      <p:sp>
        <p:nvSpPr>
          <p:cNvPr id="4" name="Title 1"/>
          <p:cNvSpPr>
            <a:spLocks noGrp="1"/>
          </p:cNvSpPr>
          <p:nvPr>
            <p:ph type="title"/>
          </p:nvPr>
        </p:nvSpPr>
        <p:spPr>
          <a:xfrm>
            <a:off x="2606573" y="378450"/>
            <a:ext cx="8911687" cy="916591"/>
          </a:xfr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p>
            <a:pPr algn="r" rtl="1"/>
            <a:r>
              <a:rPr lang="ar-AE" sz="3200" b="1" dirty="0">
                <a:solidFill>
                  <a:schemeClr val="lt1"/>
                </a:solidFill>
                <a:latin typeface="Traditional Arabic" panose="02020603050405020304" pitchFamily="18" charset="-78"/>
                <a:ea typeface="+mn-ea"/>
                <a:cs typeface="Traditional Arabic" panose="02020603050405020304" pitchFamily="18" charset="-78"/>
              </a:rPr>
              <a:t>نتائج البحث: سمات الذات الأنثوية المبدعة في ديوان "مواويل الشجن" </a:t>
            </a:r>
            <a:endParaRPr lang="en-US" sz="3200" b="1" dirty="0">
              <a:solidFill>
                <a:schemeClr val="lt1"/>
              </a:solidFill>
              <a:latin typeface="Traditional Arabic" panose="02020603050405020304" pitchFamily="18" charset="-78"/>
              <a:ea typeface="+mn-ea"/>
              <a:cs typeface="Traditional Arabic" panose="02020603050405020304" pitchFamily="18" charset="-78"/>
            </a:endParaRPr>
          </a:p>
        </p:txBody>
      </p:sp>
      <p:pic>
        <p:nvPicPr>
          <p:cNvPr id="14338" name="Picture 2" descr="حالُ عشق صوف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02" y="2133600"/>
            <a:ext cx="3780707" cy="429016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48028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0078" y="1327759"/>
            <a:ext cx="10121030" cy="4809994"/>
          </a:xfrm>
        </p:spPr>
        <p:txBody>
          <a:bodyPr>
            <a:normAutofit/>
          </a:bodyPr>
          <a:lstStyle/>
          <a:p>
            <a:pPr algn="just" rtl="1"/>
            <a:r>
              <a:rPr lang="ar-SA" sz="3200" b="1" dirty="0">
                <a:solidFill>
                  <a:srgbClr val="C00000"/>
                </a:solidFill>
                <a:latin typeface="Traditional Arabic" panose="02020603050405020304" pitchFamily="18" charset="-78"/>
                <a:cs typeface="Traditional Arabic" panose="02020603050405020304" pitchFamily="18" charset="-78"/>
              </a:rPr>
              <a:t>رابعاً- الأمومة:</a:t>
            </a:r>
            <a:endParaRPr lang="en-US" sz="3200" b="1" dirty="0">
              <a:solidFill>
                <a:srgbClr val="C00000"/>
              </a:solidFill>
              <a:latin typeface="Traditional Arabic" panose="02020603050405020304" pitchFamily="18" charset="-78"/>
              <a:cs typeface="Traditional Arabic" panose="02020603050405020304" pitchFamily="18" charset="-78"/>
            </a:endParaRPr>
          </a:p>
          <a:p>
            <a:pPr algn="just" rtl="1"/>
            <a:r>
              <a:rPr lang="ar-SA" sz="2400" b="1" dirty="0">
                <a:latin typeface="Traditional Arabic" panose="02020603050405020304" pitchFamily="18" charset="-78"/>
                <a:cs typeface="Traditional Arabic" panose="02020603050405020304" pitchFamily="18" charset="-78"/>
              </a:rPr>
              <a:t>وتبقى سمة الأمومة في الذات الأنثوية المبدعة، والتي قد نراها غائبة في هذا الديوان، إلا أن قصيدة في الديوان تستدعي تأملاً عميقاً وهي قصيدة "رسالة من الحدود"، والتي تعكس الشوق للجزائر وأهلها، والشجن الواضح في حديث الذات المبدعة عن أرضها. وقد يكشف التأمل عن نوع من التأويل قد ينسجم مع مدلولات القصيدة، وهو أن القصيدة تعكس سمة الأمومة لدى الذات الأنثوية المبدعة، وقد تجلى ذلك من خلال صفات الأمومة المنتشرة في الديوان بمشاعرها المرهفة والتي تستدعي دموعها فتنهمر مطواعة يسيرة، وقد جاءت أبيات القصيدة تؤيد ذلك:</a:t>
            </a:r>
            <a:endParaRPr lang="en-US" sz="2400" b="1" dirty="0">
              <a:latin typeface="Traditional Arabic" panose="02020603050405020304" pitchFamily="18" charset="-78"/>
              <a:cs typeface="Traditional Arabic" panose="02020603050405020304" pitchFamily="18" charset="-78"/>
            </a:endParaRPr>
          </a:p>
          <a:p>
            <a:pPr lvl="0" algn="just" rtl="1">
              <a:lnSpc>
                <a:spcPct val="150000"/>
              </a:lnSpc>
            </a:pPr>
            <a:r>
              <a:rPr lang="ar-SA" sz="2400" b="1" dirty="0">
                <a:latin typeface="Traditional Arabic" panose="02020603050405020304" pitchFamily="18" charset="-78"/>
                <a:cs typeface="Traditional Arabic" panose="02020603050405020304" pitchFamily="18" charset="-78"/>
              </a:rPr>
              <a:t>كـَــــــــبُرَ الشوق يا جزائر فيــــــــنا//وبكـــــــــينا </a:t>
            </a:r>
            <a:r>
              <a:rPr lang="ar-SA" sz="2400" b="1" dirty="0" smtClean="0">
                <a:latin typeface="Traditional Arabic" panose="02020603050405020304" pitchFamily="18" charset="-78"/>
                <a:cs typeface="Traditional Arabic" panose="02020603050405020304" pitchFamily="18" charset="-78"/>
              </a:rPr>
              <a:t>بأدمــع الوالهــــيـــنا</a:t>
            </a:r>
            <a:endParaRPr lang="en-US" sz="2400" b="1" dirty="0">
              <a:latin typeface="Traditional Arabic" panose="02020603050405020304" pitchFamily="18" charset="-78"/>
              <a:cs typeface="Traditional Arabic" panose="02020603050405020304" pitchFamily="18" charset="-78"/>
            </a:endParaRPr>
          </a:p>
          <a:p>
            <a:pPr lvl="0" algn="just" rtl="1">
              <a:lnSpc>
                <a:spcPct val="150000"/>
              </a:lnSpc>
            </a:pPr>
            <a:r>
              <a:rPr lang="ar-SA" sz="2400" b="1" dirty="0">
                <a:latin typeface="Traditional Arabic" panose="02020603050405020304" pitchFamily="18" charset="-78"/>
                <a:cs typeface="Traditional Arabic" panose="02020603050405020304" pitchFamily="18" charset="-78"/>
              </a:rPr>
              <a:t>ما هتفنا باسم الجزائر إلا//نزل الدمع في الخدود سخيـــــــــــــنا</a:t>
            </a:r>
            <a:endParaRPr lang="en-US" sz="2400" b="1" dirty="0">
              <a:latin typeface="Traditional Arabic" panose="02020603050405020304" pitchFamily="18" charset="-78"/>
              <a:cs typeface="Traditional Arabic" panose="02020603050405020304" pitchFamily="18" charset="-78"/>
            </a:endParaRPr>
          </a:p>
          <a:p>
            <a:pPr lvl="0" algn="just" rtl="1">
              <a:lnSpc>
                <a:spcPct val="150000"/>
              </a:lnSpc>
            </a:pPr>
            <a:r>
              <a:rPr lang="ar-SA" sz="2400" b="1" dirty="0">
                <a:latin typeface="Traditional Arabic" panose="02020603050405020304" pitchFamily="18" charset="-78"/>
                <a:cs typeface="Traditional Arabic" panose="02020603050405020304" pitchFamily="18" charset="-78"/>
              </a:rPr>
              <a:t>قد بكينا أحبابنا وصبرنا//وجــــــرعنا من بعــــــدهم ورضـــــــيــــنا</a:t>
            </a:r>
            <a:endParaRPr lang="en-US" sz="2400" b="1" dirty="0">
              <a:latin typeface="Traditional Arabic" panose="02020603050405020304" pitchFamily="18" charset="-78"/>
              <a:cs typeface="Traditional Arabic" panose="02020603050405020304" pitchFamily="18" charset="-78"/>
            </a:endParaRPr>
          </a:p>
          <a:p>
            <a:pPr algn="just" rtl="1"/>
            <a:endParaRPr lang="en-US" b="1" dirty="0">
              <a:latin typeface="Traditional Arabic" panose="02020603050405020304" pitchFamily="18" charset="-78"/>
              <a:cs typeface="Traditional Arabic" panose="02020603050405020304" pitchFamily="18" charset="-78"/>
            </a:endParaRPr>
          </a:p>
        </p:txBody>
      </p:sp>
      <p:sp>
        <p:nvSpPr>
          <p:cNvPr id="4" name="Title 1"/>
          <p:cNvSpPr>
            <a:spLocks noGrp="1"/>
          </p:cNvSpPr>
          <p:nvPr>
            <p:ph type="title"/>
          </p:nvPr>
        </p:nvSpPr>
        <p:spPr>
          <a:xfrm>
            <a:off x="2589212" y="135595"/>
            <a:ext cx="8911687" cy="916591"/>
          </a:xfr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p>
            <a:pPr algn="r" rtl="1"/>
            <a:r>
              <a:rPr lang="ar-AE" sz="3200" b="1" dirty="0">
                <a:solidFill>
                  <a:schemeClr val="lt1"/>
                </a:solidFill>
                <a:latin typeface="Traditional Arabic" panose="02020603050405020304" pitchFamily="18" charset="-78"/>
                <a:ea typeface="+mn-ea"/>
                <a:cs typeface="Traditional Arabic" panose="02020603050405020304" pitchFamily="18" charset="-78"/>
              </a:rPr>
              <a:t>نتائج البحث: سمات الذات الأنثوية المبدعة في ديوان "مواويل الشجن" </a:t>
            </a:r>
            <a:endParaRPr lang="en-US" sz="3200" b="1" dirty="0">
              <a:solidFill>
                <a:schemeClr val="lt1"/>
              </a:solidFill>
              <a:latin typeface="Traditional Arabic" panose="02020603050405020304" pitchFamily="18" charset="-78"/>
              <a:ea typeface="+mn-ea"/>
              <a:cs typeface="Traditional Arabic" panose="02020603050405020304" pitchFamily="18" charset="-78"/>
            </a:endParaRPr>
          </a:p>
        </p:txBody>
      </p:sp>
      <p:pic>
        <p:nvPicPr>
          <p:cNvPr id="15362" name="Picture 2" descr="مجلة جنى | «الأم» أجمل قصيدة تغنى بها الشعرا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08" y="3913921"/>
            <a:ext cx="4288882" cy="28563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52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5798" y="459537"/>
            <a:ext cx="8743130" cy="929117"/>
          </a:xfr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p>
            <a:pPr algn="r" rtl="1"/>
            <a:r>
              <a:rPr lang="ar-AE" sz="4400" b="1" dirty="0">
                <a:solidFill>
                  <a:schemeClr val="lt1"/>
                </a:solidFill>
                <a:latin typeface="Traditional Arabic" panose="02020603050405020304" pitchFamily="18" charset="-78"/>
                <a:ea typeface="+mn-ea"/>
                <a:cs typeface="Traditional Arabic" panose="02020603050405020304" pitchFamily="18" charset="-78"/>
              </a:rPr>
              <a:t>خلاصة:</a:t>
            </a:r>
            <a:endParaRPr lang="en-US" sz="4400" b="1" dirty="0">
              <a:solidFill>
                <a:schemeClr val="lt1"/>
              </a:solidFill>
              <a:latin typeface="Traditional Arabic" panose="02020603050405020304" pitchFamily="18" charset="-78"/>
              <a:ea typeface="+mn-ea"/>
              <a:cs typeface="Traditional Arabic" panose="02020603050405020304" pitchFamily="18" charset="-78"/>
            </a:endParaRPr>
          </a:p>
        </p:txBody>
      </p:sp>
      <p:sp>
        <p:nvSpPr>
          <p:cNvPr id="3" name="Content Placeholder 2"/>
          <p:cNvSpPr>
            <a:spLocks noGrp="1"/>
          </p:cNvSpPr>
          <p:nvPr>
            <p:ph idx="1"/>
          </p:nvPr>
        </p:nvSpPr>
        <p:spPr>
          <a:xfrm>
            <a:off x="3691811" y="1733266"/>
            <a:ext cx="7777117" cy="4781765"/>
          </a:xfrm>
        </p:spPr>
        <p:txBody>
          <a:bodyPr>
            <a:normAutofit/>
          </a:bodyPr>
          <a:lstStyle/>
          <a:p>
            <a:pPr algn="just" rtl="1"/>
            <a:r>
              <a:rPr lang="ar-SA" sz="2800" b="1" dirty="0">
                <a:latin typeface="Traditional Arabic" panose="02020603050405020304" pitchFamily="18" charset="-78"/>
                <a:cs typeface="Traditional Arabic" panose="02020603050405020304" pitchFamily="18" charset="-78"/>
              </a:rPr>
              <a:t>وهكذا نرى سمات الذات الأنثوية المبدعة مجسدة في ديوان "مواويل الشجن" للشاعرة المبدعة سميرة فرجي، وقد تجلت في قصائد الديوان واضحة، ولا ينفي ذلك درجة الاستمتاع التي سيستشعرها المتلقي في قراءته لقصائد هذه الذات المبدعة، كما سيلحظ المتلقي دقة ألفاظ قصائد الديوان في التعبير عن الذات الأنثوية المبدعة، وبراعة وصفها للجوانب الإنسانية الخفية، وصراعاتها مع ذاتها ومع الآخر، ومواضع التأزم ومواضع الاستسلام، والحب الذي يشكل جزءاً أساسياً في تركيب الذات الأنثوية المبدعة، والوصول بهذا الحب إلى مرحلة التوحد الصوفي مع المحب. إن الديوان وقصائده تجسيد راق للمشاعر في أنبل صورها. وهو هدية بالغة القيمة للإنسان والإنسانية. </a:t>
            </a:r>
            <a:endParaRPr lang="en-US" sz="2800" b="1" dirty="0">
              <a:latin typeface="Traditional Arabic" panose="02020603050405020304" pitchFamily="18" charset="-78"/>
              <a:cs typeface="Traditional Arabic" panose="02020603050405020304" pitchFamily="18" charset="-78"/>
            </a:endParaRPr>
          </a:p>
        </p:txBody>
      </p:sp>
      <p:pic>
        <p:nvPicPr>
          <p:cNvPr id="19458" name="Picture 2" descr="لماذا يتفوق الشعراء على الشاعرات | | صحيفة العرب"/>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081" y="3409022"/>
            <a:ext cx="3428906" cy="3448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663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61064"/>
            <a:ext cx="8911687" cy="962769"/>
          </a:xfr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p>
            <a:pPr algn="r" rtl="1"/>
            <a:r>
              <a:rPr lang="ar-SA" sz="4400" b="1" dirty="0">
                <a:solidFill>
                  <a:schemeClr val="lt1"/>
                </a:solidFill>
                <a:latin typeface="Traditional Arabic" panose="02020603050405020304" pitchFamily="18" charset="-78"/>
                <a:ea typeface="+mn-ea"/>
                <a:cs typeface="Traditional Arabic" panose="02020603050405020304" pitchFamily="18" charset="-78"/>
              </a:rPr>
              <a:t>التوصيا</a:t>
            </a:r>
            <a:r>
              <a:rPr lang="ar-AE" sz="4400" b="1" dirty="0" smtClean="0">
                <a:solidFill>
                  <a:schemeClr val="lt1"/>
                </a:solidFill>
                <a:latin typeface="Traditional Arabic" panose="02020603050405020304" pitchFamily="18" charset="-78"/>
                <a:ea typeface="+mn-ea"/>
                <a:cs typeface="Traditional Arabic" panose="02020603050405020304" pitchFamily="18" charset="-78"/>
              </a:rPr>
              <a:t>ت:</a:t>
            </a:r>
            <a:endParaRPr lang="en-US" sz="4400" b="1" dirty="0">
              <a:solidFill>
                <a:schemeClr val="lt1"/>
              </a:solidFill>
              <a:latin typeface="Traditional Arabic" panose="02020603050405020304" pitchFamily="18" charset="-78"/>
              <a:ea typeface="+mn-ea"/>
              <a:cs typeface="Traditional Arabic" panose="02020603050405020304" pitchFamily="18" charset="-78"/>
            </a:endParaRPr>
          </a:p>
        </p:txBody>
      </p:sp>
      <p:sp>
        <p:nvSpPr>
          <p:cNvPr id="3" name="Content Placeholder 2"/>
          <p:cNvSpPr>
            <a:spLocks noGrp="1"/>
          </p:cNvSpPr>
          <p:nvPr>
            <p:ph idx="1"/>
          </p:nvPr>
        </p:nvSpPr>
        <p:spPr>
          <a:xfrm>
            <a:off x="5349735" y="1869744"/>
            <a:ext cx="6032498" cy="4130598"/>
          </a:xfrm>
        </p:spPr>
        <p:txBody>
          <a:bodyPr>
            <a:normAutofit/>
          </a:bodyPr>
          <a:lstStyle/>
          <a:p>
            <a:pPr algn="just" rtl="1"/>
            <a:r>
              <a:rPr lang="ar-SA" sz="3200" b="1" dirty="0" smtClean="0">
                <a:latin typeface="Traditional Arabic" panose="02020603050405020304" pitchFamily="18" charset="-78"/>
                <a:cs typeface="Traditional Arabic" panose="02020603050405020304" pitchFamily="18" charset="-78"/>
              </a:rPr>
              <a:t>وقد </a:t>
            </a:r>
            <a:r>
              <a:rPr lang="ar-SA" sz="3200" b="1" dirty="0">
                <a:latin typeface="Traditional Arabic" panose="02020603050405020304" pitchFamily="18" charset="-78"/>
                <a:cs typeface="Traditional Arabic" panose="02020603050405020304" pitchFamily="18" charset="-78"/>
              </a:rPr>
              <a:t>أوصى البحث بتتبع المزيد من الأعمال الإبداعية النسوية للكشف عن السمات النفسية والفنية الخاصة بالذات الأنثوية حال إبداعها، كما أوصى البحث بمزيد من الدراسات عن العوامل المؤثرة في الإبداع النسوي ودرجته في مقابل الأعمال الإبداعية الخاصة بالرجال، ومدى اختلاف المضامين الأدبية بينهما.</a:t>
            </a:r>
            <a:endParaRPr lang="en-US" sz="3200" b="1" dirty="0">
              <a:latin typeface="Traditional Arabic" panose="02020603050405020304" pitchFamily="18" charset="-78"/>
              <a:cs typeface="Traditional Arabic" panose="02020603050405020304" pitchFamily="18" charset="-78"/>
            </a:endParaRPr>
          </a:p>
        </p:txBody>
      </p:sp>
      <p:pic>
        <p:nvPicPr>
          <p:cNvPr id="12290" name="Picture 2" descr="نفس عميق | عرب آر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161" y="2604947"/>
            <a:ext cx="3740020" cy="326611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3124656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8171" y="4818345"/>
            <a:ext cx="8621583" cy="1361161"/>
          </a:xfr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gn="ctr" rtl="1">
              <a:spcBef>
                <a:spcPct val="0"/>
              </a:spcBef>
              <a:buNone/>
            </a:pPr>
            <a:r>
              <a:rPr lang="ar-AE" sz="4400" b="1" dirty="0">
                <a:solidFill>
                  <a:srgbClr val="C00000"/>
                </a:solidFill>
                <a:latin typeface="Traditional Arabic" panose="02020603050405020304" pitchFamily="18" charset="-78"/>
                <a:cs typeface="Traditional Arabic" panose="02020603050405020304" pitchFamily="18" charset="-78"/>
              </a:rPr>
              <a:t>وشكراً جزيلاً لكم..</a:t>
            </a:r>
            <a:endParaRPr lang="en-US" sz="4400" b="1" dirty="0">
              <a:solidFill>
                <a:srgbClr val="C00000"/>
              </a:solidFill>
              <a:latin typeface="Traditional Arabic" panose="02020603050405020304" pitchFamily="18" charset="-78"/>
              <a:cs typeface="Traditional Arabic" panose="02020603050405020304" pitchFamily="18" charset="-78"/>
            </a:endParaRPr>
          </a:p>
        </p:txBody>
      </p:sp>
      <p:pic>
        <p:nvPicPr>
          <p:cNvPr id="7172" name="Picture 4" descr="👑✒فْخِآمـَﮥ قِلَم✒👑 on Twitter: &quot;من اعماق قلبي اشكركم ادرتنا الجميله… &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9737" y="191068"/>
            <a:ext cx="4737665" cy="473766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615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976090"/>
          </a:xfr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t">
            <a:normAutofit fontScale="90000"/>
          </a:bodyPr>
          <a:lstStyle/>
          <a:p>
            <a:pPr algn="r" rtl="1"/>
            <a:r>
              <a:rPr lang="ar-SA" b="1" dirty="0">
                <a:latin typeface="Traditional Arabic" panose="02020603050405020304" pitchFamily="18" charset="-78"/>
                <a:cs typeface="Traditional Arabic" panose="02020603050405020304" pitchFamily="18" charset="-78"/>
              </a:rPr>
              <a:t>مشكلة البحث:</a:t>
            </a:r>
            <a:r>
              <a:rPr lang="en-US" b="1" dirty="0">
                <a:latin typeface="Traditional Arabic" panose="02020603050405020304" pitchFamily="18" charset="-78"/>
                <a:cs typeface="Traditional Arabic" panose="02020603050405020304" pitchFamily="18" charset="-78"/>
              </a:rPr>
              <a:t/>
            </a:r>
            <a:br>
              <a:rPr lang="en-US" b="1" dirty="0">
                <a:latin typeface="Traditional Arabic" panose="02020603050405020304" pitchFamily="18" charset="-78"/>
                <a:cs typeface="Traditional Arabic" panose="02020603050405020304" pitchFamily="18" charset="-78"/>
              </a:rPr>
            </a:br>
            <a:endParaRPr lang="en-US" b="1" dirty="0">
              <a:latin typeface="Traditional Arabic" panose="02020603050405020304" pitchFamily="18" charset="-78"/>
              <a:cs typeface="Traditional Arabic" panose="02020603050405020304" pitchFamily="18" charset="-78"/>
            </a:endParaRPr>
          </a:p>
        </p:txBody>
      </p:sp>
      <p:sp>
        <p:nvSpPr>
          <p:cNvPr id="3" name="Content Placeholder 2"/>
          <p:cNvSpPr>
            <a:spLocks noGrp="1"/>
          </p:cNvSpPr>
          <p:nvPr>
            <p:ph idx="1"/>
          </p:nvPr>
        </p:nvSpPr>
        <p:spPr>
          <a:xfrm>
            <a:off x="4367464" y="2133600"/>
            <a:ext cx="7137148" cy="3990474"/>
          </a:xfrm>
        </p:spPr>
        <p:txBody>
          <a:bodyPr>
            <a:normAutofit lnSpcReduction="10000"/>
          </a:bodyPr>
          <a:lstStyle/>
          <a:p>
            <a:pPr algn="just" rtl="1"/>
            <a:r>
              <a:rPr lang="ar-SA" sz="2800" b="1" dirty="0" smtClean="0">
                <a:latin typeface="Traditional Arabic" panose="02020603050405020304" pitchFamily="18" charset="-78"/>
                <a:cs typeface="Traditional Arabic" panose="02020603050405020304" pitchFamily="18" charset="-78"/>
              </a:rPr>
              <a:t>من </a:t>
            </a:r>
            <a:r>
              <a:rPr lang="ar-SA" sz="2800" b="1" dirty="0">
                <a:latin typeface="Traditional Arabic" panose="02020603050405020304" pitchFamily="18" charset="-78"/>
                <a:cs typeface="Traditional Arabic" panose="02020603050405020304" pitchFamily="18" charset="-78"/>
              </a:rPr>
              <a:t>خلال ماسبق برز مفهوم الذات الأنثوية المبدعة والتي تتسم بمجموعة من السمات التي ترافقت مع نصوص الشاعرات العربيات، ومن هنا كانت مشكلة البحث في تعرف سمات الذات الأنثوية المبدعة، ومن ثمَّ إسقاطها تطبيقياً على ديوان "</a:t>
            </a:r>
            <a:r>
              <a:rPr lang="ar-SA" sz="2800" b="1" dirty="0">
                <a:solidFill>
                  <a:srgbClr val="FF0000"/>
                </a:solidFill>
                <a:latin typeface="Traditional Arabic" panose="02020603050405020304" pitchFamily="18" charset="-78"/>
                <a:cs typeface="Traditional Arabic" panose="02020603050405020304" pitchFamily="18" charset="-78"/>
              </a:rPr>
              <a:t>مواويل الشجن</a:t>
            </a:r>
            <a:r>
              <a:rPr lang="ar-SA" sz="2800" b="1" dirty="0">
                <a:latin typeface="Traditional Arabic" panose="02020603050405020304" pitchFamily="18" charset="-78"/>
                <a:cs typeface="Traditional Arabic" panose="02020603050405020304" pitchFamily="18" charset="-78"/>
              </a:rPr>
              <a:t>" للشاعرة المغربية المبدعة </a:t>
            </a:r>
            <a:r>
              <a:rPr lang="ar-SA" sz="2800" b="1" dirty="0">
                <a:solidFill>
                  <a:srgbClr val="FF0000"/>
                </a:solidFill>
                <a:latin typeface="Traditional Arabic" panose="02020603050405020304" pitchFamily="18" charset="-78"/>
                <a:cs typeface="Traditional Arabic" panose="02020603050405020304" pitchFamily="18" charset="-78"/>
              </a:rPr>
              <a:t>سميرة فرجي</a:t>
            </a:r>
            <a:r>
              <a:rPr lang="ar-SA" sz="2800" b="1" dirty="0">
                <a:latin typeface="Traditional Arabic" panose="02020603050405020304" pitchFamily="18" charset="-78"/>
                <a:cs typeface="Traditional Arabic" panose="02020603050405020304" pitchFamily="18" charset="-78"/>
              </a:rPr>
              <a:t>.</a:t>
            </a:r>
            <a:endParaRPr lang="en-US" sz="2800" b="1" dirty="0">
              <a:latin typeface="Traditional Arabic" panose="02020603050405020304" pitchFamily="18" charset="-78"/>
              <a:cs typeface="Traditional Arabic" panose="02020603050405020304" pitchFamily="18" charset="-78"/>
            </a:endParaRPr>
          </a:p>
          <a:p>
            <a:pPr algn="just" rtl="1"/>
            <a:r>
              <a:rPr lang="ar-AE" sz="2800" b="1" dirty="0">
                <a:latin typeface="Traditional Arabic" panose="02020603050405020304" pitchFamily="18" charset="-78"/>
                <a:cs typeface="Traditional Arabic" panose="02020603050405020304" pitchFamily="18" charset="-78"/>
              </a:rPr>
              <a:t>وبالتالي فإن البحث الحالي يسعى للإجابة عن السؤالين الآتيين:</a:t>
            </a:r>
            <a:endParaRPr lang="en-US" sz="2800" b="1" dirty="0">
              <a:latin typeface="Traditional Arabic" panose="02020603050405020304" pitchFamily="18" charset="-78"/>
              <a:cs typeface="Traditional Arabic" panose="02020603050405020304" pitchFamily="18" charset="-78"/>
            </a:endParaRPr>
          </a:p>
          <a:p>
            <a:pPr algn="just" rtl="1"/>
            <a:r>
              <a:rPr lang="ar-AE" sz="2800" b="1" dirty="0">
                <a:latin typeface="Traditional Arabic" panose="02020603050405020304" pitchFamily="18" charset="-78"/>
                <a:cs typeface="Traditional Arabic" panose="02020603050405020304" pitchFamily="18" charset="-78"/>
              </a:rPr>
              <a:t>1-ما سمات الذات الأنثوية المبدعة؟</a:t>
            </a:r>
            <a:endParaRPr lang="en-US" sz="2800" b="1" dirty="0">
              <a:latin typeface="Traditional Arabic" panose="02020603050405020304" pitchFamily="18" charset="-78"/>
              <a:cs typeface="Traditional Arabic" panose="02020603050405020304" pitchFamily="18" charset="-78"/>
            </a:endParaRPr>
          </a:p>
          <a:p>
            <a:pPr algn="just" rtl="1"/>
            <a:r>
              <a:rPr lang="ar-AE" sz="2800" b="1" dirty="0">
                <a:latin typeface="Traditional Arabic" panose="02020603050405020304" pitchFamily="18" charset="-78"/>
                <a:cs typeface="Traditional Arabic" panose="02020603050405020304" pitchFamily="18" charset="-78"/>
              </a:rPr>
              <a:t>2- ما مدى توفر سمات الذات الأنثوية المبدعة في ديوان "مواويل الشجن" للشاعرة المغربية سميرة فرجي؟</a:t>
            </a:r>
            <a:endParaRPr lang="en-US" sz="2800" b="1" dirty="0">
              <a:latin typeface="Traditional Arabic" panose="02020603050405020304" pitchFamily="18" charset="-78"/>
              <a:cs typeface="Traditional Arabic" panose="02020603050405020304" pitchFamily="18" charset="-78"/>
            </a:endParaRPr>
          </a:p>
          <a:p>
            <a:pPr algn="just" rtl="1"/>
            <a:endParaRPr lang="en-US" b="1" dirty="0">
              <a:latin typeface="Traditional Arabic" panose="02020603050405020304" pitchFamily="18" charset="-78"/>
              <a:cs typeface="Traditional Arabic" panose="02020603050405020304" pitchFamily="18" charset="-78"/>
            </a:endParaRPr>
          </a:p>
        </p:txBody>
      </p:sp>
      <p:pic>
        <p:nvPicPr>
          <p:cNvPr id="4" name="Picture 2" descr="سميرة فرجي - بوابة الشعرا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711" y="1900990"/>
            <a:ext cx="2744824" cy="27311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2904" y="4748282"/>
            <a:ext cx="182880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rtl="1"/>
            <a:r>
              <a:rPr lang="ar-AE" dirty="0" smtClean="0"/>
              <a:t>سميرة فرجي</a:t>
            </a:r>
            <a:endParaRPr lang="en-US" dirty="0"/>
          </a:p>
        </p:txBody>
      </p:sp>
    </p:spTree>
    <p:extLst>
      <p:ext uri="{BB962C8B-B14F-4D97-AF65-F5344CB8AC3E}">
        <p14:creationId xmlns:p14="http://schemas.microsoft.com/office/powerpoint/2010/main" val="334986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7222" y="391560"/>
            <a:ext cx="8911687" cy="1048279"/>
          </a:xfr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t">
            <a:normAutofit fontScale="90000"/>
          </a:bodyPr>
          <a:lstStyle/>
          <a:p>
            <a:pPr algn="r" rtl="1"/>
            <a:r>
              <a:rPr lang="ar-AE" sz="4900" b="1" dirty="0">
                <a:solidFill>
                  <a:schemeClr val="lt1"/>
                </a:solidFill>
                <a:latin typeface="Traditional Arabic" panose="02020603050405020304" pitchFamily="18" charset="-78"/>
                <a:ea typeface="+mn-ea"/>
                <a:cs typeface="Traditional Arabic" panose="02020603050405020304" pitchFamily="18" charset="-78"/>
              </a:rPr>
              <a:t>هدف البحث:</a:t>
            </a:r>
            <a:r>
              <a:rPr lang="en-US" b="1" dirty="0">
                <a:solidFill>
                  <a:schemeClr val="lt1"/>
                </a:solidFill>
                <a:latin typeface="Traditional Arabic" panose="02020603050405020304" pitchFamily="18" charset="-78"/>
                <a:ea typeface="+mn-ea"/>
                <a:cs typeface="Traditional Arabic" panose="02020603050405020304" pitchFamily="18" charset="-78"/>
              </a:rPr>
              <a:t/>
            </a:r>
            <a:br>
              <a:rPr lang="en-US" b="1" dirty="0">
                <a:solidFill>
                  <a:schemeClr val="lt1"/>
                </a:solidFill>
                <a:latin typeface="Traditional Arabic" panose="02020603050405020304" pitchFamily="18" charset="-78"/>
                <a:ea typeface="+mn-ea"/>
                <a:cs typeface="Traditional Arabic" panose="02020603050405020304" pitchFamily="18" charset="-78"/>
              </a:rPr>
            </a:br>
            <a:endParaRPr lang="en-US" b="1" dirty="0">
              <a:solidFill>
                <a:schemeClr val="lt1"/>
              </a:solidFill>
              <a:latin typeface="Traditional Arabic" panose="02020603050405020304" pitchFamily="18" charset="-78"/>
              <a:ea typeface="+mn-ea"/>
              <a:cs typeface="Traditional Arabic" panose="02020603050405020304" pitchFamily="18" charset="-78"/>
            </a:endParaRPr>
          </a:p>
        </p:txBody>
      </p:sp>
      <p:sp>
        <p:nvSpPr>
          <p:cNvPr id="3" name="Content Placeholder 2"/>
          <p:cNvSpPr>
            <a:spLocks noGrp="1"/>
          </p:cNvSpPr>
          <p:nvPr>
            <p:ph idx="1"/>
          </p:nvPr>
        </p:nvSpPr>
        <p:spPr>
          <a:xfrm>
            <a:off x="3048129" y="1819702"/>
            <a:ext cx="8520780" cy="2269958"/>
          </a:xfrm>
        </p:spPr>
        <p:txBody>
          <a:bodyPr>
            <a:normAutofit/>
          </a:bodyPr>
          <a:lstStyle/>
          <a:p>
            <a:pPr algn="just" rtl="1"/>
            <a:r>
              <a:rPr lang="ar-AE" sz="3600" b="1" dirty="0" smtClean="0">
                <a:latin typeface="Traditional Arabic" panose="02020603050405020304" pitchFamily="18" charset="-78"/>
                <a:cs typeface="Traditional Arabic" panose="02020603050405020304" pitchFamily="18" charset="-78"/>
              </a:rPr>
              <a:t>يهدف </a:t>
            </a:r>
            <a:r>
              <a:rPr lang="ar-AE" sz="3600" b="1" dirty="0">
                <a:latin typeface="Traditional Arabic" panose="02020603050405020304" pitchFamily="18" charset="-78"/>
                <a:cs typeface="Traditional Arabic" panose="02020603050405020304" pitchFamily="18" charset="-78"/>
              </a:rPr>
              <a:t>البحث الحالي إلى الكشف عن سمات الذات الأنثوية المبدعة، مع تطبيق عملي على ديوان "مواويل الشجن" للشاعرة المغربية سميرة فرجي.</a:t>
            </a:r>
            <a:endParaRPr lang="en-US" sz="3600" b="1" dirty="0">
              <a:latin typeface="Traditional Arabic" panose="02020603050405020304" pitchFamily="18" charset="-78"/>
              <a:cs typeface="Traditional Arabic" panose="02020603050405020304" pitchFamily="18" charset="-78"/>
            </a:endParaRPr>
          </a:p>
          <a:p>
            <a:pPr algn="just" rtl="1"/>
            <a:endParaRPr lang="en-US" sz="3600" b="1" dirty="0">
              <a:latin typeface="Traditional Arabic" panose="02020603050405020304" pitchFamily="18" charset="-78"/>
              <a:cs typeface="Traditional Arabic" panose="02020603050405020304" pitchFamily="18" charset="-78"/>
            </a:endParaRPr>
          </a:p>
        </p:txBody>
      </p:sp>
      <p:pic>
        <p:nvPicPr>
          <p:cNvPr id="4" name="Picture 4" descr="قصيدة للشاعرة المغربية : سميرة فرجي - قال الطبيب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3832" y="3521122"/>
            <a:ext cx="4764155" cy="310057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2020843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6" y="352771"/>
            <a:ext cx="8911687" cy="1048279"/>
          </a:xfr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t">
            <a:normAutofit fontScale="90000"/>
          </a:bodyPr>
          <a:lstStyle/>
          <a:p>
            <a:pPr algn="r" rtl="1"/>
            <a:r>
              <a:rPr lang="ar-AE" sz="5400" b="1" dirty="0">
                <a:latin typeface="Traditional Arabic" panose="02020603050405020304" pitchFamily="18" charset="-78"/>
                <a:cs typeface="Traditional Arabic" panose="02020603050405020304" pitchFamily="18" charset="-78"/>
              </a:rPr>
              <a:t>أهمية البحث:</a:t>
            </a:r>
            <a:r>
              <a:rPr lang="en-US" sz="5400" b="1" dirty="0">
                <a:latin typeface="Traditional Arabic" panose="02020603050405020304" pitchFamily="18" charset="-78"/>
                <a:cs typeface="Traditional Arabic" panose="02020603050405020304" pitchFamily="18" charset="-78"/>
              </a:rPr>
              <a:t/>
            </a:r>
            <a:br>
              <a:rPr lang="en-US" sz="5400" b="1" dirty="0">
                <a:latin typeface="Traditional Arabic" panose="02020603050405020304" pitchFamily="18" charset="-78"/>
                <a:cs typeface="Traditional Arabic" panose="02020603050405020304" pitchFamily="18" charset="-78"/>
              </a:rPr>
            </a:br>
            <a:endParaRPr lang="en-US" sz="4900" b="1" dirty="0">
              <a:solidFill>
                <a:schemeClr val="lt1"/>
              </a:solidFill>
              <a:latin typeface="Traditional Arabic" panose="02020603050405020304" pitchFamily="18" charset="-78"/>
              <a:ea typeface="+mn-ea"/>
              <a:cs typeface="Traditional Arabic" panose="02020603050405020304" pitchFamily="18" charset="-78"/>
            </a:endParaRPr>
          </a:p>
        </p:txBody>
      </p:sp>
      <p:sp>
        <p:nvSpPr>
          <p:cNvPr id="3" name="Content Placeholder 2"/>
          <p:cNvSpPr>
            <a:spLocks noGrp="1"/>
          </p:cNvSpPr>
          <p:nvPr>
            <p:ph idx="1"/>
          </p:nvPr>
        </p:nvSpPr>
        <p:spPr>
          <a:xfrm>
            <a:off x="1949117" y="1583140"/>
            <a:ext cx="9555496" cy="5094385"/>
          </a:xfrm>
        </p:spPr>
        <p:txBody>
          <a:bodyPr>
            <a:normAutofit fontScale="92500" lnSpcReduction="10000"/>
          </a:bodyPr>
          <a:lstStyle/>
          <a:p>
            <a:pPr algn="just" rtl="1"/>
            <a:r>
              <a:rPr lang="ar-AE" sz="3900" b="1" dirty="0" smtClean="0">
                <a:solidFill>
                  <a:srgbClr val="0070C0"/>
                </a:solidFill>
                <a:latin typeface="Traditional Arabic" panose="02020603050405020304" pitchFamily="18" charset="-78"/>
                <a:cs typeface="Traditional Arabic" panose="02020603050405020304" pitchFamily="18" charset="-78"/>
              </a:rPr>
              <a:t>يمكن </a:t>
            </a:r>
            <a:r>
              <a:rPr lang="ar-AE" sz="3900" b="1" dirty="0">
                <a:solidFill>
                  <a:srgbClr val="0070C0"/>
                </a:solidFill>
                <a:latin typeface="Traditional Arabic" panose="02020603050405020304" pitchFamily="18" charset="-78"/>
                <a:cs typeface="Traditional Arabic" panose="02020603050405020304" pitchFamily="18" charset="-78"/>
              </a:rPr>
              <a:t>لنتائج البحث الحالي أن تمثل أهمية لكل من:</a:t>
            </a:r>
            <a:endParaRPr lang="en-US" sz="3900" b="1" dirty="0">
              <a:solidFill>
                <a:srgbClr val="0070C0"/>
              </a:solidFill>
              <a:latin typeface="Traditional Arabic" panose="02020603050405020304" pitchFamily="18" charset="-78"/>
              <a:cs typeface="Traditional Arabic" panose="02020603050405020304" pitchFamily="18" charset="-78"/>
            </a:endParaRPr>
          </a:p>
          <a:p>
            <a:pPr algn="just" rtl="1"/>
            <a:r>
              <a:rPr lang="ar-AE" sz="3000" b="1" u="sng" dirty="0">
                <a:solidFill>
                  <a:srgbClr val="FF0000"/>
                </a:solidFill>
                <a:latin typeface="Traditional Arabic" panose="02020603050405020304" pitchFamily="18" charset="-78"/>
                <a:cs typeface="Traditional Arabic" panose="02020603050405020304" pitchFamily="18" charset="-78"/>
              </a:rPr>
              <a:t>1-النقاد في المجال الأدبي: </a:t>
            </a:r>
            <a:endParaRPr lang="ar-AE" sz="3000" b="1" u="sng" dirty="0" smtClean="0">
              <a:solidFill>
                <a:srgbClr val="FF0000"/>
              </a:solidFill>
              <a:latin typeface="Traditional Arabic" panose="02020603050405020304" pitchFamily="18" charset="-78"/>
              <a:cs typeface="Traditional Arabic" panose="02020603050405020304" pitchFamily="18" charset="-78"/>
            </a:endParaRPr>
          </a:p>
          <a:p>
            <a:pPr algn="just" rtl="1"/>
            <a:r>
              <a:rPr lang="ar-AE" sz="2400" b="1" dirty="0" smtClean="0">
                <a:latin typeface="Traditional Arabic" panose="02020603050405020304" pitchFamily="18" charset="-78"/>
                <a:cs typeface="Traditional Arabic" panose="02020603050405020304" pitchFamily="18" charset="-78"/>
              </a:rPr>
              <a:t>حيث </a:t>
            </a:r>
            <a:r>
              <a:rPr lang="ar-AE" sz="2400" b="1" dirty="0">
                <a:latin typeface="Traditional Arabic" panose="02020603050405020304" pitchFamily="18" charset="-78"/>
                <a:cs typeface="Traditional Arabic" panose="02020603050405020304" pitchFamily="18" charset="-78"/>
              </a:rPr>
              <a:t>إن دراسة الأدب النسوي من خلال تعرف سمات الذات الأنثوية المبدعة ستعكس معاني أخرى قد كانت تغيب عن الناقد الأدبي، كما ستلقي الضوء على المراحل التي تمر بها الذات الأنثوية المبدعة وحالتها النفسية التي تتجلى واضحة في العمل الأدبي.</a:t>
            </a:r>
            <a:endParaRPr lang="en-US" sz="2400" b="1" dirty="0">
              <a:latin typeface="Traditional Arabic" panose="02020603050405020304" pitchFamily="18" charset="-78"/>
              <a:cs typeface="Traditional Arabic" panose="02020603050405020304" pitchFamily="18" charset="-78"/>
            </a:endParaRPr>
          </a:p>
          <a:p>
            <a:pPr algn="just" rtl="1"/>
            <a:r>
              <a:rPr lang="ar-AE" sz="3000" b="1" u="sng" dirty="0">
                <a:solidFill>
                  <a:srgbClr val="FF0000"/>
                </a:solidFill>
                <a:latin typeface="Traditional Arabic" panose="02020603050405020304" pitchFamily="18" charset="-78"/>
                <a:cs typeface="Traditional Arabic" panose="02020603050405020304" pitchFamily="18" charset="-78"/>
              </a:rPr>
              <a:t>2- الأديبات: </a:t>
            </a:r>
          </a:p>
          <a:p>
            <a:pPr algn="just" rtl="1"/>
            <a:r>
              <a:rPr lang="ar-AE" sz="2400" b="1" dirty="0" smtClean="0">
                <a:latin typeface="Traditional Arabic" panose="02020603050405020304" pitchFamily="18" charset="-78"/>
                <a:cs typeface="Traditional Arabic" panose="02020603050405020304" pitchFamily="18" charset="-78"/>
              </a:rPr>
              <a:t>حيث </a:t>
            </a:r>
            <a:r>
              <a:rPr lang="ar-AE" sz="2400" b="1" dirty="0">
                <a:latin typeface="Traditional Arabic" panose="02020603050405020304" pitchFamily="18" charset="-78"/>
                <a:cs typeface="Traditional Arabic" panose="02020603050405020304" pitchFamily="18" charset="-78"/>
              </a:rPr>
              <a:t>سيكشف البحث الحالي عن الأحوال النفسية التي تمر بها الأديبات بين خوف وقلق من مواجهة المجتمع بأعمالهن الأدبية، أو التصدي للمجتمع بتلبس عباءة الأدباء الرجال، أو التلويح بما تنفرد به المرأة عن الرجل من مشاعر الأمومة التي تنعكس على أعمال أدبية تتفرد بها عن الرجل.</a:t>
            </a:r>
            <a:endParaRPr lang="en-US" sz="2400" b="1" dirty="0">
              <a:latin typeface="Traditional Arabic" panose="02020603050405020304" pitchFamily="18" charset="-78"/>
              <a:cs typeface="Traditional Arabic" panose="02020603050405020304" pitchFamily="18" charset="-78"/>
            </a:endParaRPr>
          </a:p>
          <a:p>
            <a:pPr algn="just" rtl="1"/>
            <a:r>
              <a:rPr lang="ar-AE" sz="3000" b="1" u="sng" dirty="0">
                <a:solidFill>
                  <a:srgbClr val="FF0000"/>
                </a:solidFill>
                <a:latin typeface="Traditional Arabic" panose="02020603050405020304" pitchFamily="18" charset="-78"/>
                <a:cs typeface="Traditional Arabic" panose="02020603050405020304" pitchFamily="18" charset="-78"/>
              </a:rPr>
              <a:t>3- الباحثين في مجال الإبداع النسوي: </a:t>
            </a:r>
          </a:p>
          <a:p>
            <a:pPr algn="just" rtl="1"/>
            <a:r>
              <a:rPr lang="ar-AE" sz="2400" b="1" dirty="0" smtClean="0">
                <a:latin typeface="Traditional Arabic" panose="02020603050405020304" pitchFamily="18" charset="-78"/>
                <a:cs typeface="Traditional Arabic" panose="02020603050405020304" pitchFamily="18" charset="-78"/>
              </a:rPr>
              <a:t>حيث </a:t>
            </a:r>
            <a:r>
              <a:rPr lang="ar-AE" sz="2400" b="1" dirty="0">
                <a:latin typeface="Traditional Arabic" panose="02020603050405020304" pitchFamily="18" charset="-78"/>
                <a:cs typeface="Traditional Arabic" panose="02020603050405020304" pitchFamily="18" charset="-78"/>
              </a:rPr>
              <a:t>يفتح البحث المجال للون بحثي جديد، يتناول فيه الحالات النفسية للأديبات والمراحل التي تمر بها، </a:t>
            </a:r>
            <a:r>
              <a:rPr lang="ar-AE" sz="2400" b="1" dirty="0" smtClean="0">
                <a:latin typeface="Traditional Arabic" panose="02020603050405020304" pitchFamily="18" charset="-78"/>
                <a:cs typeface="Traditional Arabic" panose="02020603050405020304" pitchFamily="18" charset="-78"/>
              </a:rPr>
              <a:t>والسمات </a:t>
            </a:r>
            <a:r>
              <a:rPr lang="ar-AE" sz="2400" b="1" dirty="0">
                <a:latin typeface="Traditional Arabic" panose="02020603050405020304" pitchFamily="18" charset="-78"/>
                <a:cs typeface="Traditional Arabic" panose="02020603050405020304" pitchFamily="18" charset="-78"/>
              </a:rPr>
              <a:t>التي تتجلي في أعمالهن الأدبية. </a:t>
            </a:r>
            <a:endParaRPr lang="en-US" sz="24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07882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t">
            <a:normAutofit/>
          </a:bodyPr>
          <a:lstStyle/>
          <a:p>
            <a:pPr algn="r" rtl="1"/>
            <a:r>
              <a:rPr lang="ar-AE" sz="5400" b="1" dirty="0">
                <a:solidFill>
                  <a:schemeClr val="lt1"/>
                </a:solidFill>
                <a:latin typeface="Traditional Arabic" panose="02020603050405020304" pitchFamily="18" charset="-78"/>
                <a:ea typeface="+mn-ea"/>
                <a:cs typeface="Traditional Arabic" panose="02020603050405020304" pitchFamily="18" charset="-78"/>
              </a:rPr>
              <a:t>حدود البحث: </a:t>
            </a:r>
            <a:endParaRPr lang="en-US" sz="5400" b="1" dirty="0">
              <a:solidFill>
                <a:schemeClr val="lt1"/>
              </a:solidFill>
              <a:latin typeface="Traditional Arabic" panose="02020603050405020304" pitchFamily="18" charset="-78"/>
              <a:ea typeface="+mn-ea"/>
              <a:cs typeface="Traditional Arabic" panose="02020603050405020304" pitchFamily="18" charset="-78"/>
            </a:endParaRPr>
          </a:p>
        </p:txBody>
      </p:sp>
      <p:sp>
        <p:nvSpPr>
          <p:cNvPr id="3" name="Content Placeholder 2"/>
          <p:cNvSpPr>
            <a:spLocks noGrp="1"/>
          </p:cNvSpPr>
          <p:nvPr>
            <p:ph idx="1"/>
          </p:nvPr>
        </p:nvSpPr>
        <p:spPr/>
        <p:txBody>
          <a:bodyPr>
            <a:normAutofit/>
          </a:bodyPr>
          <a:lstStyle/>
          <a:p>
            <a:pPr algn="just" rtl="1"/>
            <a:r>
              <a:rPr lang="ar-AE" sz="3200" b="1" dirty="0" smtClean="0">
                <a:latin typeface="Traditional Arabic" panose="02020603050405020304" pitchFamily="18" charset="-78"/>
                <a:cs typeface="Traditional Arabic" panose="02020603050405020304" pitchFamily="18" charset="-78"/>
              </a:rPr>
              <a:t>سيقتصر </a:t>
            </a:r>
            <a:r>
              <a:rPr lang="ar-AE" sz="3200" b="1" dirty="0">
                <a:latin typeface="Traditional Arabic" panose="02020603050405020304" pitchFamily="18" charset="-78"/>
                <a:cs typeface="Traditional Arabic" panose="02020603050405020304" pitchFamily="18" charset="-78"/>
              </a:rPr>
              <a:t>البحث الحالي على تطبيق سمات الذات الأنثوية المبدعة في ديوان "مواويل الشجن" للشاعرة المغربية سميرة فرجي. حيث يمثل الديوان نموذجاً كاشفاً عن سمات الذات الأنثوية المبدعة.</a:t>
            </a:r>
            <a:endParaRPr lang="en-US" sz="3200" b="1" dirty="0">
              <a:latin typeface="Traditional Arabic" panose="02020603050405020304" pitchFamily="18" charset="-78"/>
              <a:cs typeface="Traditional Arabic" panose="02020603050405020304" pitchFamily="18" charset="-78"/>
            </a:endParaRPr>
          </a:p>
        </p:txBody>
      </p:sp>
      <p:pic>
        <p:nvPicPr>
          <p:cNvPr id="4" name="Picture 3"/>
          <p:cNvPicPr>
            <a:picLocks noChangeAspect="1"/>
          </p:cNvPicPr>
          <p:nvPr/>
        </p:nvPicPr>
        <p:blipFill>
          <a:blip r:embed="rId2"/>
          <a:stretch>
            <a:fillRect/>
          </a:stretch>
        </p:blipFill>
        <p:spPr>
          <a:xfrm>
            <a:off x="2204641" y="3456295"/>
            <a:ext cx="3945727" cy="31928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04659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t">
            <a:normAutofit/>
          </a:bodyPr>
          <a:lstStyle/>
          <a:p>
            <a:pPr algn="r" rtl="1"/>
            <a:r>
              <a:rPr lang="ar-AE" sz="5400" b="1" dirty="0">
                <a:solidFill>
                  <a:schemeClr val="lt1"/>
                </a:solidFill>
                <a:latin typeface="Traditional Arabic" panose="02020603050405020304" pitchFamily="18" charset="-78"/>
                <a:ea typeface="+mn-ea"/>
                <a:cs typeface="Traditional Arabic" panose="02020603050405020304" pitchFamily="18" charset="-78"/>
              </a:rPr>
              <a:t>منهج البحث:</a:t>
            </a:r>
            <a:endParaRPr lang="en-US" sz="5400" b="1" dirty="0">
              <a:solidFill>
                <a:schemeClr val="lt1"/>
              </a:solidFill>
              <a:latin typeface="Traditional Arabic" panose="02020603050405020304" pitchFamily="18" charset="-78"/>
              <a:ea typeface="+mn-ea"/>
              <a:cs typeface="Traditional Arabic" panose="02020603050405020304" pitchFamily="18" charset="-78"/>
            </a:endParaRPr>
          </a:p>
        </p:txBody>
      </p:sp>
      <p:sp>
        <p:nvSpPr>
          <p:cNvPr id="3" name="Content Placeholder 2"/>
          <p:cNvSpPr>
            <a:spLocks noGrp="1"/>
          </p:cNvSpPr>
          <p:nvPr>
            <p:ph idx="1"/>
          </p:nvPr>
        </p:nvSpPr>
        <p:spPr>
          <a:xfrm>
            <a:off x="5835316" y="2133600"/>
            <a:ext cx="5669296" cy="4483768"/>
          </a:xfrm>
        </p:spPr>
        <p:txBody>
          <a:bodyPr>
            <a:normAutofit/>
          </a:bodyPr>
          <a:lstStyle/>
          <a:p>
            <a:pPr algn="just" rtl="1"/>
            <a:r>
              <a:rPr lang="ar-AE" sz="3600" b="1" dirty="0" smtClean="0">
                <a:latin typeface="Traditional Arabic" panose="02020603050405020304" pitchFamily="18" charset="-78"/>
                <a:cs typeface="Traditional Arabic" panose="02020603050405020304" pitchFamily="18" charset="-78"/>
              </a:rPr>
              <a:t>يعتمد </a:t>
            </a:r>
            <a:r>
              <a:rPr lang="ar-AE" sz="3600" b="1" dirty="0">
                <a:latin typeface="Traditional Arabic" panose="02020603050405020304" pitchFamily="18" charset="-78"/>
                <a:cs typeface="Traditional Arabic" panose="02020603050405020304" pitchFamily="18" charset="-78"/>
              </a:rPr>
              <a:t>البحث الحالي المنهج الوصفي التحليلي الذي يهدف إلى تحديد ما هو قائم، وتجاوزه إلى تحليل الاستنتاجات ذات الدلالة بالنسبة للمشكلة التي يعالجها </a:t>
            </a:r>
            <a:r>
              <a:rPr lang="ar-AE" sz="3600" b="1" dirty="0" smtClean="0">
                <a:latin typeface="Traditional Arabic" panose="02020603050405020304" pitchFamily="18" charset="-78"/>
                <a:cs typeface="Traditional Arabic" panose="02020603050405020304" pitchFamily="18" charset="-78"/>
              </a:rPr>
              <a:t>الباحث، وهي الكشف </a:t>
            </a:r>
            <a:r>
              <a:rPr lang="ar-AE" sz="3600" b="1" dirty="0">
                <a:latin typeface="Traditional Arabic" panose="02020603050405020304" pitchFamily="18" charset="-78"/>
                <a:cs typeface="Traditional Arabic" panose="02020603050405020304" pitchFamily="18" charset="-78"/>
              </a:rPr>
              <a:t>عن سمات الذات الأنثوية المبدعة، مع تطبيق عملي على ديوان "مواويل الشجن" للشاعرة المغربية سميرة فرجي.</a:t>
            </a:r>
            <a:endParaRPr lang="en-US" sz="3600" b="1" dirty="0">
              <a:latin typeface="Traditional Arabic" panose="02020603050405020304" pitchFamily="18" charset="-78"/>
              <a:cs typeface="Traditional Arabic" panose="02020603050405020304" pitchFamily="18" charset="-78"/>
            </a:endParaRPr>
          </a:p>
          <a:p>
            <a:pPr algn="just" rtl="1"/>
            <a:endParaRPr lang="en-US" sz="3600" b="1" dirty="0">
              <a:latin typeface="Traditional Arabic" panose="02020603050405020304" pitchFamily="18" charset="-78"/>
              <a:cs typeface="Traditional Arabic" panose="02020603050405020304" pitchFamily="18" charset="-78"/>
            </a:endParaRPr>
          </a:p>
        </p:txBody>
      </p:sp>
      <p:pic>
        <p:nvPicPr>
          <p:cNvPr id="4" name="Picture 3"/>
          <p:cNvPicPr>
            <a:picLocks noChangeAspect="1"/>
          </p:cNvPicPr>
          <p:nvPr/>
        </p:nvPicPr>
        <p:blipFill>
          <a:blip r:embed="rId2"/>
          <a:stretch>
            <a:fillRect/>
          </a:stretch>
        </p:blipFill>
        <p:spPr>
          <a:xfrm>
            <a:off x="2242630" y="2490536"/>
            <a:ext cx="3116179" cy="41268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880754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8410" y="624110"/>
            <a:ext cx="8911687" cy="1280890"/>
          </a:xfr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t">
            <a:normAutofit/>
          </a:bodyPr>
          <a:lstStyle/>
          <a:p>
            <a:pPr algn="r" rtl="1"/>
            <a:r>
              <a:rPr lang="ar-AE" sz="5400" b="1" dirty="0">
                <a:solidFill>
                  <a:schemeClr val="lt1"/>
                </a:solidFill>
                <a:latin typeface="Traditional Arabic" panose="02020603050405020304" pitchFamily="18" charset="-78"/>
                <a:ea typeface="+mn-ea"/>
                <a:cs typeface="Traditional Arabic" panose="02020603050405020304" pitchFamily="18" charset="-78"/>
              </a:rPr>
              <a:t>أداة البحث:</a:t>
            </a:r>
            <a:endParaRPr lang="en-US" sz="5400" b="1" dirty="0">
              <a:solidFill>
                <a:schemeClr val="lt1"/>
              </a:solidFill>
              <a:latin typeface="Traditional Arabic" panose="02020603050405020304" pitchFamily="18" charset="-78"/>
              <a:ea typeface="+mn-ea"/>
              <a:cs typeface="Traditional Arabic" panose="02020603050405020304" pitchFamily="18" charset="-78"/>
            </a:endParaRPr>
          </a:p>
        </p:txBody>
      </p:sp>
      <p:sp>
        <p:nvSpPr>
          <p:cNvPr id="3" name="Content Placeholder 2"/>
          <p:cNvSpPr>
            <a:spLocks noGrp="1"/>
          </p:cNvSpPr>
          <p:nvPr>
            <p:ph idx="1"/>
          </p:nvPr>
        </p:nvSpPr>
        <p:spPr>
          <a:xfrm>
            <a:off x="6859738" y="2333767"/>
            <a:ext cx="4781801" cy="3977549"/>
          </a:xfrm>
        </p:spPr>
        <p:txBody>
          <a:bodyPr>
            <a:normAutofit/>
          </a:bodyPr>
          <a:lstStyle/>
          <a:p>
            <a:pPr algn="just" rtl="1"/>
            <a:r>
              <a:rPr lang="ar-AE" sz="3600" b="1" dirty="0" smtClean="0">
                <a:latin typeface="Traditional Arabic" panose="02020603050405020304" pitchFamily="18" charset="-78"/>
                <a:cs typeface="Traditional Arabic" panose="02020603050405020304" pitchFamily="18" charset="-78"/>
              </a:rPr>
              <a:t>استخدم </a:t>
            </a:r>
            <a:r>
              <a:rPr lang="ar-AE" sz="3600" b="1" dirty="0">
                <a:latin typeface="Traditional Arabic" panose="02020603050405020304" pitchFamily="18" charset="-78"/>
                <a:cs typeface="Traditional Arabic" panose="02020603050405020304" pitchFamily="18" charset="-78"/>
              </a:rPr>
              <a:t>البحث الحالي الاستبانة، والتي استهدفت استطلاع رأي الخبراء في سمات الذات الأنثوية </a:t>
            </a:r>
            <a:r>
              <a:rPr lang="ar-AE" sz="3600" b="1" dirty="0" smtClean="0">
                <a:latin typeface="Traditional Arabic" panose="02020603050405020304" pitchFamily="18" charset="-78"/>
                <a:cs typeface="Traditional Arabic" panose="02020603050405020304" pitchFamily="18" charset="-78"/>
              </a:rPr>
              <a:t>المبدعة.</a:t>
            </a:r>
            <a:endParaRPr lang="en-US" sz="3600" b="1" dirty="0">
              <a:latin typeface="Traditional Arabic" panose="02020603050405020304" pitchFamily="18" charset="-78"/>
              <a:cs typeface="Traditional Arabic" panose="02020603050405020304" pitchFamily="18" charset="-78"/>
            </a:endParaRPr>
          </a:p>
        </p:txBody>
      </p:sp>
      <p:pic>
        <p:nvPicPr>
          <p:cNvPr id="5122" name="Picture 2" descr="Activity – The 18th- and 19th-Century British Women Writers Association –  MLA Comm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428" y="2456418"/>
            <a:ext cx="3932174" cy="393217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1768712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5755" y="337507"/>
            <a:ext cx="8911687" cy="1068212"/>
          </a:xfr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t">
            <a:normAutofit/>
          </a:bodyPr>
          <a:lstStyle/>
          <a:p>
            <a:pPr algn="r" rtl="1"/>
            <a:r>
              <a:rPr lang="ar-AE" sz="5400" b="1" dirty="0">
                <a:solidFill>
                  <a:schemeClr val="lt1"/>
                </a:solidFill>
                <a:latin typeface="Traditional Arabic" panose="02020603050405020304" pitchFamily="18" charset="-78"/>
                <a:ea typeface="+mn-ea"/>
                <a:cs typeface="Traditional Arabic" panose="02020603050405020304" pitchFamily="18" charset="-78"/>
              </a:rPr>
              <a:t>إجراءات البحث:</a:t>
            </a:r>
            <a:endParaRPr lang="en-US" sz="5400" b="1" dirty="0">
              <a:solidFill>
                <a:schemeClr val="lt1"/>
              </a:solidFill>
              <a:latin typeface="Traditional Arabic" panose="02020603050405020304" pitchFamily="18" charset="-78"/>
              <a:ea typeface="+mn-ea"/>
              <a:cs typeface="Traditional Arabic" panose="02020603050405020304" pitchFamily="18" charset="-78"/>
            </a:endParaRPr>
          </a:p>
        </p:txBody>
      </p:sp>
      <p:sp>
        <p:nvSpPr>
          <p:cNvPr id="3" name="Content Placeholder 2"/>
          <p:cNvSpPr>
            <a:spLocks noGrp="1"/>
          </p:cNvSpPr>
          <p:nvPr>
            <p:ph idx="1"/>
          </p:nvPr>
        </p:nvSpPr>
        <p:spPr>
          <a:xfrm>
            <a:off x="5835316" y="1665027"/>
            <a:ext cx="6051884" cy="4904215"/>
          </a:xfrm>
        </p:spPr>
        <p:txBody>
          <a:bodyPr>
            <a:noAutofit/>
          </a:bodyPr>
          <a:lstStyle/>
          <a:p>
            <a:pPr algn="just" rtl="1"/>
            <a:r>
              <a:rPr lang="ar-SA" sz="2400" b="1" dirty="0" smtClean="0">
                <a:latin typeface="Traditional Arabic" panose="02020603050405020304" pitchFamily="18" charset="-78"/>
                <a:cs typeface="Traditional Arabic" panose="02020603050405020304" pitchFamily="18" charset="-78"/>
              </a:rPr>
              <a:t>بالنسبة </a:t>
            </a:r>
            <a:r>
              <a:rPr lang="ar-SA" sz="2400" b="1" dirty="0">
                <a:latin typeface="Traditional Arabic" panose="02020603050405020304" pitchFamily="18" charset="-78"/>
                <a:cs typeface="Traditional Arabic" panose="02020603050405020304" pitchFamily="18" charset="-78"/>
              </a:rPr>
              <a:t>للسؤالين الرئيسين للبحث واللذين يهدفان إلى تحديد سمات الذات الأنثوية المبدعة، وتطبيقها على ديوان "مواويل الشجن" للشاعرة المغربية سميرة فرجي؛ سيتم الإجابة عن السؤالين من خلال:</a:t>
            </a:r>
            <a:endParaRPr lang="en-US" sz="2400" b="1" dirty="0">
              <a:latin typeface="Traditional Arabic" panose="02020603050405020304" pitchFamily="18" charset="-78"/>
              <a:cs typeface="Traditional Arabic" panose="02020603050405020304" pitchFamily="18" charset="-78"/>
            </a:endParaRPr>
          </a:p>
          <a:p>
            <a:pPr lvl="0" algn="just" rtl="1"/>
            <a:r>
              <a:rPr lang="ar-SA" sz="2400" b="1" dirty="0">
                <a:latin typeface="Traditional Arabic" panose="02020603050405020304" pitchFamily="18" charset="-78"/>
                <a:cs typeface="Traditional Arabic" panose="02020603050405020304" pitchFamily="18" charset="-78"/>
              </a:rPr>
              <a:t>تتبع الدراسات والأدبيات التي تناولت الإبداع النسوي ومدى انعكاسه على كتابات المرأة. </a:t>
            </a:r>
            <a:endParaRPr lang="en-US" sz="2400" b="1" dirty="0">
              <a:latin typeface="Traditional Arabic" panose="02020603050405020304" pitchFamily="18" charset="-78"/>
              <a:cs typeface="Traditional Arabic" panose="02020603050405020304" pitchFamily="18" charset="-78"/>
            </a:endParaRPr>
          </a:p>
          <a:p>
            <a:pPr lvl="0" algn="just" rtl="1"/>
            <a:r>
              <a:rPr lang="ar-SA" sz="2400" b="1" dirty="0">
                <a:latin typeface="Traditional Arabic" panose="02020603050405020304" pitchFamily="18" charset="-78"/>
                <a:cs typeface="Traditional Arabic" panose="02020603050405020304" pitchFamily="18" charset="-78"/>
              </a:rPr>
              <a:t>تحديد سمات الذات الأنثوية المبدعة كما ظهرت من خلال أدبيات البحث. </a:t>
            </a:r>
            <a:endParaRPr lang="en-US" sz="2400" b="1" dirty="0">
              <a:latin typeface="Traditional Arabic" panose="02020603050405020304" pitchFamily="18" charset="-78"/>
              <a:cs typeface="Traditional Arabic" panose="02020603050405020304" pitchFamily="18" charset="-78"/>
            </a:endParaRPr>
          </a:p>
          <a:p>
            <a:pPr lvl="0" algn="just" rtl="1"/>
            <a:r>
              <a:rPr lang="ar-SA" sz="2400" b="1" dirty="0">
                <a:latin typeface="Traditional Arabic" panose="02020603050405020304" pitchFamily="18" charset="-78"/>
                <a:cs typeface="Traditional Arabic" panose="02020603050405020304" pitchFamily="18" charset="-78"/>
              </a:rPr>
              <a:t>وضع السمات في صورة استبانة وعرضها على عدد من المحكمين.</a:t>
            </a:r>
            <a:endParaRPr lang="en-US" sz="2400" b="1" dirty="0">
              <a:latin typeface="Traditional Arabic" panose="02020603050405020304" pitchFamily="18" charset="-78"/>
              <a:cs typeface="Traditional Arabic" panose="02020603050405020304" pitchFamily="18" charset="-78"/>
            </a:endParaRPr>
          </a:p>
          <a:p>
            <a:pPr lvl="0" algn="just" rtl="1"/>
            <a:r>
              <a:rPr lang="ar-SA" sz="2400" b="1" dirty="0">
                <a:latin typeface="Traditional Arabic" panose="02020603050405020304" pitchFamily="18" charset="-78"/>
                <a:cs typeface="Traditional Arabic" panose="02020603050405020304" pitchFamily="18" charset="-78"/>
              </a:rPr>
              <a:t>تطبيق السمات على ديوان "مواويل الشجن" للشاعرة المغربية سميرة فرجي لتحديد مدى توفر هذه السمات في الديوان. </a:t>
            </a:r>
            <a:endParaRPr lang="en-US" sz="2400" b="1" dirty="0">
              <a:latin typeface="Traditional Arabic" panose="02020603050405020304" pitchFamily="18" charset="-78"/>
              <a:cs typeface="Traditional Arabic" panose="02020603050405020304" pitchFamily="18" charset="-78"/>
            </a:endParaRPr>
          </a:p>
        </p:txBody>
      </p:sp>
      <p:pic>
        <p:nvPicPr>
          <p:cNvPr id="6146" name="Picture 2" descr="writer-vintage-woman-line-drawing-sm-flipped – Meaghan Walsh Ger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957" y="2927983"/>
            <a:ext cx="3186845" cy="33568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21316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154</TotalTime>
  <Words>2229</Words>
  <Application>Microsoft Office PowerPoint</Application>
  <PresentationFormat>Custom</PresentationFormat>
  <Paragraphs>118</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Wisp</vt:lpstr>
      <vt:lpstr>International Conference on Celebrating Arab Women: Agents of Change and Progress November 7-8, 2020 Online Conference in Honor of Nawal El Saadawi Organized by the Journal of Arabic and World Literature Published at Andromeda Publishing and Academic Services (London, UK)</vt:lpstr>
      <vt:lpstr>مقدمة:</vt:lpstr>
      <vt:lpstr>مشكلة البحث: </vt:lpstr>
      <vt:lpstr>هدف البحث: </vt:lpstr>
      <vt:lpstr>أهمية البحث: </vt:lpstr>
      <vt:lpstr>حدود البحث: </vt:lpstr>
      <vt:lpstr>منهج البحث:</vt:lpstr>
      <vt:lpstr>أداة البحث:</vt:lpstr>
      <vt:lpstr>إجراءات البحث:</vt:lpstr>
      <vt:lpstr>نتائج البحث:</vt:lpstr>
      <vt:lpstr>نتائج البحث: سمات الذات الأنثوية المبدعة:</vt:lpstr>
      <vt:lpstr>نتائج البحث: سمات الذات الأنثوية المبدعة:</vt:lpstr>
      <vt:lpstr>نتائج البحث: سمات الذات الأنثوية المبدعة:</vt:lpstr>
      <vt:lpstr>نتائج البحث: سمات الذات الأنثوية المبدعة:</vt:lpstr>
      <vt:lpstr>ديوان "مواويل الشجن":</vt:lpstr>
      <vt:lpstr>الشاعرة سميرة فرجي:</vt:lpstr>
      <vt:lpstr>نتائج البحث: سمات الذات الأنثوية المبدعة في ديوان "مواويل الشجن" </vt:lpstr>
      <vt:lpstr>نتائج البحث: سمات الذات الأنثوية المبدعة في ديوان "مواويل الشجن" </vt:lpstr>
      <vt:lpstr>نتائج البحث: سمات الذات الأنثوية المبدعة في ديوان "مواويل الشجن" </vt:lpstr>
      <vt:lpstr>نتائج البحث: سمات الذات الأنثوية المبدعة في ديوان "مواويل الشجن" </vt:lpstr>
      <vt:lpstr>نتائج البحث: سمات الذات الأنثوية المبدعة في ديوان "مواويل الشجن" </vt:lpstr>
      <vt:lpstr>نتائج البحث: سمات الذات الأنثوية المبدعة في ديوان "مواويل الشجن" </vt:lpstr>
      <vt:lpstr>نتائج البحث: سمات الذات الأنثوية المبدعة في ديوان "مواويل الشجن" </vt:lpstr>
      <vt:lpstr>نتائج البحث: سمات الذات الأنثوية المبدعة في ديوان "مواويل الشجن" </vt:lpstr>
      <vt:lpstr>خلاصة:</vt:lpstr>
      <vt:lpstr>التوصيات:</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Conference on Celebrating Arab Women: Agents of Change and Progress November 7-8, 2020 Online Conference in Honor of Nawal El Saadawi Organized by the Journal of Arabic and World Literature Published at Andromeda Publishing and Academic Services (London, UK)</dc:title>
  <dc:creator>m.saeed.alhosn@gmail.com</dc:creator>
  <cp:lastModifiedBy>stack</cp:lastModifiedBy>
  <cp:revision>105</cp:revision>
  <dcterms:created xsi:type="dcterms:W3CDTF">2020-10-29T18:06:54Z</dcterms:created>
  <dcterms:modified xsi:type="dcterms:W3CDTF">2020-10-30T06:16:58Z</dcterms:modified>
</cp:coreProperties>
</file>